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9" r:id="rId1"/>
  </p:sldMasterIdLst>
  <p:notesMasterIdLst>
    <p:notesMasterId r:id="rId76"/>
  </p:notesMasterIdLst>
  <p:handoutMasterIdLst>
    <p:handoutMasterId r:id="rId77"/>
  </p:handoutMasterIdLst>
  <p:sldIdLst>
    <p:sldId id="288" r:id="rId2"/>
    <p:sldId id="364" r:id="rId3"/>
    <p:sldId id="365" r:id="rId4"/>
    <p:sldId id="366" r:id="rId5"/>
    <p:sldId id="367" r:id="rId6"/>
    <p:sldId id="368" r:id="rId7"/>
    <p:sldId id="369" r:id="rId8"/>
    <p:sldId id="370" r:id="rId9"/>
    <p:sldId id="371" r:id="rId10"/>
    <p:sldId id="372" r:id="rId11"/>
    <p:sldId id="373" r:id="rId12"/>
    <p:sldId id="374" r:id="rId13"/>
    <p:sldId id="375" r:id="rId14"/>
    <p:sldId id="309" r:id="rId15"/>
    <p:sldId id="310" r:id="rId16"/>
    <p:sldId id="311" r:id="rId17"/>
    <p:sldId id="312" r:id="rId18"/>
    <p:sldId id="313" r:id="rId19"/>
    <p:sldId id="314" r:id="rId20"/>
    <p:sldId id="315" r:id="rId21"/>
    <p:sldId id="316" r:id="rId22"/>
    <p:sldId id="317" r:id="rId23"/>
    <p:sldId id="318" r:id="rId24"/>
    <p:sldId id="319" r:id="rId25"/>
    <p:sldId id="320" r:id="rId26"/>
    <p:sldId id="321" r:id="rId27"/>
    <p:sldId id="322" r:id="rId28"/>
    <p:sldId id="323" r:id="rId29"/>
    <p:sldId id="324" r:id="rId30"/>
    <p:sldId id="325" r:id="rId31"/>
    <p:sldId id="326" r:id="rId32"/>
    <p:sldId id="327" r:id="rId33"/>
    <p:sldId id="328" r:id="rId34"/>
    <p:sldId id="329" r:id="rId35"/>
    <p:sldId id="330" r:id="rId36"/>
    <p:sldId id="331" r:id="rId37"/>
    <p:sldId id="332" r:id="rId38"/>
    <p:sldId id="333" r:id="rId39"/>
    <p:sldId id="334" r:id="rId40"/>
    <p:sldId id="335" r:id="rId41"/>
    <p:sldId id="336" r:id="rId42"/>
    <p:sldId id="337" r:id="rId43"/>
    <p:sldId id="338" r:id="rId44"/>
    <p:sldId id="339" r:id="rId45"/>
    <p:sldId id="340" r:id="rId46"/>
    <p:sldId id="341" r:id="rId47"/>
    <p:sldId id="342" r:id="rId48"/>
    <p:sldId id="343" r:id="rId49"/>
    <p:sldId id="344" r:id="rId50"/>
    <p:sldId id="345" r:id="rId51"/>
    <p:sldId id="346" r:id="rId52"/>
    <p:sldId id="347" r:id="rId53"/>
    <p:sldId id="348" r:id="rId54"/>
    <p:sldId id="349" r:id="rId55"/>
    <p:sldId id="350" r:id="rId56"/>
    <p:sldId id="351" r:id="rId57"/>
    <p:sldId id="352" r:id="rId58"/>
    <p:sldId id="353" r:id="rId59"/>
    <p:sldId id="354" r:id="rId60"/>
    <p:sldId id="355" r:id="rId61"/>
    <p:sldId id="356" r:id="rId62"/>
    <p:sldId id="357" r:id="rId63"/>
    <p:sldId id="358" r:id="rId64"/>
    <p:sldId id="376" r:id="rId65"/>
    <p:sldId id="377" r:id="rId66"/>
    <p:sldId id="378" r:id="rId67"/>
    <p:sldId id="379" r:id="rId68"/>
    <p:sldId id="380" r:id="rId69"/>
    <p:sldId id="381" r:id="rId70"/>
    <p:sldId id="359" r:id="rId71"/>
    <p:sldId id="360" r:id="rId72"/>
    <p:sldId id="361" r:id="rId73"/>
    <p:sldId id="362" r:id="rId74"/>
    <p:sldId id="363" r:id="rId75"/>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タイトルなしのセクション" id="{FB850B80-EEFB-4749-81F0-E080EEDCBDC0}">
          <p14:sldIdLst>
            <p14:sldId id="288"/>
            <p14:sldId id="364"/>
            <p14:sldId id="365"/>
            <p14:sldId id="366"/>
            <p14:sldId id="367"/>
            <p14:sldId id="368"/>
            <p14:sldId id="369"/>
            <p14:sldId id="370"/>
            <p14:sldId id="371"/>
            <p14:sldId id="372"/>
            <p14:sldId id="373"/>
            <p14:sldId id="374"/>
            <p14:sldId id="375"/>
            <p14:sldId id="309"/>
            <p14:sldId id="310"/>
            <p14:sldId id="311"/>
            <p14:sldId id="312"/>
            <p14:sldId id="313"/>
            <p14:sldId id="314"/>
            <p14:sldId id="315"/>
            <p14:sldId id="316"/>
            <p14:sldId id="317"/>
            <p14:sldId id="318"/>
            <p14:sldId id="319"/>
            <p14:sldId id="320"/>
            <p14:sldId id="321"/>
            <p14:sldId id="322"/>
            <p14:sldId id="323"/>
            <p14:sldId id="324"/>
            <p14:sldId id="325"/>
            <p14:sldId id="326"/>
            <p14:sldId id="327"/>
            <p14:sldId id="328"/>
            <p14:sldId id="329"/>
            <p14:sldId id="330"/>
            <p14:sldId id="331"/>
            <p14:sldId id="332"/>
            <p14:sldId id="333"/>
            <p14:sldId id="334"/>
            <p14:sldId id="335"/>
            <p14:sldId id="336"/>
            <p14:sldId id="337"/>
            <p14:sldId id="338"/>
            <p14:sldId id="339"/>
            <p14:sldId id="340"/>
            <p14:sldId id="341"/>
            <p14:sldId id="342"/>
            <p14:sldId id="343"/>
            <p14:sldId id="344"/>
            <p14:sldId id="345"/>
            <p14:sldId id="346"/>
            <p14:sldId id="347"/>
            <p14:sldId id="348"/>
            <p14:sldId id="349"/>
            <p14:sldId id="350"/>
            <p14:sldId id="351"/>
            <p14:sldId id="352"/>
            <p14:sldId id="353"/>
            <p14:sldId id="354"/>
            <p14:sldId id="355"/>
            <p14:sldId id="356"/>
            <p14:sldId id="357"/>
            <p14:sldId id="358"/>
            <p14:sldId id="376"/>
            <p14:sldId id="377"/>
            <p14:sldId id="378"/>
            <p14:sldId id="379"/>
            <p14:sldId id="380"/>
            <p14:sldId id="381"/>
            <p14:sldId id="359"/>
            <p14:sldId id="360"/>
            <p14:sldId id="361"/>
            <p14:sldId id="362"/>
            <p14:sldId id="363"/>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showComments="0">
  <p:normalViewPr>
    <p:restoredLeft sz="15602" autoAdjust="0"/>
    <p:restoredTop sz="94748" autoAdjust="0"/>
  </p:normalViewPr>
  <p:slideViewPr>
    <p:cSldViewPr>
      <p:cViewPr>
        <p:scale>
          <a:sx n="125" d="100"/>
          <a:sy n="125" d="100"/>
        </p:scale>
        <p:origin x="-1152" y="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80" Type="http://schemas.openxmlformats.org/officeDocument/2006/relationships/viewProps" Target="viewProps.xml"/><Relationship Id="rId81" Type="http://schemas.openxmlformats.org/officeDocument/2006/relationships/theme" Target="theme/theme1.xml"/><Relationship Id="rId82" Type="http://schemas.openxmlformats.org/officeDocument/2006/relationships/tableStyles" Target="tableStyles.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notesMaster" Target="notesMasters/notesMaster1.xml"/><Relationship Id="rId77" Type="http://schemas.openxmlformats.org/officeDocument/2006/relationships/handoutMaster" Target="handoutMasters/handoutMaster1.xml"/><Relationship Id="rId78" Type="http://schemas.openxmlformats.org/officeDocument/2006/relationships/printerSettings" Target="printerSettings/printerSettings1.bin"/><Relationship Id="rId79" Type="http://schemas.openxmlformats.org/officeDocument/2006/relationships/presProps" Target="presProp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A45D23-D6E6-CA42-B634-FE1D20923365}" type="doc">
      <dgm:prSet loTypeId="urn:microsoft.com/office/officeart/2005/8/layout/vProcess5" loCatId="" qsTypeId="urn:microsoft.com/office/officeart/2005/8/quickstyle/simple3" qsCatId="simple" csTypeId="urn:microsoft.com/office/officeart/2005/8/colors/colorful1" csCatId="colorful" phldr="1"/>
      <dgm:spPr/>
      <dgm:t>
        <a:bodyPr/>
        <a:lstStyle/>
        <a:p>
          <a:endParaRPr kumimoji="1" lang="ja-JP" altLang="en-US"/>
        </a:p>
      </dgm:t>
    </dgm:pt>
    <dgm:pt modelId="{94559B1C-C176-184D-B542-25B94F7CC9E7}">
      <dgm:prSet phldrT="[テキスト]" custT="1"/>
      <dgm:spPr/>
      <dgm:t>
        <a:bodyPr/>
        <a:lstStyle/>
        <a:p>
          <a:r>
            <a:rPr kumimoji="1" lang="en-US" altLang="ja-JP" sz="1800" dirty="0" smtClean="0">
              <a:latin typeface="メイリオ"/>
              <a:ea typeface="メイリオ"/>
              <a:cs typeface="メイリオ"/>
            </a:rPr>
            <a:t>[HOME]</a:t>
          </a:r>
          <a:r>
            <a:rPr kumimoji="1" lang="ja-JP" altLang="en-US" sz="1800" dirty="0" smtClean="0">
              <a:latin typeface="メイリオ"/>
              <a:ea typeface="メイリオ"/>
              <a:cs typeface="メイリオ"/>
            </a:rPr>
            <a:t>で基本設定</a:t>
          </a:r>
          <a:endParaRPr kumimoji="1" lang="ja-JP" altLang="en-US" sz="1800" dirty="0">
            <a:latin typeface="メイリオ"/>
            <a:ea typeface="メイリオ"/>
            <a:cs typeface="メイリオ"/>
          </a:endParaRPr>
        </a:p>
      </dgm:t>
    </dgm:pt>
    <dgm:pt modelId="{00554F57-0E6F-C84C-AB12-2F7432817D20}" type="parTrans" cxnId="{F62B9653-F23A-D84B-93AC-38C807D5068A}">
      <dgm:prSet/>
      <dgm:spPr/>
      <dgm:t>
        <a:bodyPr/>
        <a:lstStyle/>
        <a:p>
          <a:endParaRPr kumimoji="1" lang="ja-JP" altLang="en-US"/>
        </a:p>
      </dgm:t>
    </dgm:pt>
    <dgm:pt modelId="{A0E8109C-E341-0D4E-B839-648E1D1A05BC}" type="sibTrans" cxnId="{F62B9653-F23A-D84B-93AC-38C807D5068A}">
      <dgm:prSet/>
      <dgm:spPr/>
      <dgm:t>
        <a:bodyPr/>
        <a:lstStyle/>
        <a:p>
          <a:endParaRPr kumimoji="1" lang="ja-JP" altLang="en-US"/>
        </a:p>
      </dgm:t>
    </dgm:pt>
    <dgm:pt modelId="{7B6C9BB5-542F-384D-B2CF-4F53C92B8036}">
      <dgm:prSet phldrT="[テキスト]" custT="1"/>
      <dgm:spPr/>
      <dgm:t>
        <a:bodyPr/>
        <a:lstStyle/>
        <a:p>
          <a:r>
            <a:rPr kumimoji="1" lang="en-US" altLang="ja-JP" sz="1800" dirty="0" smtClean="0">
              <a:latin typeface="メイリオ"/>
              <a:ea typeface="メイリオ"/>
              <a:cs typeface="メイリオ"/>
            </a:rPr>
            <a:t>[PAGE]</a:t>
          </a:r>
          <a:r>
            <a:rPr kumimoji="1" lang="ja-JP" altLang="en-US" sz="1800" dirty="0" smtClean="0">
              <a:latin typeface="メイリオ"/>
              <a:ea typeface="メイリオ"/>
              <a:cs typeface="メイリオ"/>
            </a:rPr>
            <a:t>で各ページを作成</a:t>
          </a:r>
          <a:endParaRPr kumimoji="1" lang="ja-JP" altLang="en-US" sz="1800" dirty="0">
            <a:latin typeface="メイリオ"/>
            <a:ea typeface="メイリオ"/>
            <a:cs typeface="メイリオ"/>
          </a:endParaRPr>
        </a:p>
      </dgm:t>
    </dgm:pt>
    <dgm:pt modelId="{B8D4354D-22BB-D648-92C4-E6341257C5C5}" type="parTrans" cxnId="{952224E1-65E1-5844-9ADC-095C3C585FF9}">
      <dgm:prSet/>
      <dgm:spPr/>
      <dgm:t>
        <a:bodyPr/>
        <a:lstStyle/>
        <a:p>
          <a:endParaRPr kumimoji="1" lang="ja-JP" altLang="en-US"/>
        </a:p>
      </dgm:t>
    </dgm:pt>
    <dgm:pt modelId="{C26AE912-0469-6847-B506-CD6A625C6FA2}" type="sibTrans" cxnId="{952224E1-65E1-5844-9ADC-095C3C585FF9}">
      <dgm:prSet/>
      <dgm:spPr/>
      <dgm:t>
        <a:bodyPr/>
        <a:lstStyle/>
        <a:p>
          <a:endParaRPr kumimoji="1" lang="ja-JP" altLang="en-US"/>
        </a:p>
      </dgm:t>
    </dgm:pt>
    <dgm:pt modelId="{3E092593-8196-614E-A5BE-0C06AF1D5EF4}">
      <dgm:prSet phldrT="[テキスト]" custT="1"/>
      <dgm:spPr/>
      <dgm:t>
        <a:bodyPr/>
        <a:lstStyle/>
        <a:p>
          <a:r>
            <a:rPr kumimoji="1" lang="en-US" altLang="ja-JP" sz="1800" dirty="0" smtClean="0">
              <a:latin typeface="メイリオ"/>
              <a:ea typeface="メイリオ"/>
              <a:cs typeface="メイリオ"/>
            </a:rPr>
            <a:t>[CONENTS]</a:t>
          </a:r>
          <a:r>
            <a:rPr kumimoji="1" lang="ja-JP" altLang="en-US" sz="1800" dirty="0" smtClean="0">
              <a:latin typeface="メイリオ"/>
              <a:ea typeface="メイリオ"/>
              <a:cs typeface="メイリオ"/>
            </a:rPr>
            <a:t>でテキスト、画像を入力</a:t>
          </a:r>
          <a:endParaRPr kumimoji="1" lang="ja-JP" altLang="en-US" sz="1800" dirty="0">
            <a:latin typeface="メイリオ"/>
            <a:ea typeface="メイリオ"/>
            <a:cs typeface="メイリオ"/>
          </a:endParaRPr>
        </a:p>
      </dgm:t>
    </dgm:pt>
    <dgm:pt modelId="{53283E44-5A4F-794B-AC72-DA8B01AE27DE}" type="parTrans" cxnId="{90ADADAB-2176-3449-92F4-269F3C89D6F4}">
      <dgm:prSet/>
      <dgm:spPr/>
      <dgm:t>
        <a:bodyPr/>
        <a:lstStyle/>
        <a:p>
          <a:endParaRPr kumimoji="1" lang="ja-JP" altLang="en-US"/>
        </a:p>
      </dgm:t>
    </dgm:pt>
    <dgm:pt modelId="{EB401F92-4BBE-2141-8245-EDDAA2988F1C}" type="sibTrans" cxnId="{90ADADAB-2176-3449-92F4-269F3C89D6F4}">
      <dgm:prSet/>
      <dgm:spPr/>
      <dgm:t>
        <a:bodyPr/>
        <a:lstStyle/>
        <a:p>
          <a:endParaRPr kumimoji="1" lang="ja-JP" altLang="en-US"/>
        </a:p>
      </dgm:t>
    </dgm:pt>
    <dgm:pt modelId="{A2A3E74C-1A79-954E-A85D-66F606CF1E9F}">
      <dgm:prSet custT="1"/>
      <dgm:spPr/>
      <dgm:t>
        <a:bodyPr/>
        <a:lstStyle/>
        <a:p>
          <a:r>
            <a:rPr kumimoji="1" lang="en-US" altLang="ja-JP" sz="1800" dirty="0" smtClean="0">
              <a:latin typeface="メイリオ"/>
              <a:ea typeface="メイリオ"/>
              <a:cs typeface="メイリオ"/>
            </a:rPr>
            <a:t>[FILES]</a:t>
          </a:r>
          <a:r>
            <a:rPr kumimoji="1" lang="ja-JP" altLang="en-US" sz="1800" dirty="0" smtClean="0">
              <a:latin typeface="メイリオ"/>
              <a:ea typeface="メイリオ"/>
              <a:cs typeface="メイリオ"/>
            </a:rPr>
            <a:t>でメタタグ等を入力</a:t>
          </a:r>
          <a:endParaRPr kumimoji="1" lang="ja-JP" altLang="en-US" sz="1800" dirty="0">
            <a:latin typeface="メイリオ"/>
            <a:ea typeface="メイリオ"/>
            <a:cs typeface="メイリオ"/>
          </a:endParaRPr>
        </a:p>
      </dgm:t>
    </dgm:pt>
    <dgm:pt modelId="{8D7FFB9D-96BF-A14A-BAE4-3E533F7AF9EB}" type="parTrans" cxnId="{8E396353-8A37-114D-90E5-ED1A9E176936}">
      <dgm:prSet/>
      <dgm:spPr/>
      <dgm:t>
        <a:bodyPr/>
        <a:lstStyle/>
        <a:p>
          <a:endParaRPr kumimoji="1" lang="ja-JP" altLang="en-US"/>
        </a:p>
      </dgm:t>
    </dgm:pt>
    <dgm:pt modelId="{1C41AF0F-FD2C-D04B-8414-8961D0C2C7A0}" type="sibTrans" cxnId="{8E396353-8A37-114D-90E5-ED1A9E176936}">
      <dgm:prSet/>
      <dgm:spPr/>
      <dgm:t>
        <a:bodyPr/>
        <a:lstStyle/>
        <a:p>
          <a:endParaRPr kumimoji="1" lang="ja-JP" altLang="en-US"/>
        </a:p>
      </dgm:t>
    </dgm:pt>
    <dgm:pt modelId="{E60A383B-B586-6E4D-A9CE-7993FE487470}" type="pres">
      <dgm:prSet presAssocID="{8DA45D23-D6E6-CA42-B634-FE1D20923365}" presName="outerComposite" presStyleCnt="0">
        <dgm:presLayoutVars>
          <dgm:chMax val="5"/>
          <dgm:dir/>
          <dgm:resizeHandles val="exact"/>
        </dgm:presLayoutVars>
      </dgm:prSet>
      <dgm:spPr/>
      <dgm:t>
        <a:bodyPr/>
        <a:lstStyle/>
        <a:p>
          <a:endParaRPr kumimoji="1" lang="ja-JP" altLang="en-US"/>
        </a:p>
      </dgm:t>
    </dgm:pt>
    <dgm:pt modelId="{032A292C-CF0A-5F4D-9870-C0C9CFC17E99}" type="pres">
      <dgm:prSet presAssocID="{8DA45D23-D6E6-CA42-B634-FE1D20923365}" presName="dummyMaxCanvas" presStyleCnt="0">
        <dgm:presLayoutVars/>
      </dgm:prSet>
      <dgm:spPr/>
    </dgm:pt>
    <dgm:pt modelId="{115C3E92-1E59-F34C-ADD4-ED65F3CD2151}" type="pres">
      <dgm:prSet presAssocID="{8DA45D23-D6E6-CA42-B634-FE1D20923365}" presName="FourNodes_1" presStyleLbl="node1" presStyleIdx="0" presStyleCnt="4">
        <dgm:presLayoutVars>
          <dgm:bulletEnabled val="1"/>
        </dgm:presLayoutVars>
      </dgm:prSet>
      <dgm:spPr/>
      <dgm:t>
        <a:bodyPr/>
        <a:lstStyle/>
        <a:p>
          <a:endParaRPr kumimoji="1" lang="ja-JP" altLang="en-US"/>
        </a:p>
      </dgm:t>
    </dgm:pt>
    <dgm:pt modelId="{7C6AC027-D56A-6F45-9AB4-4300F67063E0}" type="pres">
      <dgm:prSet presAssocID="{8DA45D23-D6E6-CA42-B634-FE1D20923365}" presName="FourNodes_2" presStyleLbl="node1" presStyleIdx="1" presStyleCnt="4">
        <dgm:presLayoutVars>
          <dgm:bulletEnabled val="1"/>
        </dgm:presLayoutVars>
      </dgm:prSet>
      <dgm:spPr/>
      <dgm:t>
        <a:bodyPr/>
        <a:lstStyle/>
        <a:p>
          <a:endParaRPr kumimoji="1" lang="ja-JP" altLang="en-US"/>
        </a:p>
      </dgm:t>
    </dgm:pt>
    <dgm:pt modelId="{24C327A4-B792-1A44-A91C-30A1302FA017}" type="pres">
      <dgm:prSet presAssocID="{8DA45D23-D6E6-CA42-B634-FE1D20923365}" presName="FourNodes_3" presStyleLbl="node1" presStyleIdx="2" presStyleCnt="4">
        <dgm:presLayoutVars>
          <dgm:bulletEnabled val="1"/>
        </dgm:presLayoutVars>
      </dgm:prSet>
      <dgm:spPr/>
      <dgm:t>
        <a:bodyPr/>
        <a:lstStyle/>
        <a:p>
          <a:endParaRPr kumimoji="1" lang="ja-JP" altLang="en-US"/>
        </a:p>
      </dgm:t>
    </dgm:pt>
    <dgm:pt modelId="{72EA16F1-CF42-C342-B82D-5020F23BC81A}" type="pres">
      <dgm:prSet presAssocID="{8DA45D23-D6E6-CA42-B634-FE1D20923365}" presName="FourNodes_4" presStyleLbl="node1" presStyleIdx="3" presStyleCnt="4">
        <dgm:presLayoutVars>
          <dgm:bulletEnabled val="1"/>
        </dgm:presLayoutVars>
      </dgm:prSet>
      <dgm:spPr/>
      <dgm:t>
        <a:bodyPr/>
        <a:lstStyle/>
        <a:p>
          <a:endParaRPr kumimoji="1" lang="ja-JP" altLang="en-US"/>
        </a:p>
      </dgm:t>
    </dgm:pt>
    <dgm:pt modelId="{22454D5C-63C9-A64D-9023-5857A4E4C982}" type="pres">
      <dgm:prSet presAssocID="{8DA45D23-D6E6-CA42-B634-FE1D20923365}" presName="FourConn_1-2" presStyleLbl="fgAccFollowNode1" presStyleIdx="0" presStyleCnt="3">
        <dgm:presLayoutVars>
          <dgm:bulletEnabled val="1"/>
        </dgm:presLayoutVars>
      </dgm:prSet>
      <dgm:spPr/>
      <dgm:t>
        <a:bodyPr/>
        <a:lstStyle/>
        <a:p>
          <a:endParaRPr kumimoji="1" lang="ja-JP" altLang="en-US"/>
        </a:p>
      </dgm:t>
    </dgm:pt>
    <dgm:pt modelId="{0E111DDD-6CBB-E644-BA43-C39BB389DA03}" type="pres">
      <dgm:prSet presAssocID="{8DA45D23-D6E6-CA42-B634-FE1D20923365}" presName="FourConn_2-3" presStyleLbl="fgAccFollowNode1" presStyleIdx="1" presStyleCnt="3">
        <dgm:presLayoutVars>
          <dgm:bulletEnabled val="1"/>
        </dgm:presLayoutVars>
      </dgm:prSet>
      <dgm:spPr/>
      <dgm:t>
        <a:bodyPr/>
        <a:lstStyle/>
        <a:p>
          <a:endParaRPr kumimoji="1" lang="ja-JP" altLang="en-US"/>
        </a:p>
      </dgm:t>
    </dgm:pt>
    <dgm:pt modelId="{8A15B8CC-DA32-DD48-AB5A-1C246CD36C3E}" type="pres">
      <dgm:prSet presAssocID="{8DA45D23-D6E6-CA42-B634-FE1D20923365}" presName="FourConn_3-4" presStyleLbl="fgAccFollowNode1" presStyleIdx="2" presStyleCnt="3">
        <dgm:presLayoutVars>
          <dgm:bulletEnabled val="1"/>
        </dgm:presLayoutVars>
      </dgm:prSet>
      <dgm:spPr/>
      <dgm:t>
        <a:bodyPr/>
        <a:lstStyle/>
        <a:p>
          <a:endParaRPr kumimoji="1" lang="ja-JP" altLang="en-US"/>
        </a:p>
      </dgm:t>
    </dgm:pt>
    <dgm:pt modelId="{7C645584-8C15-C344-BA1E-5F1C285D7715}" type="pres">
      <dgm:prSet presAssocID="{8DA45D23-D6E6-CA42-B634-FE1D20923365}" presName="FourNodes_1_text" presStyleLbl="node1" presStyleIdx="3" presStyleCnt="4">
        <dgm:presLayoutVars>
          <dgm:bulletEnabled val="1"/>
        </dgm:presLayoutVars>
      </dgm:prSet>
      <dgm:spPr/>
      <dgm:t>
        <a:bodyPr/>
        <a:lstStyle/>
        <a:p>
          <a:endParaRPr kumimoji="1" lang="ja-JP" altLang="en-US"/>
        </a:p>
      </dgm:t>
    </dgm:pt>
    <dgm:pt modelId="{3367FEB7-D172-F64F-B6A1-D99B1DE7549A}" type="pres">
      <dgm:prSet presAssocID="{8DA45D23-D6E6-CA42-B634-FE1D20923365}" presName="FourNodes_2_text" presStyleLbl="node1" presStyleIdx="3" presStyleCnt="4">
        <dgm:presLayoutVars>
          <dgm:bulletEnabled val="1"/>
        </dgm:presLayoutVars>
      </dgm:prSet>
      <dgm:spPr/>
      <dgm:t>
        <a:bodyPr/>
        <a:lstStyle/>
        <a:p>
          <a:endParaRPr kumimoji="1" lang="ja-JP" altLang="en-US"/>
        </a:p>
      </dgm:t>
    </dgm:pt>
    <dgm:pt modelId="{9F17DDA8-CD1D-044C-A8D5-CCB0F7510205}" type="pres">
      <dgm:prSet presAssocID="{8DA45D23-D6E6-CA42-B634-FE1D20923365}" presName="FourNodes_3_text" presStyleLbl="node1" presStyleIdx="3" presStyleCnt="4">
        <dgm:presLayoutVars>
          <dgm:bulletEnabled val="1"/>
        </dgm:presLayoutVars>
      </dgm:prSet>
      <dgm:spPr/>
      <dgm:t>
        <a:bodyPr/>
        <a:lstStyle/>
        <a:p>
          <a:endParaRPr kumimoji="1" lang="ja-JP" altLang="en-US"/>
        </a:p>
      </dgm:t>
    </dgm:pt>
    <dgm:pt modelId="{9BD3DFB2-3F9A-204D-B87E-405A833CCCB1}" type="pres">
      <dgm:prSet presAssocID="{8DA45D23-D6E6-CA42-B634-FE1D20923365}" presName="FourNodes_4_text" presStyleLbl="node1" presStyleIdx="3" presStyleCnt="4">
        <dgm:presLayoutVars>
          <dgm:bulletEnabled val="1"/>
        </dgm:presLayoutVars>
      </dgm:prSet>
      <dgm:spPr/>
      <dgm:t>
        <a:bodyPr/>
        <a:lstStyle/>
        <a:p>
          <a:endParaRPr kumimoji="1" lang="ja-JP" altLang="en-US"/>
        </a:p>
      </dgm:t>
    </dgm:pt>
  </dgm:ptLst>
  <dgm:cxnLst>
    <dgm:cxn modelId="{952224E1-65E1-5844-9ADC-095C3C585FF9}" srcId="{8DA45D23-D6E6-CA42-B634-FE1D20923365}" destId="{7B6C9BB5-542F-384D-B2CF-4F53C92B8036}" srcOrd="1" destOrd="0" parTransId="{B8D4354D-22BB-D648-92C4-E6341257C5C5}" sibTransId="{C26AE912-0469-6847-B506-CD6A625C6FA2}"/>
    <dgm:cxn modelId="{C5038B54-1401-F840-B396-66B9D7CB651B}" type="presOf" srcId="{3E092593-8196-614E-A5BE-0C06AF1D5EF4}" destId="{24C327A4-B792-1A44-A91C-30A1302FA017}" srcOrd="0" destOrd="0" presId="urn:microsoft.com/office/officeart/2005/8/layout/vProcess5"/>
    <dgm:cxn modelId="{1188CCDF-3B45-F445-A5B3-B1CD5366FCA3}" type="presOf" srcId="{3E092593-8196-614E-A5BE-0C06AF1D5EF4}" destId="{9F17DDA8-CD1D-044C-A8D5-CCB0F7510205}" srcOrd="1" destOrd="0" presId="urn:microsoft.com/office/officeart/2005/8/layout/vProcess5"/>
    <dgm:cxn modelId="{F62B9653-F23A-D84B-93AC-38C807D5068A}" srcId="{8DA45D23-D6E6-CA42-B634-FE1D20923365}" destId="{94559B1C-C176-184D-B542-25B94F7CC9E7}" srcOrd="0" destOrd="0" parTransId="{00554F57-0E6F-C84C-AB12-2F7432817D20}" sibTransId="{A0E8109C-E341-0D4E-B839-648E1D1A05BC}"/>
    <dgm:cxn modelId="{8E396353-8A37-114D-90E5-ED1A9E176936}" srcId="{8DA45D23-D6E6-CA42-B634-FE1D20923365}" destId="{A2A3E74C-1A79-954E-A85D-66F606CF1E9F}" srcOrd="3" destOrd="0" parTransId="{8D7FFB9D-96BF-A14A-BAE4-3E533F7AF9EB}" sibTransId="{1C41AF0F-FD2C-D04B-8414-8961D0C2C7A0}"/>
    <dgm:cxn modelId="{90ADADAB-2176-3449-92F4-269F3C89D6F4}" srcId="{8DA45D23-D6E6-CA42-B634-FE1D20923365}" destId="{3E092593-8196-614E-A5BE-0C06AF1D5EF4}" srcOrd="2" destOrd="0" parTransId="{53283E44-5A4F-794B-AC72-DA8B01AE27DE}" sibTransId="{EB401F92-4BBE-2141-8245-EDDAA2988F1C}"/>
    <dgm:cxn modelId="{B5926833-687C-074E-8154-4283BC14AF1B}" type="presOf" srcId="{A2A3E74C-1A79-954E-A85D-66F606CF1E9F}" destId="{72EA16F1-CF42-C342-B82D-5020F23BC81A}" srcOrd="0" destOrd="0" presId="urn:microsoft.com/office/officeart/2005/8/layout/vProcess5"/>
    <dgm:cxn modelId="{4D9E83E0-EE02-0446-98B0-5CCD5FDA432C}" type="presOf" srcId="{EB401F92-4BBE-2141-8245-EDDAA2988F1C}" destId="{8A15B8CC-DA32-DD48-AB5A-1C246CD36C3E}" srcOrd="0" destOrd="0" presId="urn:microsoft.com/office/officeart/2005/8/layout/vProcess5"/>
    <dgm:cxn modelId="{3772D501-AD3A-DD43-8BA5-445E57F5F034}" type="presOf" srcId="{7B6C9BB5-542F-384D-B2CF-4F53C92B8036}" destId="{3367FEB7-D172-F64F-B6A1-D99B1DE7549A}" srcOrd="1" destOrd="0" presId="urn:microsoft.com/office/officeart/2005/8/layout/vProcess5"/>
    <dgm:cxn modelId="{9E30FA04-3F9E-7E4C-9D88-F33D7026792C}" type="presOf" srcId="{A0E8109C-E341-0D4E-B839-648E1D1A05BC}" destId="{22454D5C-63C9-A64D-9023-5857A4E4C982}" srcOrd="0" destOrd="0" presId="urn:microsoft.com/office/officeart/2005/8/layout/vProcess5"/>
    <dgm:cxn modelId="{F5B85A61-C26B-804B-8B95-38F969F7B0B4}" type="presOf" srcId="{A2A3E74C-1A79-954E-A85D-66F606CF1E9F}" destId="{9BD3DFB2-3F9A-204D-B87E-405A833CCCB1}" srcOrd="1" destOrd="0" presId="urn:microsoft.com/office/officeart/2005/8/layout/vProcess5"/>
    <dgm:cxn modelId="{7270A1A8-B729-B940-A666-8119B375F1F2}" type="presOf" srcId="{C26AE912-0469-6847-B506-CD6A625C6FA2}" destId="{0E111DDD-6CBB-E644-BA43-C39BB389DA03}" srcOrd="0" destOrd="0" presId="urn:microsoft.com/office/officeart/2005/8/layout/vProcess5"/>
    <dgm:cxn modelId="{862FFA53-EF48-4744-8A71-E40EFE83335B}" type="presOf" srcId="{8DA45D23-D6E6-CA42-B634-FE1D20923365}" destId="{E60A383B-B586-6E4D-A9CE-7993FE487470}" srcOrd="0" destOrd="0" presId="urn:microsoft.com/office/officeart/2005/8/layout/vProcess5"/>
    <dgm:cxn modelId="{A626F8C8-BC39-1F4A-9916-C7E536CF82B8}" type="presOf" srcId="{94559B1C-C176-184D-B542-25B94F7CC9E7}" destId="{7C645584-8C15-C344-BA1E-5F1C285D7715}" srcOrd="1" destOrd="0" presId="urn:microsoft.com/office/officeart/2005/8/layout/vProcess5"/>
    <dgm:cxn modelId="{188D1403-7D17-374C-8AD3-7A61706B5F4D}" type="presOf" srcId="{7B6C9BB5-542F-384D-B2CF-4F53C92B8036}" destId="{7C6AC027-D56A-6F45-9AB4-4300F67063E0}" srcOrd="0" destOrd="0" presId="urn:microsoft.com/office/officeart/2005/8/layout/vProcess5"/>
    <dgm:cxn modelId="{E28A5457-4218-7243-84CC-6113605A085E}" type="presOf" srcId="{94559B1C-C176-184D-B542-25B94F7CC9E7}" destId="{115C3E92-1E59-F34C-ADD4-ED65F3CD2151}" srcOrd="0" destOrd="0" presId="urn:microsoft.com/office/officeart/2005/8/layout/vProcess5"/>
    <dgm:cxn modelId="{36EE4AC3-7D14-E24B-95F5-D47509B2D570}" type="presParOf" srcId="{E60A383B-B586-6E4D-A9CE-7993FE487470}" destId="{032A292C-CF0A-5F4D-9870-C0C9CFC17E99}" srcOrd="0" destOrd="0" presId="urn:microsoft.com/office/officeart/2005/8/layout/vProcess5"/>
    <dgm:cxn modelId="{FB0B66B6-9431-6E48-9986-C288A881E063}" type="presParOf" srcId="{E60A383B-B586-6E4D-A9CE-7993FE487470}" destId="{115C3E92-1E59-F34C-ADD4-ED65F3CD2151}" srcOrd="1" destOrd="0" presId="urn:microsoft.com/office/officeart/2005/8/layout/vProcess5"/>
    <dgm:cxn modelId="{ED880B83-28D9-9548-AE1B-66997B2F8AD6}" type="presParOf" srcId="{E60A383B-B586-6E4D-A9CE-7993FE487470}" destId="{7C6AC027-D56A-6F45-9AB4-4300F67063E0}" srcOrd="2" destOrd="0" presId="urn:microsoft.com/office/officeart/2005/8/layout/vProcess5"/>
    <dgm:cxn modelId="{1E3C1C98-3321-214B-99BD-7B157E738220}" type="presParOf" srcId="{E60A383B-B586-6E4D-A9CE-7993FE487470}" destId="{24C327A4-B792-1A44-A91C-30A1302FA017}" srcOrd="3" destOrd="0" presId="urn:microsoft.com/office/officeart/2005/8/layout/vProcess5"/>
    <dgm:cxn modelId="{02B68BC7-7306-1D4C-B6DC-01D4E236E9EB}" type="presParOf" srcId="{E60A383B-B586-6E4D-A9CE-7993FE487470}" destId="{72EA16F1-CF42-C342-B82D-5020F23BC81A}" srcOrd="4" destOrd="0" presId="urn:microsoft.com/office/officeart/2005/8/layout/vProcess5"/>
    <dgm:cxn modelId="{955B0A29-FB8B-C845-8952-0FF3EF087177}" type="presParOf" srcId="{E60A383B-B586-6E4D-A9CE-7993FE487470}" destId="{22454D5C-63C9-A64D-9023-5857A4E4C982}" srcOrd="5" destOrd="0" presId="urn:microsoft.com/office/officeart/2005/8/layout/vProcess5"/>
    <dgm:cxn modelId="{C8BD46C2-4123-E448-8B90-CED3FC96698D}" type="presParOf" srcId="{E60A383B-B586-6E4D-A9CE-7993FE487470}" destId="{0E111DDD-6CBB-E644-BA43-C39BB389DA03}" srcOrd="6" destOrd="0" presId="urn:microsoft.com/office/officeart/2005/8/layout/vProcess5"/>
    <dgm:cxn modelId="{E8A351DF-8491-8148-BD6E-D45074163A64}" type="presParOf" srcId="{E60A383B-B586-6E4D-A9CE-7993FE487470}" destId="{8A15B8CC-DA32-DD48-AB5A-1C246CD36C3E}" srcOrd="7" destOrd="0" presId="urn:microsoft.com/office/officeart/2005/8/layout/vProcess5"/>
    <dgm:cxn modelId="{FF421EC4-4123-2B42-9FDC-C7D07ABE8C1C}" type="presParOf" srcId="{E60A383B-B586-6E4D-A9CE-7993FE487470}" destId="{7C645584-8C15-C344-BA1E-5F1C285D7715}" srcOrd="8" destOrd="0" presId="urn:microsoft.com/office/officeart/2005/8/layout/vProcess5"/>
    <dgm:cxn modelId="{F129D726-12C7-0842-A0ED-F9E7AB1C541A}" type="presParOf" srcId="{E60A383B-B586-6E4D-A9CE-7993FE487470}" destId="{3367FEB7-D172-F64F-B6A1-D99B1DE7549A}" srcOrd="9" destOrd="0" presId="urn:microsoft.com/office/officeart/2005/8/layout/vProcess5"/>
    <dgm:cxn modelId="{FAE7EBAF-D5C1-A149-93E1-8C7930336171}" type="presParOf" srcId="{E60A383B-B586-6E4D-A9CE-7993FE487470}" destId="{9F17DDA8-CD1D-044C-A8D5-CCB0F7510205}" srcOrd="10" destOrd="0" presId="urn:microsoft.com/office/officeart/2005/8/layout/vProcess5"/>
    <dgm:cxn modelId="{6068299E-D98B-0445-8B62-A4C47A08C02E}" type="presParOf" srcId="{E60A383B-B586-6E4D-A9CE-7993FE487470}" destId="{9BD3DFB2-3F9A-204D-B87E-405A833CCCB1}"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5C3E92-1E59-F34C-ADD4-ED65F3CD2151}">
      <dsp:nvSpPr>
        <dsp:cNvPr id="0" name=""/>
        <dsp:cNvSpPr/>
      </dsp:nvSpPr>
      <dsp:spPr>
        <a:xfrm>
          <a:off x="0" y="0"/>
          <a:ext cx="5060208" cy="665990"/>
        </a:xfrm>
        <a:prstGeom prst="roundRect">
          <a:avLst>
            <a:gd name="adj" fmla="val 10000"/>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kumimoji="1" lang="en-US" altLang="ja-JP" sz="1800" kern="1200" dirty="0" smtClean="0">
              <a:latin typeface="メイリオ"/>
              <a:ea typeface="メイリオ"/>
              <a:cs typeface="メイリオ"/>
            </a:rPr>
            <a:t>[HOME]</a:t>
          </a:r>
          <a:r>
            <a:rPr kumimoji="1" lang="ja-JP" altLang="en-US" sz="1800" kern="1200" dirty="0" smtClean="0">
              <a:latin typeface="メイリオ"/>
              <a:ea typeface="メイリオ"/>
              <a:cs typeface="メイリオ"/>
            </a:rPr>
            <a:t>で基本設定</a:t>
          </a:r>
          <a:endParaRPr kumimoji="1" lang="ja-JP" altLang="en-US" sz="1800" kern="1200" dirty="0">
            <a:latin typeface="メイリオ"/>
            <a:ea typeface="メイリオ"/>
            <a:cs typeface="メイリオ"/>
          </a:endParaRPr>
        </a:p>
      </dsp:txBody>
      <dsp:txXfrm>
        <a:off x="19506" y="19506"/>
        <a:ext cx="4285277" cy="626978"/>
      </dsp:txXfrm>
    </dsp:sp>
    <dsp:sp modelId="{7C6AC027-D56A-6F45-9AB4-4300F67063E0}">
      <dsp:nvSpPr>
        <dsp:cNvPr id="0" name=""/>
        <dsp:cNvSpPr/>
      </dsp:nvSpPr>
      <dsp:spPr>
        <a:xfrm>
          <a:off x="423792" y="787079"/>
          <a:ext cx="5060208" cy="665990"/>
        </a:xfrm>
        <a:prstGeom prst="roundRect">
          <a:avLst>
            <a:gd name="adj" fmla="val 10000"/>
          </a:avLst>
        </a:prstGeom>
        <a:gradFill rotWithShape="0">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kumimoji="1" lang="en-US" altLang="ja-JP" sz="1800" kern="1200" dirty="0" smtClean="0">
              <a:latin typeface="メイリオ"/>
              <a:ea typeface="メイリオ"/>
              <a:cs typeface="メイリオ"/>
            </a:rPr>
            <a:t>[PAGE]</a:t>
          </a:r>
          <a:r>
            <a:rPr kumimoji="1" lang="ja-JP" altLang="en-US" sz="1800" kern="1200" dirty="0" smtClean="0">
              <a:latin typeface="メイリオ"/>
              <a:ea typeface="メイリオ"/>
              <a:cs typeface="メイリオ"/>
            </a:rPr>
            <a:t>で各ページを作成</a:t>
          </a:r>
          <a:endParaRPr kumimoji="1" lang="ja-JP" altLang="en-US" sz="1800" kern="1200" dirty="0">
            <a:latin typeface="メイリオ"/>
            <a:ea typeface="メイリオ"/>
            <a:cs typeface="メイリオ"/>
          </a:endParaRPr>
        </a:p>
      </dsp:txBody>
      <dsp:txXfrm>
        <a:off x="443298" y="806585"/>
        <a:ext cx="4164510" cy="626978"/>
      </dsp:txXfrm>
    </dsp:sp>
    <dsp:sp modelId="{24C327A4-B792-1A44-A91C-30A1302FA017}">
      <dsp:nvSpPr>
        <dsp:cNvPr id="0" name=""/>
        <dsp:cNvSpPr/>
      </dsp:nvSpPr>
      <dsp:spPr>
        <a:xfrm>
          <a:off x="841259" y="1574158"/>
          <a:ext cx="5060208" cy="665990"/>
        </a:xfrm>
        <a:prstGeom prst="roundRect">
          <a:avLst>
            <a:gd name="adj" fmla="val 10000"/>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kumimoji="1" lang="en-US" altLang="ja-JP" sz="1800" kern="1200" dirty="0" smtClean="0">
              <a:latin typeface="メイリオ"/>
              <a:ea typeface="メイリオ"/>
              <a:cs typeface="メイリオ"/>
            </a:rPr>
            <a:t>[CONENTS]</a:t>
          </a:r>
          <a:r>
            <a:rPr kumimoji="1" lang="ja-JP" altLang="en-US" sz="1800" kern="1200" dirty="0" smtClean="0">
              <a:latin typeface="メイリオ"/>
              <a:ea typeface="メイリオ"/>
              <a:cs typeface="メイリオ"/>
            </a:rPr>
            <a:t>でテキスト、画像を入力</a:t>
          </a:r>
          <a:endParaRPr kumimoji="1" lang="ja-JP" altLang="en-US" sz="1800" kern="1200" dirty="0">
            <a:latin typeface="メイリオ"/>
            <a:ea typeface="メイリオ"/>
            <a:cs typeface="メイリオ"/>
          </a:endParaRPr>
        </a:p>
      </dsp:txBody>
      <dsp:txXfrm>
        <a:off x="860765" y="1593664"/>
        <a:ext cx="4170835" cy="626978"/>
      </dsp:txXfrm>
    </dsp:sp>
    <dsp:sp modelId="{72EA16F1-CF42-C342-B82D-5020F23BC81A}">
      <dsp:nvSpPr>
        <dsp:cNvPr id="0" name=""/>
        <dsp:cNvSpPr/>
      </dsp:nvSpPr>
      <dsp:spPr>
        <a:xfrm>
          <a:off x="1265052" y="2361237"/>
          <a:ext cx="5060208" cy="665990"/>
        </a:xfrm>
        <a:prstGeom prst="roundRect">
          <a:avLst>
            <a:gd name="adj" fmla="val 10000"/>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kumimoji="1" lang="en-US" altLang="ja-JP" sz="1800" kern="1200" dirty="0" smtClean="0">
              <a:latin typeface="メイリオ"/>
              <a:ea typeface="メイリオ"/>
              <a:cs typeface="メイリオ"/>
            </a:rPr>
            <a:t>[FILES]</a:t>
          </a:r>
          <a:r>
            <a:rPr kumimoji="1" lang="ja-JP" altLang="en-US" sz="1800" kern="1200" dirty="0" smtClean="0">
              <a:latin typeface="メイリオ"/>
              <a:ea typeface="メイリオ"/>
              <a:cs typeface="メイリオ"/>
            </a:rPr>
            <a:t>でメタタグ等を入力</a:t>
          </a:r>
          <a:endParaRPr kumimoji="1" lang="ja-JP" altLang="en-US" sz="1800" kern="1200" dirty="0">
            <a:latin typeface="メイリオ"/>
            <a:ea typeface="メイリオ"/>
            <a:cs typeface="メイリオ"/>
          </a:endParaRPr>
        </a:p>
      </dsp:txBody>
      <dsp:txXfrm>
        <a:off x="1284558" y="2380743"/>
        <a:ext cx="4164510" cy="626978"/>
      </dsp:txXfrm>
    </dsp:sp>
    <dsp:sp modelId="{22454D5C-63C9-A64D-9023-5857A4E4C982}">
      <dsp:nvSpPr>
        <dsp:cNvPr id="0" name=""/>
        <dsp:cNvSpPr/>
      </dsp:nvSpPr>
      <dsp:spPr>
        <a:xfrm>
          <a:off x="4627315" y="510087"/>
          <a:ext cx="432893" cy="432893"/>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kumimoji="1" lang="ja-JP" altLang="en-US" sz="2000" kern="1200"/>
        </a:p>
      </dsp:txBody>
      <dsp:txXfrm>
        <a:off x="4724716" y="510087"/>
        <a:ext cx="238091" cy="325752"/>
      </dsp:txXfrm>
    </dsp:sp>
    <dsp:sp modelId="{0E111DDD-6CBB-E644-BA43-C39BB389DA03}">
      <dsp:nvSpPr>
        <dsp:cNvPr id="0" name=""/>
        <dsp:cNvSpPr/>
      </dsp:nvSpPr>
      <dsp:spPr>
        <a:xfrm>
          <a:off x="5051107" y="1297167"/>
          <a:ext cx="432893" cy="432893"/>
        </a:xfrm>
        <a:prstGeom prst="downArrow">
          <a:avLst>
            <a:gd name="adj1" fmla="val 55000"/>
            <a:gd name="adj2" fmla="val 45000"/>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kumimoji="1" lang="ja-JP" altLang="en-US" sz="2000" kern="1200"/>
        </a:p>
      </dsp:txBody>
      <dsp:txXfrm>
        <a:off x="5148508" y="1297167"/>
        <a:ext cx="238091" cy="325752"/>
      </dsp:txXfrm>
    </dsp:sp>
    <dsp:sp modelId="{8A15B8CC-DA32-DD48-AB5A-1C246CD36C3E}">
      <dsp:nvSpPr>
        <dsp:cNvPr id="0" name=""/>
        <dsp:cNvSpPr/>
      </dsp:nvSpPr>
      <dsp:spPr>
        <a:xfrm>
          <a:off x="5468574" y="2084246"/>
          <a:ext cx="432893" cy="432893"/>
        </a:xfrm>
        <a:prstGeom prst="downArrow">
          <a:avLst>
            <a:gd name="adj1" fmla="val 55000"/>
            <a:gd name="adj2" fmla="val 45000"/>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kumimoji="1" lang="ja-JP" altLang="en-US" sz="2000" kern="1200"/>
        </a:p>
      </dsp:txBody>
      <dsp:txXfrm>
        <a:off x="5565975" y="2084246"/>
        <a:ext cx="238091" cy="32575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43642D6-3FF0-6846-9021-4826DD5BBE0F}" type="datetime1">
              <a:rPr kumimoji="1" lang="ja-JP" altLang="en-US" smtClean="0"/>
              <a:t>2012/11/17</a:t>
            </a:fld>
            <a:endParaRPr kumimoji="1" lang="ja-JP" altLang="en-US"/>
          </a:p>
        </p:txBody>
      </p:sp>
      <p:sp>
        <p:nvSpPr>
          <p:cNvPr id="4" name="フッター プレースホルダー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5" name="スライド番号プレースホルダー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3A8DBC5-C170-3341-A668-EB7841D1ED2F}" type="slidenum">
              <a:rPr kumimoji="1" lang="ja-JP" altLang="en-US" smtClean="0"/>
              <a:t>‹#›</a:t>
            </a:fld>
            <a:endParaRPr kumimoji="1" lang="ja-JP" altLang="en-US"/>
          </a:p>
        </p:txBody>
      </p:sp>
    </p:spTree>
    <p:extLst>
      <p:ext uri="{BB962C8B-B14F-4D97-AF65-F5344CB8AC3E}">
        <p14:creationId xmlns:p14="http://schemas.microsoft.com/office/powerpoint/2010/main" val="58207317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3E99B-5108-834F-9B32-DCA73E1A3BC1}" type="datetime1">
              <a:rPr kumimoji="1" lang="ja-JP" altLang="en-US" smtClean="0"/>
              <a:t>2012/11/17</a:t>
            </a:fld>
            <a:endParaRPr kumimoji="1" lang="ja-JP" altLang="en-US"/>
          </a:p>
        </p:txBody>
      </p:sp>
      <p:sp>
        <p:nvSpPr>
          <p:cNvPr id="4" name="スライド イメージ プレースホルダー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83BFB7E-B7BA-D540-8DE3-574BE517B4A8}" type="slidenum">
              <a:rPr kumimoji="1" lang="ja-JP" altLang="en-US" smtClean="0"/>
              <a:t>‹#›</a:t>
            </a:fld>
            <a:endParaRPr kumimoji="1" lang="ja-JP" altLang="en-US"/>
          </a:p>
        </p:txBody>
      </p:sp>
    </p:spTree>
    <p:extLst>
      <p:ext uri="{BB962C8B-B14F-4D97-AF65-F5344CB8AC3E}">
        <p14:creationId xmlns:p14="http://schemas.microsoft.com/office/powerpoint/2010/main" val="3372869202"/>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kumimoji="1" sz="1200" kern="1200">
        <a:solidFill>
          <a:schemeClr val="tx1"/>
        </a:solidFill>
        <a:latin typeface="+mn-lt"/>
        <a:ea typeface="+mn-ea"/>
        <a:cs typeface="+mn-cs"/>
      </a:defRPr>
    </a:lvl1pPr>
    <a:lvl2pPr marL="457200" algn="l" defTabSz="457200" rtl="0" eaLnBrk="1" latinLnBrk="0" hangingPunct="1">
      <a:defRPr kumimoji="1" sz="1200" kern="1200">
        <a:solidFill>
          <a:schemeClr val="tx1"/>
        </a:solidFill>
        <a:latin typeface="+mn-lt"/>
        <a:ea typeface="+mn-ea"/>
        <a:cs typeface="+mn-cs"/>
      </a:defRPr>
    </a:lvl2pPr>
    <a:lvl3pPr marL="914400" algn="l" defTabSz="457200" rtl="0" eaLnBrk="1" latinLnBrk="0" hangingPunct="1">
      <a:defRPr kumimoji="1" sz="1200" kern="1200">
        <a:solidFill>
          <a:schemeClr val="tx1"/>
        </a:solidFill>
        <a:latin typeface="+mn-lt"/>
        <a:ea typeface="+mn-ea"/>
        <a:cs typeface="+mn-cs"/>
      </a:defRPr>
    </a:lvl3pPr>
    <a:lvl4pPr marL="1371600" algn="l" defTabSz="457200" rtl="0" eaLnBrk="1" latinLnBrk="0" hangingPunct="1">
      <a:defRPr kumimoji="1" sz="1200" kern="1200">
        <a:solidFill>
          <a:schemeClr val="tx1"/>
        </a:solidFill>
        <a:latin typeface="+mn-lt"/>
        <a:ea typeface="+mn-ea"/>
        <a:cs typeface="+mn-cs"/>
      </a:defRPr>
    </a:lvl4pPr>
    <a:lvl5pPr marL="1828800" algn="l" defTabSz="457200" rtl="0" eaLnBrk="1" latinLnBrk="0" hangingPunct="1">
      <a:defRPr kumimoji="1" sz="1200" kern="1200">
        <a:solidFill>
          <a:schemeClr val="tx1"/>
        </a:solidFill>
        <a:latin typeface="+mn-lt"/>
        <a:ea typeface="+mn-ea"/>
        <a:cs typeface="+mn-cs"/>
      </a:defRPr>
    </a:lvl5pPr>
    <a:lvl6pPr marL="2286000" algn="l" defTabSz="457200" rtl="0" eaLnBrk="1" latinLnBrk="0" hangingPunct="1">
      <a:defRPr kumimoji="1" sz="1200" kern="1200">
        <a:solidFill>
          <a:schemeClr val="tx1"/>
        </a:solidFill>
        <a:latin typeface="+mn-lt"/>
        <a:ea typeface="+mn-ea"/>
        <a:cs typeface="+mn-cs"/>
      </a:defRPr>
    </a:lvl6pPr>
    <a:lvl7pPr marL="2743200" algn="l" defTabSz="457200" rtl="0" eaLnBrk="1" latinLnBrk="0" hangingPunct="1">
      <a:defRPr kumimoji="1" sz="1200" kern="1200">
        <a:solidFill>
          <a:schemeClr val="tx1"/>
        </a:solidFill>
        <a:latin typeface="+mn-lt"/>
        <a:ea typeface="+mn-ea"/>
        <a:cs typeface="+mn-cs"/>
      </a:defRPr>
    </a:lvl7pPr>
    <a:lvl8pPr marL="3200400" algn="l" defTabSz="457200" rtl="0" eaLnBrk="1" latinLnBrk="0" hangingPunct="1">
      <a:defRPr kumimoji="1" sz="1200" kern="1200">
        <a:solidFill>
          <a:schemeClr val="tx1"/>
        </a:solidFill>
        <a:latin typeface="+mn-lt"/>
        <a:ea typeface="+mn-ea"/>
        <a:cs typeface="+mn-cs"/>
      </a:defRPr>
    </a:lvl8pPr>
    <a:lvl9pPr marL="3657600" algn="l" defTabSz="4572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83BFB7E-B7BA-D540-8DE3-574BE517B4A8}" type="slidenum">
              <a:rPr kumimoji="1" lang="ja-JP" altLang="en-US" smtClean="0"/>
              <a:t>2</a:t>
            </a:fld>
            <a:endParaRPr kumimoji="1" lang="ja-JP" altLang="en-US"/>
          </a:p>
        </p:txBody>
      </p:sp>
    </p:spTree>
    <p:extLst>
      <p:ext uri="{BB962C8B-B14F-4D97-AF65-F5344CB8AC3E}">
        <p14:creationId xmlns:p14="http://schemas.microsoft.com/office/powerpoint/2010/main" val="37355573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83BFB7E-B7BA-D540-8DE3-574BE517B4A8}" type="slidenum">
              <a:rPr kumimoji="1" lang="ja-JP" altLang="en-US" smtClean="0"/>
              <a:t>3</a:t>
            </a:fld>
            <a:endParaRPr kumimoji="1" lang="ja-JP" altLang="en-US"/>
          </a:p>
        </p:txBody>
      </p:sp>
    </p:spTree>
    <p:extLst>
      <p:ext uri="{BB962C8B-B14F-4D97-AF65-F5344CB8AC3E}">
        <p14:creationId xmlns:p14="http://schemas.microsoft.com/office/powerpoint/2010/main" val="37355573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83BFB7E-B7BA-D540-8DE3-574BE517B4A8}" type="slidenum">
              <a:rPr kumimoji="1" lang="ja-JP" altLang="en-US" smtClean="0"/>
              <a:t>4</a:t>
            </a:fld>
            <a:endParaRPr kumimoji="1" lang="ja-JP" altLang="en-US"/>
          </a:p>
        </p:txBody>
      </p:sp>
    </p:spTree>
    <p:extLst>
      <p:ext uri="{BB962C8B-B14F-4D97-AF65-F5344CB8AC3E}">
        <p14:creationId xmlns:p14="http://schemas.microsoft.com/office/powerpoint/2010/main" val="21808418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3C8539AD-8B81-9846-B744-DB9406C3911D}" type="datetime1">
              <a:rPr kumimoji="1" lang="ja-JP" altLang="en-US" smtClean="0"/>
              <a:t>2012/11/17</a:t>
            </a:fld>
            <a:endParaRPr kumimoji="1" lang="ja-JP" altLang="en-US"/>
          </a:p>
        </p:txBody>
      </p:sp>
      <p:sp>
        <p:nvSpPr>
          <p:cNvPr id="5" name="フッター プレースホルダー 4"/>
          <p:cNvSpPr>
            <a:spLocks noGrp="1"/>
          </p:cNvSpPr>
          <p:nvPr>
            <p:ph type="ftr" sz="quarter" idx="11"/>
          </p:nvPr>
        </p:nvSpPr>
        <p:spPr/>
        <p:txBody>
          <a:bodyPr/>
          <a:lstStyle/>
          <a:p>
            <a:r>
              <a:rPr kumimoji="1" lang="en-US" altLang="ja-JP" smtClean="0"/>
              <a:t>ver. 120622</a:t>
            </a:r>
            <a:endParaRPr kumimoji="1" lang="ja-JP" altLang="en-US"/>
          </a:p>
        </p:txBody>
      </p:sp>
      <p:sp>
        <p:nvSpPr>
          <p:cNvPr id="6" name="スライド番号プレースホルダー 5"/>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3200084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2D104A2E-3AEB-AA45-B9ED-339EABF9F366}" type="datetime1">
              <a:rPr kumimoji="1" lang="ja-JP" altLang="en-US" smtClean="0"/>
              <a:t>2012/11/17</a:t>
            </a:fld>
            <a:endParaRPr kumimoji="1" lang="ja-JP" altLang="en-US"/>
          </a:p>
        </p:txBody>
      </p:sp>
      <p:sp>
        <p:nvSpPr>
          <p:cNvPr id="5" name="フッター プレースホルダー 4"/>
          <p:cNvSpPr>
            <a:spLocks noGrp="1"/>
          </p:cNvSpPr>
          <p:nvPr>
            <p:ph type="ftr" sz="quarter" idx="11"/>
          </p:nvPr>
        </p:nvSpPr>
        <p:spPr/>
        <p:txBody>
          <a:bodyPr/>
          <a:lstStyle/>
          <a:p>
            <a:r>
              <a:rPr kumimoji="1" lang="en-US" altLang="ja-JP" smtClean="0"/>
              <a:t>ver. 120622</a:t>
            </a:r>
            <a:endParaRPr kumimoji="1" lang="ja-JP" altLang="en-US"/>
          </a:p>
        </p:txBody>
      </p:sp>
      <p:sp>
        <p:nvSpPr>
          <p:cNvPr id="6" name="スライド番号プレースホルダー 5"/>
          <p:cNvSpPr>
            <a:spLocks noGrp="1"/>
          </p:cNvSpPr>
          <p:nvPr>
            <p:ph type="sldNum" sz="quarter" idx="12"/>
          </p:nvPr>
        </p:nvSpPr>
        <p:spPr/>
        <p:txBody>
          <a:bodyPr/>
          <a:lstStyle/>
          <a:p>
            <a:fld id="{038FED52-C462-4993-B5BF-8384D31B31B2}" type="slidenum">
              <a:rPr kumimoji="1" lang="ja-JP" altLang="en-US" smtClean="0"/>
              <a:pPr/>
              <a:t>‹#›</a:t>
            </a:fld>
            <a:endParaRPr kumimoji="1" lang="ja-JP" altLang="en-US"/>
          </a:p>
        </p:txBody>
      </p:sp>
    </p:spTree>
    <p:extLst>
      <p:ext uri="{BB962C8B-B14F-4D97-AF65-F5344CB8AC3E}">
        <p14:creationId xmlns:p14="http://schemas.microsoft.com/office/powerpoint/2010/main" val="1645181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098DAC19-5CEE-6E40-86FF-7AEE62D3F353}" type="datetime1">
              <a:rPr kumimoji="1" lang="ja-JP" altLang="en-US" smtClean="0"/>
              <a:t>2012/11/17</a:t>
            </a:fld>
            <a:endParaRPr kumimoji="1" lang="ja-JP" altLang="en-US"/>
          </a:p>
        </p:txBody>
      </p:sp>
      <p:sp>
        <p:nvSpPr>
          <p:cNvPr id="5" name="フッター プレースホルダー 4"/>
          <p:cNvSpPr>
            <a:spLocks noGrp="1"/>
          </p:cNvSpPr>
          <p:nvPr>
            <p:ph type="ftr" sz="quarter" idx="11"/>
          </p:nvPr>
        </p:nvSpPr>
        <p:spPr/>
        <p:txBody>
          <a:bodyPr/>
          <a:lstStyle/>
          <a:p>
            <a:r>
              <a:rPr kumimoji="1" lang="en-US" altLang="ja-JP" smtClean="0"/>
              <a:t>ver. 120622</a:t>
            </a:r>
            <a:endParaRPr kumimoji="1" lang="ja-JP" altLang="en-US"/>
          </a:p>
        </p:txBody>
      </p:sp>
      <p:sp>
        <p:nvSpPr>
          <p:cNvPr id="6" name="スライド番号プレースホルダー 5"/>
          <p:cNvSpPr>
            <a:spLocks noGrp="1"/>
          </p:cNvSpPr>
          <p:nvPr>
            <p:ph type="sldNum" sz="quarter" idx="12"/>
          </p:nvPr>
        </p:nvSpPr>
        <p:spPr/>
        <p:txBody>
          <a:bodyPr/>
          <a:lstStyle/>
          <a:p>
            <a:fld id="{038FED52-C462-4993-B5BF-8384D31B31B2}" type="slidenum">
              <a:rPr kumimoji="1" lang="ja-JP" altLang="en-US" smtClean="0"/>
              <a:pPr/>
              <a:t>‹#›</a:t>
            </a:fld>
            <a:endParaRPr kumimoji="1" lang="ja-JP" altLang="en-US"/>
          </a:p>
        </p:txBody>
      </p:sp>
    </p:spTree>
    <p:extLst>
      <p:ext uri="{BB962C8B-B14F-4D97-AF65-F5344CB8AC3E}">
        <p14:creationId xmlns:p14="http://schemas.microsoft.com/office/powerpoint/2010/main" val="1803415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B122B888-4599-4040-97B8-8E71CDBCFD10}" type="datetime1">
              <a:rPr kumimoji="1" lang="ja-JP" altLang="en-US" smtClean="0"/>
              <a:t>2012/11/17</a:t>
            </a:fld>
            <a:endParaRPr kumimoji="1" lang="ja-JP" altLang="en-US"/>
          </a:p>
        </p:txBody>
      </p:sp>
      <p:sp>
        <p:nvSpPr>
          <p:cNvPr id="6" name="フッター プレースホルダー 5"/>
          <p:cNvSpPr>
            <a:spLocks noGrp="1"/>
          </p:cNvSpPr>
          <p:nvPr>
            <p:ph type="ftr" sz="quarter" idx="11"/>
          </p:nvPr>
        </p:nvSpPr>
        <p:spPr/>
        <p:txBody>
          <a:bodyPr/>
          <a:lstStyle/>
          <a:p>
            <a:r>
              <a:rPr kumimoji="1" lang="en-US" altLang="ja-JP" smtClean="0"/>
              <a:t>ver. 120622</a:t>
            </a:r>
            <a:endParaRPr kumimoji="1" lang="ja-JP" altLang="en-US"/>
          </a:p>
        </p:txBody>
      </p:sp>
      <p:sp>
        <p:nvSpPr>
          <p:cNvPr id="7" name="スライド番号プレースホルダー 6"/>
          <p:cNvSpPr>
            <a:spLocks noGrp="1"/>
          </p:cNvSpPr>
          <p:nvPr>
            <p:ph type="sldNum" sz="quarter" idx="12"/>
          </p:nvPr>
        </p:nvSpPr>
        <p:spPr/>
        <p:txBody>
          <a:bodyPr/>
          <a:lstStyle/>
          <a:p>
            <a:fld id="{038FED52-C462-4993-B5BF-8384D31B31B2}" type="slidenum">
              <a:rPr kumimoji="1" lang="ja-JP" altLang="en-US" smtClean="0"/>
              <a:pPr/>
              <a:t>‹#›</a:t>
            </a:fld>
            <a:endParaRPr kumimoji="1" lang="ja-JP" altLang="en-US"/>
          </a:p>
        </p:txBody>
      </p:sp>
    </p:spTree>
    <p:extLst>
      <p:ext uri="{BB962C8B-B14F-4D97-AF65-F5344CB8AC3E}">
        <p14:creationId xmlns:p14="http://schemas.microsoft.com/office/powerpoint/2010/main" val="240750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96CD0057-2626-B942-A032-C86D4E7F6D27}" type="datetime1">
              <a:rPr kumimoji="1" lang="ja-JP" altLang="en-US" smtClean="0"/>
              <a:t>2012/11/17</a:t>
            </a:fld>
            <a:endParaRPr kumimoji="1" lang="ja-JP" altLang="en-US"/>
          </a:p>
        </p:txBody>
      </p:sp>
      <p:sp>
        <p:nvSpPr>
          <p:cNvPr id="8" name="フッター プレースホルダー 7"/>
          <p:cNvSpPr>
            <a:spLocks noGrp="1"/>
          </p:cNvSpPr>
          <p:nvPr>
            <p:ph type="ftr" sz="quarter" idx="11"/>
          </p:nvPr>
        </p:nvSpPr>
        <p:spPr/>
        <p:txBody>
          <a:bodyPr/>
          <a:lstStyle/>
          <a:p>
            <a:r>
              <a:rPr kumimoji="1" lang="en-US" altLang="ja-JP" smtClean="0"/>
              <a:t>ver. 120622</a:t>
            </a:r>
            <a:endParaRPr kumimoji="1" lang="ja-JP" altLang="en-US"/>
          </a:p>
        </p:txBody>
      </p:sp>
      <p:sp>
        <p:nvSpPr>
          <p:cNvPr id="9" name="スライド番号プレースホルダー 8"/>
          <p:cNvSpPr>
            <a:spLocks noGrp="1"/>
          </p:cNvSpPr>
          <p:nvPr>
            <p:ph type="sldNum" sz="quarter" idx="12"/>
          </p:nvPr>
        </p:nvSpPr>
        <p:spPr/>
        <p:txBody>
          <a:bodyPr/>
          <a:lstStyle/>
          <a:p>
            <a:fld id="{038FED52-C462-4993-B5BF-8384D31B31B2}" type="slidenum">
              <a:rPr kumimoji="1" lang="ja-JP" altLang="en-US" smtClean="0"/>
              <a:pPr/>
              <a:t>‹#›</a:t>
            </a:fld>
            <a:endParaRPr kumimoji="1" lang="ja-JP" altLang="en-US"/>
          </a:p>
        </p:txBody>
      </p:sp>
    </p:spTree>
    <p:extLst>
      <p:ext uri="{BB962C8B-B14F-4D97-AF65-F5344CB8AC3E}">
        <p14:creationId xmlns:p14="http://schemas.microsoft.com/office/powerpoint/2010/main" val="11120758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2E97517C-E719-8E40-B5F9-3E123A045546}" type="datetime1">
              <a:rPr kumimoji="1" lang="ja-JP" altLang="en-US" smtClean="0"/>
              <a:t>2012/11/17</a:t>
            </a:fld>
            <a:endParaRPr kumimoji="1" lang="ja-JP" altLang="en-US"/>
          </a:p>
        </p:txBody>
      </p:sp>
      <p:sp>
        <p:nvSpPr>
          <p:cNvPr id="4" name="フッター プレースホルダー 3"/>
          <p:cNvSpPr>
            <a:spLocks noGrp="1"/>
          </p:cNvSpPr>
          <p:nvPr>
            <p:ph type="ftr" sz="quarter" idx="11"/>
          </p:nvPr>
        </p:nvSpPr>
        <p:spPr/>
        <p:txBody>
          <a:bodyPr/>
          <a:lstStyle/>
          <a:p>
            <a:r>
              <a:rPr kumimoji="1" lang="en-US" altLang="ja-JP" smtClean="0"/>
              <a:t>ver. 120622</a:t>
            </a:r>
            <a:endParaRPr kumimoji="1" lang="ja-JP" altLang="en-US"/>
          </a:p>
        </p:txBody>
      </p:sp>
      <p:sp>
        <p:nvSpPr>
          <p:cNvPr id="5" name="スライド番号プレースホルダー 4"/>
          <p:cNvSpPr>
            <a:spLocks noGrp="1"/>
          </p:cNvSpPr>
          <p:nvPr>
            <p:ph type="sldNum" sz="quarter" idx="12"/>
          </p:nvPr>
        </p:nvSpPr>
        <p:spPr/>
        <p:txBody>
          <a:bodyPr/>
          <a:lstStyle/>
          <a:p>
            <a:fld id="{038FED52-C462-4993-B5BF-8384D31B31B2}" type="slidenum">
              <a:rPr kumimoji="1" lang="ja-JP" altLang="en-US" smtClean="0"/>
              <a:pPr/>
              <a:t>‹#›</a:t>
            </a:fld>
            <a:endParaRPr kumimoji="1" lang="ja-JP" altLang="en-US"/>
          </a:p>
        </p:txBody>
      </p:sp>
    </p:spTree>
    <p:extLst>
      <p:ext uri="{BB962C8B-B14F-4D97-AF65-F5344CB8AC3E}">
        <p14:creationId xmlns:p14="http://schemas.microsoft.com/office/powerpoint/2010/main" val="1179102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E3BA284D-0029-3147-9E1A-19BFE17491C7}" type="datetime1">
              <a:rPr kumimoji="1" lang="ja-JP" altLang="en-US" smtClean="0"/>
              <a:t>2012/11/17</a:t>
            </a:fld>
            <a:endParaRPr kumimoji="1" lang="ja-JP" altLang="en-US"/>
          </a:p>
        </p:txBody>
      </p:sp>
      <p:sp>
        <p:nvSpPr>
          <p:cNvPr id="3" name="フッター プレースホルダー 2"/>
          <p:cNvSpPr>
            <a:spLocks noGrp="1"/>
          </p:cNvSpPr>
          <p:nvPr>
            <p:ph type="ftr" sz="quarter" idx="11"/>
          </p:nvPr>
        </p:nvSpPr>
        <p:spPr/>
        <p:txBody>
          <a:bodyPr/>
          <a:lstStyle/>
          <a:p>
            <a:r>
              <a:rPr kumimoji="1" lang="en-US" altLang="ja-JP" smtClean="0"/>
              <a:t>ver. 120622</a:t>
            </a:r>
            <a:endParaRPr kumimoji="1" lang="ja-JP" altLang="en-US"/>
          </a:p>
        </p:txBody>
      </p:sp>
      <p:sp>
        <p:nvSpPr>
          <p:cNvPr id="4" name="スライド番号プレースホルダー 3"/>
          <p:cNvSpPr>
            <a:spLocks noGrp="1"/>
          </p:cNvSpPr>
          <p:nvPr>
            <p:ph type="sldNum" sz="quarter" idx="12"/>
          </p:nvPr>
        </p:nvSpPr>
        <p:spPr/>
        <p:txBody>
          <a:bodyPr/>
          <a:lstStyle/>
          <a:p>
            <a:fld id="{038FED52-C462-4993-B5BF-8384D31B31B2}" type="slidenum">
              <a:rPr kumimoji="1" lang="ja-JP" altLang="en-US" smtClean="0"/>
              <a:pPr/>
              <a:t>‹#›</a:t>
            </a:fld>
            <a:endParaRPr kumimoji="1" lang="ja-JP" altLang="en-US"/>
          </a:p>
        </p:txBody>
      </p:sp>
    </p:spTree>
    <p:extLst>
      <p:ext uri="{BB962C8B-B14F-4D97-AF65-F5344CB8AC3E}">
        <p14:creationId xmlns:p14="http://schemas.microsoft.com/office/powerpoint/2010/main" val="205335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54B47DFB-7672-7546-B83C-5922D416A499}" type="datetime1">
              <a:rPr kumimoji="1" lang="ja-JP" altLang="en-US" smtClean="0"/>
              <a:t>2012/11/17</a:t>
            </a:fld>
            <a:endParaRPr kumimoji="1" lang="ja-JP" altLang="en-US"/>
          </a:p>
        </p:txBody>
      </p:sp>
      <p:sp>
        <p:nvSpPr>
          <p:cNvPr id="6" name="フッター プレースホルダー 5"/>
          <p:cNvSpPr>
            <a:spLocks noGrp="1"/>
          </p:cNvSpPr>
          <p:nvPr>
            <p:ph type="ftr" sz="quarter" idx="11"/>
          </p:nvPr>
        </p:nvSpPr>
        <p:spPr/>
        <p:txBody>
          <a:bodyPr/>
          <a:lstStyle/>
          <a:p>
            <a:r>
              <a:rPr kumimoji="1" lang="en-US" altLang="ja-JP" smtClean="0"/>
              <a:t>ver. 120622</a:t>
            </a:r>
            <a:endParaRPr kumimoji="1" lang="ja-JP" altLang="en-US"/>
          </a:p>
        </p:txBody>
      </p:sp>
      <p:sp>
        <p:nvSpPr>
          <p:cNvPr id="7" name="スライド番号プレースホルダー 6"/>
          <p:cNvSpPr>
            <a:spLocks noGrp="1"/>
          </p:cNvSpPr>
          <p:nvPr>
            <p:ph type="sldNum" sz="quarter" idx="12"/>
          </p:nvPr>
        </p:nvSpPr>
        <p:spPr/>
        <p:txBody>
          <a:bodyPr/>
          <a:lstStyle/>
          <a:p>
            <a:fld id="{2754ED01-E2A0-4C1E-8E21-014B99041579}" type="slidenum">
              <a:rPr lang="en-US" smtClean="0"/>
              <a:pPr/>
              <a:t>‹#›</a:t>
            </a:fld>
            <a:endParaRPr lang="en-US" dirty="0"/>
          </a:p>
        </p:txBody>
      </p:sp>
    </p:spTree>
    <p:extLst>
      <p:ext uri="{BB962C8B-B14F-4D97-AF65-F5344CB8AC3E}">
        <p14:creationId xmlns:p14="http://schemas.microsoft.com/office/powerpoint/2010/main" val="190046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2174CC59-D66C-0C4F-B872-F5DBD9D4DABB}" type="datetime1">
              <a:rPr kumimoji="1" lang="ja-JP" altLang="en-US" smtClean="0"/>
              <a:t>2012/11/17</a:t>
            </a:fld>
            <a:endParaRPr kumimoji="1" lang="ja-JP" altLang="en-US"/>
          </a:p>
        </p:txBody>
      </p:sp>
      <p:sp>
        <p:nvSpPr>
          <p:cNvPr id="6" name="フッター プレースホルダー 5"/>
          <p:cNvSpPr>
            <a:spLocks noGrp="1"/>
          </p:cNvSpPr>
          <p:nvPr>
            <p:ph type="ftr" sz="quarter" idx="11"/>
          </p:nvPr>
        </p:nvSpPr>
        <p:spPr/>
        <p:txBody>
          <a:bodyPr/>
          <a:lstStyle/>
          <a:p>
            <a:r>
              <a:rPr kumimoji="1" lang="en-US" altLang="ja-JP" smtClean="0"/>
              <a:t>ver. 120622</a:t>
            </a:r>
            <a:endParaRPr kumimoji="1" lang="ja-JP" altLang="en-US"/>
          </a:p>
        </p:txBody>
      </p:sp>
      <p:sp>
        <p:nvSpPr>
          <p:cNvPr id="7" name="スライド番号プレースホルダー 6"/>
          <p:cNvSpPr>
            <a:spLocks noGrp="1"/>
          </p:cNvSpPr>
          <p:nvPr>
            <p:ph type="sldNum" sz="quarter" idx="12"/>
          </p:nvPr>
        </p:nvSpPr>
        <p:spPr/>
        <p:txBody>
          <a:bodyPr/>
          <a:lstStyle/>
          <a:p>
            <a:fld id="{038FED52-C462-4993-B5BF-8384D31B31B2}" type="slidenum">
              <a:rPr kumimoji="1" lang="ja-JP" altLang="en-US" smtClean="0"/>
              <a:pPr/>
              <a:t>‹#›</a:t>
            </a:fld>
            <a:endParaRPr kumimoji="1" lang="ja-JP" altLang="en-US"/>
          </a:p>
        </p:txBody>
      </p:sp>
    </p:spTree>
    <p:extLst>
      <p:ext uri="{BB962C8B-B14F-4D97-AF65-F5344CB8AC3E}">
        <p14:creationId xmlns:p14="http://schemas.microsoft.com/office/powerpoint/2010/main" val="4010454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23B1BD84-B1BE-FD42-8409-F8E6796D65E8}" type="datetime1">
              <a:rPr kumimoji="1" lang="ja-JP" altLang="en-US" smtClean="0"/>
              <a:t>2012/11/17</a:t>
            </a:fld>
            <a:endParaRPr kumimoji="1" lang="ja-JP" altLang="en-US"/>
          </a:p>
        </p:txBody>
      </p:sp>
      <p:sp>
        <p:nvSpPr>
          <p:cNvPr id="5" name="フッター プレースホルダー 4"/>
          <p:cNvSpPr>
            <a:spLocks noGrp="1"/>
          </p:cNvSpPr>
          <p:nvPr>
            <p:ph type="ftr" sz="quarter" idx="11"/>
          </p:nvPr>
        </p:nvSpPr>
        <p:spPr/>
        <p:txBody>
          <a:bodyPr/>
          <a:lstStyle/>
          <a:p>
            <a:r>
              <a:rPr kumimoji="1" lang="en-US" altLang="ja-JP" smtClean="0"/>
              <a:t>ver. 120622</a:t>
            </a:r>
            <a:endParaRPr kumimoji="1" lang="ja-JP" altLang="en-US"/>
          </a:p>
        </p:txBody>
      </p:sp>
      <p:sp>
        <p:nvSpPr>
          <p:cNvPr id="6" name="スライド番号プレースホルダー 5"/>
          <p:cNvSpPr>
            <a:spLocks noGrp="1"/>
          </p:cNvSpPr>
          <p:nvPr>
            <p:ph type="sldNum" sz="quarter" idx="12"/>
          </p:nvPr>
        </p:nvSpPr>
        <p:spPr/>
        <p:txBody>
          <a:bodyPr/>
          <a:lstStyle/>
          <a:p>
            <a:fld id="{038FED52-C462-4993-B5BF-8384D31B31B2}" type="slidenum">
              <a:rPr kumimoji="1" lang="ja-JP" altLang="en-US" smtClean="0"/>
              <a:pPr/>
              <a:t>‹#›</a:t>
            </a:fld>
            <a:endParaRPr kumimoji="1" lang="ja-JP" altLang="en-US"/>
          </a:p>
        </p:txBody>
      </p:sp>
    </p:spTree>
    <p:extLst>
      <p:ext uri="{BB962C8B-B14F-4D97-AF65-F5344CB8AC3E}">
        <p14:creationId xmlns:p14="http://schemas.microsoft.com/office/powerpoint/2010/main" val="3783239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97D50E43-B574-8242-A357-E01496A84279}" type="datetime1">
              <a:rPr kumimoji="1" lang="ja-JP" altLang="en-US" smtClean="0"/>
              <a:t>2012/11/17</a:t>
            </a:fld>
            <a:endParaRPr kumimoji="1" lang="ja-JP" altLang="en-US"/>
          </a:p>
        </p:txBody>
      </p:sp>
      <p:sp>
        <p:nvSpPr>
          <p:cNvPr id="5" name="フッター プレースホルダー 4"/>
          <p:cNvSpPr>
            <a:spLocks noGrp="1"/>
          </p:cNvSpPr>
          <p:nvPr>
            <p:ph type="ftr" sz="quarter" idx="11"/>
          </p:nvPr>
        </p:nvSpPr>
        <p:spPr/>
        <p:txBody>
          <a:bodyPr/>
          <a:lstStyle/>
          <a:p>
            <a:r>
              <a:rPr kumimoji="1" lang="en-US" altLang="ja-JP" smtClean="0"/>
              <a:t>ver. 120622</a:t>
            </a:r>
            <a:endParaRPr kumimoji="1" lang="ja-JP" altLang="en-US"/>
          </a:p>
        </p:txBody>
      </p:sp>
      <p:sp>
        <p:nvSpPr>
          <p:cNvPr id="6" name="スライド番号プレースホルダー 5"/>
          <p:cNvSpPr>
            <a:spLocks noGrp="1"/>
          </p:cNvSpPr>
          <p:nvPr>
            <p:ph type="sldNum" sz="quarter" idx="12"/>
          </p:nvPr>
        </p:nvSpPr>
        <p:spPr/>
        <p:txBody>
          <a:bodyPr/>
          <a:lstStyle/>
          <a:p>
            <a:fld id="{038FED52-C462-4993-B5BF-8384D31B31B2}" type="slidenum">
              <a:rPr kumimoji="1" lang="ja-JP" altLang="en-US" smtClean="0"/>
              <a:pPr/>
              <a:t>‹#›</a:t>
            </a:fld>
            <a:endParaRPr kumimoji="1" lang="ja-JP" altLang="en-US"/>
          </a:p>
        </p:txBody>
      </p:sp>
    </p:spTree>
    <p:extLst>
      <p:ext uri="{BB962C8B-B14F-4D97-AF65-F5344CB8AC3E}">
        <p14:creationId xmlns:p14="http://schemas.microsoft.com/office/powerpoint/2010/main" val="289000801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dirty="0" smtClean="0"/>
              <a:t>マスター テキストの書式設定</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第 </a:t>
            </a:r>
            <a:r>
              <a:rPr kumimoji="1" lang="en-US" altLang="ja-JP" dirty="0" smtClean="0"/>
              <a:t>5 </a:t>
            </a:r>
            <a:r>
              <a:rPr kumimoji="1" lang="ja-JP" altLang="en-US" dirty="0" smtClean="0"/>
              <a:t>レベル</a:t>
            </a:r>
            <a:endParaRPr kumimoji="1" lang="ja-JP" altLang="en-US" dirty="0"/>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92D397-1EB3-CD4A-8CFF-DE010E688A87}" type="datetime1">
              <a:rPr kumimoji="1" lang="ja-JP" altLang="en-US" smtClean="0"/>
              <a:t>2012/11/17</a:t>
            </a:fld>
            <a:endParaRPr kumimoji="1" lang="ja-JP" altLang="en-US"/>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kumimoji="1" lang="en-US" altLang="ja-JP" smtClean="0"/>
              <a:t>ver. 120622</a:t>
            </a:r>
            <a:endParaRPr kumimoji="1" lang="ja-JP" altLang="en-US"/>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8FED52-C462-4993-B5BF-8384D31B31B2}" type="slidenum">
              <a:rPr kumimoji="1" lang="ja-JP" altLang="en-US" smtClean="0"/>
              <a:pPr/>
              <a:t>‹#›</a:t>
            </a:fld>
            <a:endParaRPr kumimoji="1" lang="ja-JP" altLang="en-US"/>
          </a:p>
        </p:txBody>
      </p:sp>
      <p:sp>
        <p:nvSpPr>
          <p:cNvPr id="9" name="テキスト ボックス 8"/>
          <p:cNvSpPr txBox="1"/>
          <p:nvPr userDrawn="1"/>
        </p:nvSpPr>
        <p:spPr>
          <a:xfrm>
            <a:off x="107504" y="210126"/>
            <a:ext cx="1662935" cy="338554"/>
          </a:xfrm>
          <a:prstGeom prst="rect">
            <a:avLst/>
          </a:prstGeom>
          <a:noFill/>
        </p:spPr>
        <p:txBody>
          <a:bodyPr wrap="none" rtlCol="0">
            <a:spAutoFit/>
          </a:bodyPr>
          <a:lstStyle/>
          <a:p>
            <a:r>
              <a:rPr kumimoji="1" lang="en-US" altLang="ja-JP" sz="1600" dirty="0" smtClean="0">
                <a:solidFill>
                  <a:schemeClr val="tx1"/>
                </a:solidFill>
              </a:rPr>
              <a:t>[</a:t>
            </a:r>
            <a:r>
              <a:rPr kumimoji="1" lang="ja-JP" altLang="en-US" sz="1600" dirty="0" smtClean="0">
                <a:solidFill>
                  <a:schemeClr val="tx1"/>
                </a:solidFill>
              </a:rPr>
              <a:t>配布</a:t>
            </a:r>
            <a:r>
              <a:rPr kumimoji="1" lang="en-US" altLang="ja-JP" sz="1600" dirty="0" smtClean="0">
                <a:solidFill>
                  <a:schemeClr val="tx1"/>
                </a:solidFill>
              </a:rPr>
              <a:t>ver.</a:t>
            </a:r>
            <a:r>
              <a:rPr kumimoji="1" lang="en-US" altLang="ja-JP" sz="1600" dirty="0" smtClean="0">
                <a:solidFill>
                  <a:schemeClr val="tx1"/>
                </a:solidFill>
              </a:rPr>
              <a:t>121120]</a:t>
            </a:r>
            <a:endParaRPr kumimoji="1" lang="ja-JP" altLang="en-US" sz="1600" dirty="0">
              <a:solidFill>
                <a:schemeClr val="tx1"/>
              </a:solidFill>
            </a:endParaRPr>
          </a:p>
        </p:txBody>
      </p:sp>
    </p:spTree>
    <p:extLst>
      <p:ext uri="{BB962C8B-B14F-4D97-AF65-F5344CB8AC3E}">
        <p14:creationId xmlns:p14="http://schemas.microsoft.com/office/powerpoint/2010/main" val="1335152203"/>
      </p:ext>
    </p:extLst>
  </p:cSld>
  <p:clrMap bg1="lt1" tx1="dk1" bg2="lt2" tx2="dk2" accent1="accent1" accent2="accent2" accent3="accent3" accent4="accent4" accent5="accent5" accent6="accent6" hlink="hlink" folHlink="folHlink"/>
  <p:sldLayoutIdLst>
    <p:sldLayoutId id="2147483830" r:id="rId1"/>
    <p:sldLayoutId id="2147483831" r:id="rId2"/>
    <p:sldLayoutId id="2147483832" r:id="rId3"/>
    <p:sldLayoutId id="2147483833" r:id="rId4"/>
    <p:sldLayoutId id="2147483834" r:id="rId5"/>
    <p:sldLayoutId id="2147483835" r:id="rId6"/>
    <p:sldLayoutId id="2147483836" r:id="rId7"/>
    <p:sldLayoutId id="2147483837" r:id="rId8"/>
    <p:sldLayoutId id="2147483838" r:id="rId9"/>
    <p:sldLayoutId id="2147483839" r:id="rId10"/>
    <p:sldLayoutId id="2147483840" r:id="rId11"/>
  </p:sldLayoutIdLst>
  <p:hf sldNum="0" hdr="0" ftr="0" dt="0"/>
  <p:txStyles>
    <p:titleStyle>
      <a:lvl1pPr algn="ctr" defTabSz="4572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kumimoji="1"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kumimoji="1"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kumimoji="1"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9pPr>
    </p:bodyStyle>
    <p:otherStyle>
      <a:defPPr>
        <a:defRPr lang="ja-JP"/>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hyperlink" Target="http://www.sakura.ne.jp/" TargetMode="External"/><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hyperlink" Target="http://goo.gl/EzkbC" TargetMode="External"/><Relationship Id="rId4" Type="http://schemas.openxmlformats.org/officeDocument/2006/relationships/hyperlink" Target="http://sass-lang.com" TargetMode="External"/><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hyperlink" Target="http://goo.gl/7r2cq" TargetMode="External"/><Relationship Id="rId4" Type="http://schemas.openxmlformats.org/officeDocument/2006/relationships/hyperlink" Target="http://goo.gl/5yRX2" TargetMode="External"/><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11.png"/><Relationship Id="rId8" Type="http://schemas.openxmlformats.org/officeDocument/2006/relationships/image" Target="../media/image12.png"/><Relationship Id="rId9" Type="http://schemas.openxmlformats.org/officeDocument/2006/relationships/image" Target="../media/image13.png"/><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4.png"/><Relationship Id="rId3" Type="http://schemas.openxmlformats.org/officeDocument/2006/relationships/image" Target="../media/image1.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17.png"/><Relationship Id="rId5" Type="http://schemas.openxmlformats.org/officeDocument/2006/relationships/image" Target="../media/image18.png"/><Relationship Id="rId1" Type="http://schemas.openxmlformats.org/officeDocument/2006/relationships/slideLayout" Target="../slideLayouts/slideLayout1.xml"/><Relationship Id="rId2"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18.png"/><Relationship Id="rId1" Type="http://schemas.openxmlformats.org/officeDocument/2006/relationships/slideLayout" Target="../slideLayouts/slideLayout1.xml"/><Relationship Id="rId2" Type="http://schemas.openxmlformats.org/officeDocument/2006/relationships/image" Target="../media/image1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1.jpeg"/><Relationship Id="rId5" Type="http://schemas.openxmlformats.org/officeDocument/2006/relationships/image" Target="../media/image23.png"/><Relationship Id="rId6" Type="http://schemas.openxmlformats.org/officeDocument/2006/relationships/image" Target="../media/image24.png"/><Relationship Id="rId1" Type="http://schemas.openxmlformats.org/officeDocument/2006/relationships/slideLayout" Target="../slideLayouts/slideLayout1.xml"/><Relationship Id="rId2"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23.png"/><Relationship Id="rId1" Type="http://schemas.openxmlformats.org/officeDocument/2006/relationships/slideLayout" Target="../slideLayouts/slideLayout1.xml"/><Relationship Id="rId2"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4" Type="http://schemas.openxmlformats.org/officeDocument/2006/relationships/image" Target="../media/image27.png"/><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4" Type="http://schemas.openxmlformats.org/officeDocument/2006/relationships/image" Target="../media/image1.jpeg"/><Relationship Id="rId5" Type="http://schemas.openxmlformats.org/officeDocument/2006/relationships/image" Target="../media/image30.png"/><Relationship Id="rId1" Type="http://schemas.openxmlformats.org/officeDocument/2006/relationships/slideLayout" Target="../slideLayouts/slideLayout1.xml"/><Relationship Id="rId2" Type="http://schemas.openxmlformats.org/officeDocument/2006/relationships/image" Target="../media/image2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32.png"/><Relationship Id="rId1" Type="http://schemas.openxmlformats.org/officeDocument/2006/relationships/slideLayout" Target="../slideLayouts/slideLayout1.xml"/><Relationship Id="rId2" Type="http://schemas.openxmlformats.org/officeDocument/2006/relationships/image" Target="../media/image31.png"/></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4" Type="http://schemas.openxmlformats.org/officeDocument/2006/relationships/image" Target="../media/image32.png"/><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4" Type="http://schemas.openxmlformats.org/officeDocument/2006/relationships/image" Target="../media/image35.png"/><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4" Type="http://schemas.openxmlformats.org/officeDocument/2006/relationships/image" Target="../media/image1.jpeg"/><Relationship Id="rId5" Type="http://schemas.openxmlformats.org/officeDocument/2006/relationships/image" Target="../media/image38.png"/><Relationship Id="rId1" Type="http://schemas.openxmlformats.org/officeDocument/2006/relationships/slideLayout" Target="../slideLayouts/slideLayout1.xml"/><Relationship Id="rId2" Type="http://schemas.openxmlformats.org/officeDocument/2006/relationships/image" Target="../media/image36.png"/></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4" Type="http://schemas.openxmlformats.org/officeDocument/2006/relationships/image" Target="../media/image40.png"/><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4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2.png"/><Relationship Id="rId3" Type="http://schemas.openxmlformats.org/officeDocument/2006/relationships/image" Target="../media/image1.jpeg"/></Relationships>
</file>

<file path=ppt/slides/_rels/slide40.xml.rels><?xml version="1.0" encoding="UTF-8" standalone="yes"?>
<Relationships xmlns="http://schemas.openxmlformats.org/package/2006/relationships"><Relationship Id="rId3" Type="http://schemas.openxmlformats.org/officeDocument/2006/relationships/hyperlink" Target="http://goo.gl/C7ICI" TargetMode="External"/><Relationship Id="rId4" Type="http://schemas.openxmlformats.org/officeDocument/2006/relationships/image" Target="../media/image43.png"/><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hyperlink" Target="http://nanapi.jp/web/tumblr"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44.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45.png"/></Relationships>
</file>

<file path=ppt/slides/_rels/slide44.xml.rels><?xml version="1.0" encoding="UTF-8" standalone="yes"?>
<Relationships xmlns="http://schemas.openxmlformats.org/package/2006/relationships"><Relationship Id="rId3" Type="http://schemas.openxmlformats.org/officeDocument/2006/relationships/image" Target="../media/image46.png"/><Relationship Id="rId4" Type="http://schemas.openxmlformats.org/officeDocument/2006/relationships/image" Target="../media/image47.png"/><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6.xml.rels><?xml version="1.0" encoding="UTF-8" standalone="yes"?>
<Relationships xmlns="http://schemas.openxmlformats.org/package/2006/relationships"><Relationship Id="rId3" Type="http://schemas.openxmlformats.org/officeDocument/2006/relationships/image" Target="../media/image48.png"/><Relationship Id="rId4" Type="http://schemas.openxmlformats.org/officeDocument/2006/relationships/image" Target="../media/image49.png"/><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7.xml.rels><?xml version="1.0" encoding="UTF-8" standalone="yes"?>
<Relationships xmlns="http://schemas.openxmlformats.org/package/2006/relationships"><Relationship Id="rId3" Type="http://schemas.openxmlformats.org/officeDocument/2006/relationships/image" Target="../media/image50.png"/><Relationship Id="rId4" Type="http://schemas.openxmlformats.org/officeDocument/2006/relationships/image" Target="../media/image51.png"/><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8.xml.rels><?xml version="1.0" encoding="UTF-8" standalone="yes"?>
<Relationships xmlns="http://schemas.openxmlformats.org/package/2006/relationships"><Relationship Id="rId3" Type="http://schemas.openxmlformats.org/officeDocument/2006/relationships/image" Target="../media/image52.png"/><Relationship Id="rId4" Type="http://schemas.openxmlformats.org/officeDocument/2006/relationships/image" Target="../media/image53.png"/><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9.xml.rels><?xml version="1.0" encoding="UTF-8" standalone="yes"?>
<Relationships xmlns="http://schemas.openxmlformats.org/package/2006/relationships"><Relationship Id="rId3" Type="http://schemas.openxmlformats.org/officeDocument/2006/relationships/image" Target="../media/image54.png"/><Relationship Id="rId4" Type="http://schemas.openxmlformats.org/officeDocument/2006/relationships/image" Target="../media/image55.png"/><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50.xml.rels><?xml version="1.0" encoding="UTF-8" standalone="yes"?>
<Relationships xmlns="http://schemas.openxmlformats.org/package/2006/relationships"><Relationship Id="rId3" Type="http://schemas.openxmlformats.org/officeDocument/2006/relationships/image" Target="../media/image56.png"/><Relationship Id="rId4" Type="http://schemas.openxmlformats.org/officeDocument/2006/relationships/image" Target="../media/image52.png"/><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57.png"/></Relationships>
</file>

<file path=ppt/slides/_rels/slide52.xml.rels><?xml version="1.0" encoding="UTF-8" standalone="yes"?>
<Relationships xmlns="http://schemas.openxmlformats.org/package/2006/relationships"><Relationship Id="rId3" Type="http://schemas.openxmlformats.org/officeDocument/2006/relationships/image" Target="../media/image58.png"/><Relationship Id="rId4" Type="http://schemas.openxmlformats.org/officeDocument/2006/relationships/image" Target="../media/image57.png"/><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53.xml.rels><?xml version="1.0" encoding="UTF-8" standalone="yes"?>
<Relationships xmlns="http://schemas.openxmlformats.org/package/2006/relationships"><Relationship Id="rId3" Type="http://schemas.openxmlformats.org/officeDocument/2006/relationships/image" Target="../media/image59.png"/><Relationship Id="rId4" Type="http://schemas.openxmlformats.org/officeDocument/2006/relationships/image" Target="../media/image60.png"/><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61.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2.png"/><Relationship Id="rId3" Type="http://schemas.openxmlformats.org/officeDocument/2006/relationships/image" Target="../media/image1.jpe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58.xml.rels><?xml version="1.0" encoding="UTF-8" standalone="yes"?>
<Relationships xmlns="http://schemas.openxmlformats.org/package/2006/relationships"><Relationship Id="rId3" Type="http://schemas.openxmlformats.org/officeDocument/2006/relationships/image" Target="../media/image63.png"/><Relationship Id="rId4" Type="http://schemas.openxmlformats.org/officeDocument/2006/relationships/image" Target="../media/image64.png"/><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60.xml.rels><?xml version="1.0" encoding="UTF-8" standalone="yes"?>
<Relationships xmlns="http://schemas.openxmlformats.org/package/2006/relationships"><Relationship Id="rId3" Type="http://schemas.openxmlformats.org/officeDocument/2006/relationships/image" Target="../media/image65.png"/><Relationship Id="rId4" Type="http://schemas.openxmlformats.org/officeDocument/2006/relationships/image" Target="../media/image66.png"/><Relationship Id="rId5" Type="http://schemas.openxmlformats.org/officeDocument/2006/relationships/image" Target="../media/image67.png"/><Relationship Id="rId6" Type="http://schemas.openxmlformats.org/officeDocument/2006/relationships/image" Target="../media/image68.png"/><Relationship Id="rId7" Type="http://schemas.openxmlformats.org/officeDocument/2006/relationships/image" Target="../media/image69.png"/><Relationship Id="rId8" Type="http://schemas.openxmlformats.org/officeDocument/2006/relationships/image" Target="../media/image70.png"/><Relationship Id="rId9" Type="http://schemas.openxmlformats.org/officeDocument/2006/relationships/image" Target="../media/image71.png"/><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72.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73.png"/></Relationships>
</file>

<file path=ppt/slides/_rels/slide63.xml.rels><?xml version="1.0" encoding="UTF-8" standalone="yes"?>
<Relationships xmlns="http://schemas.openxmlformats.org/package/2006/relationships"><Relationship Id="rId3" Type="http://schemas.openxmlformats.org/officeDocument/2006/relationships/image" Target="../media/image74.png"/><Relationship Id="rId4" Type="http://schemas.openxmlformats.org/officeDocument/2006/relationships/image" Target="../media/image75.png"/><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76.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77.png"/></Relationships>
</file>

<file path=ppt/slides/_rels/slide67.xml.rels><?xml version="1.0" encoding="UTF-8" standalone="yes"?>
<Relationships xmlns="http://schemas.openxmlformats.org/package/2006/relationships"><Relationship Id="rId3" Type="http://schemas.openxmlformats.org/officeDocument/2006/relationships/image" Target="../media/image78.png"/><Relationship Id="rId4" Type="http://schemas.openxmlformats.org/officeDocument/2006/relationships/image" Target="../media/image79.png"/><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68.xml.rels><?xml version="1.0" encoding="UTF-8" standalone="yes"?>
<Relationships xmlns="http://schemas.openxmlformats.org/package/2006/relationships"><Relationship Id="rId3" Type="http://schemas.openxmlformats.org/officeDocument/2006/relationships/image" Target="../media/image80.png"/><Relationship Id="rId4" Type="http://schemas.openxmlformats.org/officeDocument/2006/relationships/image" Target="../media/image81.png"/><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82.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71.xml.rels><?xml version="1.0" encoding="UTF-8" standalone="yes"?>
<Relationships xmlns="http://schemas.openxmlformats.org/package/2006/relationships"><Relationship Id="rId3" Type="http://schemas.openxmlformats.org/officeDocument/2006/relationships/image" Target="../media/image83.png"/><Relationship Id="rId4" Type="http://schemas.openxmlformats.org/officeDocument/2006/relationships/image" Target="../media/image84.png"/><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72.xml.rels><?xml version="1.0" encoding="UTF-8" standalone="yes"?>
<Relationships xmlns="http://schemas.openxmlformats.org/package/2006/relationships"><Relationship Id="rId3" Type="http://schemas.openxmlformats.org/officeDocument/2006/relationships/image" Target="../media/image85.png"/><Relationship Id="rId4" Type="http://schemas.openxmlformats.org/officeDocument/2006/relationships/image" Target="../media/image86.png"/><Relationship Id="rId5" Type="http://schemas.openxmlformats.org/officeDocument/2006/relationships/image" Target="../media/image87.png"/><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hyperlink" Target="http://www.makotemplates.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正方形/長方形 16"/>
          <p:cNvSpPr/>
          <p:nvPr/>
        </p:nvSpPr>
        <p:spPr>
          <a:xfrm>
            <a:off x="0" y="1700808"/>
            <a:ext cx="9144000" cy="1656184"/>
          </a:xfrm>
          <a:prstGeom prst="rect">
            <a:avLst/>
          </a:prstGeom>
          <a:solidFill>
            <a:srgbClr val="CCFFCC"/>
          </a:solidFill>
          <a:ln>
            <a:solidFill>
              <a:srgbClr val="CCFFCC"/>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US" altLang="ja-JP" dirty="0">
              <a:solidFill>
                <a:schemeClr val="tx1"/>
              </a:solidFill>
              <a:latin typeface="メイリオ" pitchFamily="50" charset="-128"/>
              <a:ea typeface="メイリオ" pitchFamily="50" charset="-128"/>
            </a:endParaRPr>
          </a:p>
        </p:txBody>
      </p:sp>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2" name="テキスト ボックス 3"/>
          <p:cNvSpPr txBox="1">
            <a:spLocks noChangeArrowheads="1"/>
          </p:cNvSpPr>
          <p:nvPr/>
        </p:nvSpPr>
        <p:spPr bwMode="auto">
          <a:xfrm>
            <a:off x="127894" y="2064764"/>
            <a:ext cx="9001125" cy="584776"/>
          </a:xfrm>
          <a:prstGeom prst="rect">
            <a:avLst/>
          </a:prstGeom>
          <a:noFill/>
          <a:ln w="9525">
            <a:noFill/>
            <a:miter lim="800000"/>
            <a:headEnd/>
            <a:tailEnd/>
          </a:ln>
        </p:spPr>
        <p:txBody>
          <a:bodyPr>
            <a:prstTxWarp prst="textNoShape">
              <a:avLst/>
            </a:prstTxWarp>
            <a:spAutoFit/>
          </a:bodyPr>
          <a:lstStyle/>
          <a:p>
            <a:pPr algn="ctr"/>
            <a:r>
              <a:rPr lang="en-US" altLang="ja-JP" sz="3200" dirty="0" smtClean="0">
                <a:latin typeface="メイリオ" pitchFamily="50" charset="-128"/>
                <a:ea typeface="メイリオ" pitchFamily="50" charset="-128"/>
              </a:rPr>
              <a:t>PANEO</a:t>
            </a:r>
            <a:r>
              <a:rPr lang="ja-JP" altLang="en-US" sz="3200" dirty="0" smtClean="0">
                <a:latin typeface="メイリオ" pitchFamily="50" charset="-128"/>
                <a:ea typeface="メイリオ" pitchFamily="50" charset="-128"/>
              </a:rPr>
              <a:t> </a:t>
            </a:r>
            <a:r>
              <a:rPr lang="en-US" altLang="ja-JP" sz="3200" dirty="0" smtClean="0">
                <a:latin typeface="メイリオ" pitchFamily="50" charset="-128"/>
                <a:ea typeface="メイリオ" pitchFamily="50" charset="-128"/>
              </a:rPr>
              <a:t>CMS</a:t>
            </a:r>
            <a:r>
              <a:rPr lang="ja-JP" altLang="en-US" sz="3200" dirty="0" smtClean="0">
                <a:latin typeface="メイリオ" pitchFamily="50" charset="-128"/>
                <a:ea typeface="メイリオ" pitchFamily="50" charset="-128"/>
              </a:rPr>
              <a:t> の仕様について</a:t>
            </a:r>
            <a:endParaRPr lang="en-US" altLang="ja-JP" sz="3200" dirty="0" smtClean="0">
              <a:latin typeface="メイリオ" pitchFamily="50" charset="-128"/>
              <a:ea typeface="メイリオ" pitchFamily="50" charset="-128"/>
            </a:endParaRPr>
          </a:p>
        </p:txBody>
      </p:sp>
      <p:cxnSp>
        <p:nvCxnSpPr>
          <p:cNvPr id="13" name="直線コネクタ 12"/>
          <p:cNvCxnSpPr/>
          <p:nvPr/>
        </p:nvCxnSpPr>
        <p:spPr>
          <a:xfrm>
            <a:off x="179512" y="2924944"/>
            <a:ext cx="8712968" cy="0"/>
          </a:xfrm>
          <a:prstGeom prst="line">
            <a:avLst/>
          </a:prstGeom>
          <a:ln>
            <a:solidFill>
              <a:srgbClr val="008000"/>
            </a:solidFill>
          </a:ln>
        </p:spPr>
        <p:style>
          <a:lnRef idx="2">
            <a:schemeClr val="accent1"/>
          </a:lnRef>
          <a:fillRef idx="0">
            <a:schemeClr val="accent1"/>
          </a:fillRef>
          <a:effectRef idx="1">
            <a:schemeClr val="accent1"/>
          </a:effectRef>
          <a:fontRef idx="minor">
            <a:schemeClr val="tx1"/>
          </a:fontRef>
        </p:style>
      </p:cxn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テキスト ボックス 2"/>
          <p:cNvSpPr txBox="1"/>
          <p:nvPr/>
        </p:nvSpPr>
        <p:spPr>
          <a:xfrm>
            <a:off x="1187624" y="3933056"/>
            <a:ext cx="5920423" cy="369332"/>
          </a:xfrm>
          <a:prstGeom prst="rect">
            <a:avLst/>
          </a:prstGeom>
          <a:noFill/>
        </p:spPr>
        <p:txBody>
          <a:bodyPr wrap="none" rtlCol="0">
            <a:spAutoFit/>
          </a:bodyPr>
          <a:lstStyle/>
          <a:p>
            <a:r>
              <a:rPr kumimoji="1" lang="ja-JP" altLang="en-US" dirty="0" smtClean="0">
                <a:latin typeface="メイリオ"/>
                <a:ea typeface="メイリオ"/>
                <a:cs typeface="メイリオ"/>
              </a:rPr>
              <a:t>ここでは</a:t>
            </a:r>
            <a:r>
              <a:rPr kumimoji="1" lang="en-US" altLang="ja-JP" dirty="0" smtClean="0">
                <a:latin typeface="メイリオ"/>
                <a:ea typeface="メイリオ"/>
                <a:cs typeface="メイリオ"/>
              </a:rPr>
              <a:t>PANEO CMS</a:t>
            </a:r>
            <a:r>
              <a:rPr kumimoji="1" lang="ja-JP" altLang="en-US" dirty="0" smtClean="0">
                <a:latin typeface="メイリオ"/>
                <a:ea typeface="メイリオ"/>
                <a:cs typeface="メイリオ"/>
              </a:rPr>
              <a:t>の仕様について説明いたします。</a:t>
            </a:r>
            <a:endParaRPr kumimoji="1" lang="ja-JP" altLang="en-US" dirty="0">
              <a:latin typeface="メイリオ"/>
              <a:ea typeface="メイリオ"/>
              <a:cs typeface="メイリオ"/>
            </a:endParaRPr>
          </a:p>
        </p:txBody>
      </p:sp>
      <p:sp>
        <p:nvSpPr>
          <p:cNvPr id="18" name="テキスト ボックス 17"/>
          <p:cNvSpPr txBox="1"/>
          <p:nvPr/>
        </p:nvSpPr>
        <p:spPr>
          <a:xfrm>
            <a:off x="467544" y="4509120"/>
            <a:ext cx="8690413" cy="1477328"/>
          </a:xfrm>
          <a:prstGeom prst="rect">
            <a:avLst/>
          </a:prstGeom>
          <a:noFill/>
        </p:spPr>
        <p:txBody>
          <a:bodyPr wrap="none" rtlCol="0">
            <a:spAutoFit/>
          </a:bodyPr>
          <a:lstStyle/>
          <a:p>
            <a:r>
              <a:rPr kumimoji="1" lang="en-US" altLang="ja-JP" dirty="0" smtClean="0">
                <a:latin typeface="メイリオ"/>
                <a:ea typeface="メイリオ"/>
                <a:cs typeface="メイリオ"/>
              </a:rPr>
              <a:t>PANEO CMS</a:t>
            </a:r>
            <a:r>
              <a:rPr kumimoji="1" lang="ja-JP" altLang="en-US" dirty="0" smtClean="0">
                <a:latin typeface="メイリオ"/>
                <a:ea typeface="メイリオ"/>
                <a:cs typeface="メイリオ"/>
              </a:rPr>
              <a:t>はサーバ設置型の</a:t>
            </a:r>
            <a:r>
              <a:rPr kumimoji="1" lang="en-US" altLang="ja-JP" dirty="0" smtClean="0">
                <a:latin typeface="メイリオ"/>
                <a:ea typeface="メイリオ"/>
                <a:cs typeface="メイリオ"/>
              </a:rPr>
              <a:t>CMS</a:t>
            </a:r>
            <a:r>
              <a:rPr kumimoji="1" lang="ja-JP" altLang="en-US" dirty="0" smtClean="0">
                <a:latin typeface="メイリオ"/>
                <a:ea typeface="メイリオ"/>
                <a:cs typeface="メイリオ"/>
              </a:rPr>
              <a:t>ツールで、動作環境が</a:t>
            </a:r>
            <a:r>
              <a:rPr lang="ja-JP" altLang="en-US" dirty="0" smtClean="0">
                <a:latin typeface="メイリオ"/>
                <a:ea typeface="メイリオ"/>
                <a:cs typeface="メイリオ"/>
              </a:rPr>
              <a:t>整っている</a:t>
            </a:r>
            <a:endParaRPr lang="en-US" altLang="ja-JP" dirty="0" smtClean="0">
              <a:latin typeface="メイリオ"/>
              <a:ea typeface="メイリオ"/>
              <a:cs typeface="メイリオ"/>
            </a:endParaRPr>
          </a:p>
          <a:p>
            <a:r>
              <a:rPr lang="ja-JP" altLang="en-US" dirty="0" smtClean="0">
                <a:latin typeface="メイリオ"/>
                <a:ea typeface="メイリオ"/>
                <a:cs typeface="メイリオ"/>
              </a:rPr>
              <a:t>ホスティングサーバであれば、該当ファイルをアップするだけで</a:t>
            </a:r>
            <a:r>
              <a:rPr lang="en-US" altLang="ja-JP" dirty="0" smtClean="0">
                <a:latin typeface="メイリオ"/>
                <a:ea typeface="メイリオ"/>
                <a:cs typeface="メイリオ"/>
              </a:rPr>
              <a:t>CMS</a:t>
            </a:r>
            <a:r>
              <a:rPr lang="ja-JP" altLang="en-US" dirty="0" smtClean="0">
                <a:latin typeface="メイリオ"/>
                <a:ea typeface="メイリオ"/>
                <a:cs typeface="メイリオ"/>
              </a:rPr>
              <a:t>の利用が</a:t>
            </a:r>
            <a:endParaRPr lang="en-US" altLang="ja-JP" dirty="0" smtClean="0">
              <a:latin typeface="メイリオ"/>
              <a:ea typeface="メイリオ"/>
              <a:cs typeface="メイリオ"/>
            </a:endParaRPr>
          </a:p>
          <a:p>
            <a:r>
              <a:rPr lang="ja-JP" altLang="en-US" dirty="0" smtClean="0">
                <a:latin typeface="メイリオ"/>
                <a:ea typeface="メイリオ"/>
                <a:cs typeface="メイリオ"/>
              </a:rPr>
              <a:t>可能となります。</a:t>
            </a:r>
            <a:endParaRPr lang="en-US" altLang="ja-JP" dirty="0" smtClean="0">
              <a:latin typeface="メイリオ"/>
              <a:ea typeface="メイリオ"/>
              <a:cs typeface="メイリオ"/>
            </a:endParaRPr>
          </a:p>
          <a:p>
            <a:endParaRPr lang="en-US" altLang="ja-JP" dirty="0">
              <a:latin typeface="メイリオ"/>
              <a:ea typeface="メイリオ"/>
              <a:cs typeface="メイリオ"/>
            </a:endParaRPr>
          </a:p>
          <a:p>
            <a:r>
              <a:rPr lang="ja-JP" altLang="en-US" dirty="0" smtClean="0">
                <a:latin typeface="メイリオ"/>
                <a:ea typeface="メイリオ"/>
                <a:cs typeface="メイリオ"/>
              </a:rPr>
              <a:t>以下に</a:t>
            </a:r>
            <a:r>
              <a:rPr lang="en-US" altLang="ja-JP" dirty="0" smtClean="0">
                <a:latin typeface="メイリオ"/>
                <a:ea typeface="メイリオ"/>
                <a:cs typeface="メイリオ"/>
              </a:rPr>
              <a:t>PANEO CMS</a:t>
            </a:r>
            <a:r>
              <a:rPr lang="ja-JP" altLang="en-US" dirty="0" smtClean="0">
                <a:latin typeface="メイリオ"/>
                <a:ea typeface="メイリオ"/>
                <a:cs typeface="メイリオ"/>
              </a:rPr>
              <a:t>の動作環境および仕様を記載いたしますのでご確認ください。</a:t>
            </a:r>
            <a:endParaRPr lang="en-US" altLang="ja-JP" dirty="0" smtClean="0">
              <a:latin typeface="メイリオ"/>
              <a:ea typeface="メイリオ"/>
              <a:cs typeface="メイリオ"/>
            </a:endParaRPr>
          </a:p>
        </p:txBody>
      </p:sp>
    </p:spTree>
    <p:extLst>
      <p:ext uri="{BB962C8B-B14F-4D97-AF65-F5344CB8AC3E}">
        <p14:creationId xmlns:p14="http://schemas.microsoft.com/office/powerpoint/2010/main" val="1892891670"/>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6984776" cy="523220"/>
          </a:xfrm>
          <a:prstGeom prst="rect">
            <a:avLst/>
          </a:prstGeom>
          <a:noFill/>
        </p:spPr>
        <p:txBody>
          <a:bodyPr wrap="square" rtlCol="0">
            <a:spAutoFit/>
          </a:bodyPr>
          <a:lstStyle/>
          <a:p>
            <a:r>
              <a:rPr lang="en-US" altLang="ja-JP" sz="2800" dirty="0">
                <a:latin typeface="メイリオ"/>
                <a:ea typeface="メイリオ"/>
                <a:cs typeface="メイリオ"/>
              </a:rPr>
              <a:t>1</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a:latin typeface="メイリオ"/>
                <a:ea typeface="メイリオ"/>
                <a:cs typeface="メイリオ"/>
              </a:rPr>
              <a:t>CMS</a:t>
            </a:r>
            <a:r>
              <a:rPr lang="ja-JP" altLang="en-US" sz="2800" dirty="0">
                <a:latin typeface="メイリオ"/>
                <a:ea typeface="メイリオ"/>
                <a:cs typeface="メイリオ"/>
              </a:rPr>
              <a:t>の</a:t>
            </a:r>
            <a:r>
              <a:rPr lang="ja-JP" altLang="en-US" sz="2800" dirty="0" smtClean="0">
                <a:latin typeface="メイリオ"/>
                <a:ea typeface="メイリオ"/>
                <a:cs typeface="メイリオ"/>
              </a:rPr>
              <a:t>仕様</a:t>
            </a:r>
            <a:endParaRPr lang="ja-JP" altLang="en-US" sz="2800" dirty="0">
              <a:latin typeface="メイリオ"/>
              <a:ea typeface="メイリオ"/>
              <a:cs typeface="メイリオ"/>
            </a:endParaRPr>
          </a:p>
        </p:txBody>
      </p:sp>
      <p:sp>
        <p:nvSpPr>
          <p:cNvPr id="2" name="テキスト ボックス 1"/>
          <p:cNvSpPr txBox="1"/>
          <p:nvPr/>
        </p:nvSpPr>
        <p:spPr>
          <a:xfrm>
            <a:off x="827584" y="1556792"/>
            <a:ext cx="1107996" cy="369332"/>
          </a:xfrm>
          <a:prstGeom prst="rect">
            <a:avLst/>
          </a:prstGeom>
          <a:noFill/>
        </p:spPr>
        <p:txBody>
          <a:bodyPr wrap="none" rtlCol="0">
            <a:spAutoFit/>
          </a:bodyPr>
          <a:lstStyle/>
          <a:p>
            <a:r>
              <a:rPr kumimoji="1" lang="ja-JP" altLang="en-US" dirty="0" smtClean="0">
                <a:latin typeface="メイリオ"/>
                <a:ea typeface="メイリオ"/>
                <a:cs typeface="メイリオ"/>
              </a:rPr>
              <a:t>動作環境</a:t>
            </a:r>
            <a:endParaRPr kumimoji="1" lang="ja-JP" altLang="en-US" dirty="0">
              <a:latin typeface="メイリオ"/>
              <a:ea typeface="メイリオ"/>
              <a:cs typeface="メイリオ"/>
            </a:endParaRPr>
          </a:p>
        </p:txBody>
      </p:sp>
      <p:sp>
        <p:nvSpPr>
          <p:cNvPr id="3" name="テキスト ボックス 2"/>
          <p:cNvSpPr txBox="1"/>
          <p:nvPr/>
        </p:nvSpPr>
        <p:spPr>
          <a:xfrm>
            <a:off x="1475656" y="1988840"/>
            <a:ext cx="5025384" cy="646331"/>
          </a:xfrm>
          <a:prstGeom prst="rect">
            <a:avLst/>
          </a:prstGeom>
          <a:noFill/>
        </p:spPr>
        <p:txBody>
          <a:bodyPr wrap="none" rtlCol="0">
            <a:spAutoFit/>
          </a:bodyPr>
          <a:lstStyle/>
          <a:p>
            <a:r>
              <a:rPr kumimoji="1" lang="ja-JP" altLang="en-US" dirty="0" smtClean="0">
                <a:latin typeface="メイリオ"/>
                <a:ea typeface="メイリオ"/>
                <a:cs typeface="メイリオ"/>
              </a:rPr>
              <a:t>・</a:t>
            </a:r>
            <a:r>
              <a:rPr lang="en-US" altLang="ja-JP" dirty="0">
                <a:latin typeface="メイリオ"/>
                <a:ea typeface="メイリオ"/>
                <a:cs typeface="メイリオ"/>
              </a:rPr>
              <a:t>Python2.7</a:t>
            </a:r>
            <a:r>
              <a:rPr lang="ja-JP" altLang="en-US" dirty="0">
                <a:latin typeface="メイリオ"/>
                <a:ea typeface="メイリオ"/>
                <a:cs typeface="メイリオ"/>
              </a:rPr>
              <a:t>以降が稼働するホスティング</a:t>
            </a:r>
            <a:r>
              <a:rPr lang="ja-JP" altLang="en-US" dirty="0" smtClean="0">
                <a:latin typeface="メイリオ"/>
                <a:ea typeface="メイリオ"/>
                <a:cs typeface="メイリオ"/>
              </a:rPr>
              <a:t>環境</a:t>
            </a:r>
            <a:endParaRPr lang="en-US" altLang="ja-JP" dirty="0" smtClean="0">
              <a:latin typeface="メイリオ"/>
              <a:ea typeface="メイリオ"/>
              <a:cs typeface="メイリオ"/>
            </a:endParaRPr>
          </a:p>
          <a:p>
            <a:r>
              <a:rPr kumimoji="1" lang="ja-JP" altLang="en-US" dirty="0" smtClean="0">
                <a:latin typeface="メイリオ"/>
                <a:ea typeface="メイリオ"/>
                <a:cs typeface="メイリオ"/>
              </a:rPr>
              <a:t>　</a:t>
            </a:r>
            <a:endParaRPr kumimoji="1" lang="en-US" altLang="ja-JP" dirty="0">
              <a:latin typeface="メイリオ"/>
              <a:ea typeface="メイリオ"/>
              <a:cs typeface="メイリオ"/>
            </a:endParaRPr>
          </a:p>
        </p:txBody>
      </p:sp>
      <p:sp>
        <p:nvSpPr>
          <p:cNvPr id="23" name="テキスト ボックス 22"/>
          <p:cNvSpPr txBox="1"/>
          <p:nvPr/>
        </p:nvSpPr>
        <p:spPr>
          <a:xfrm>
            <a:off x="1907704" y="2420888"/>
            <a:ext cx="4888891" cy="3970318"/>
          </a:xfrm>
          <a:prstGeom prst="rect">
            <a:avLst/>
          </a:prstGeom>
          <a:noFill/>
        </p:spPr>
        <p:txBody>
          <a:bodyPr wrap="none" rtlCol="0">
            <a:spAutoFit/>
          </a:bodyPr>
          <a:lstStyle/>
          <a:p>
            <a:r>
              <a:rPr lang="en-US" altLang="ja-JP" dirty="0" smtClean="0">
                <a:latin typeface="メイリオ"/>
                <a:ea typeface="メイリオ"/>
                <a:cs typeface="メイリオ"/>
              </a:rPr>
              <a:t>Python</a:t>
            </a:r>
            <a:r>
              <a:rPr lang="ja-JP" altLang="en-US" dirty="0" smtClean="0">
                <a:latin typeface="メイリオ"/>
                <a:ea typeface="メイリオ"/>
                <a:cs typeface="メイリオ"/>
              </a:rPr>
              <a:t>の以下ライブラリを利用しています。</a:t>
            </a:r>
            <a:endParaRPr lang="en-US" altLang="ja-JP" dirty="0" smtClean="0">
              <a:latin typeface="メイリオ"/>
              <a:ea typeface="メイリオ"/>
              <a:cs typeface="メイリオ"/>
            </a:endParaRPr>
          </a:p>
          <a:p>
            <a:r>
              <a:rPr lang="en-US" altLang="ja-JP" dirty="0">
                <a:latin typeface="メイリオ"/>
                <a:ea typeface="メイリオ"/>
                <a:cs typeface="メイリオ"/>
              </a:rPr>
              <a:t>	Beaker</a:t>
            </a:r>
          </a:p>
          <a:p>
            <a:r>
              <a:rPr lang="en-US" altLang="ja-JP" dirty="0">
                <a:latin typeface="メイリオ"/>
                <a:ea typeface="メイリオ"/>
                <a:cs typeface="メイリオ"/>
              </a:rPr>
              <a:t>	bottlenose</a:t>
            </a:r>
          </a:p>
          <a:p>
            <a:r>
              <a:rPr lang="en-US" altLang="ja-JP" dirty="0">
                <a:latin typeface="メイリオ"/>
                <a:ea typeface="メイリオ"/>
                <a:cs typeface="メイリオ"/>
              </a:rPr>
              <a:t>	BeautifulSoup4</a:t>
            </a:r>
          </a:p>
          <a:p>
            <a:r>
              <a:rPr lang="en-US" altLang="ja-JP" dirty="0">
                <a:latin typeface="メイリオ"/>
                <a:ea typeface="メイリオ"/>
                <a:cs typeface="メイリオ"/>
              </a:rPr>
              <a:t>	flup</a:t>
            </a:r>
          </a:p>
          <a:p>
            <a:r>
              <a:rPr lang="en-US" altLang="ja-JP" dirty="0">
                <a:latin typeface="メイリオ"/>
                <a:ea typeface="メイリオ"/>
                <a:cs typeface="メイリオ"/>
              </a:rPr>
              <a:t>	formencode</a:t>
            </a:r>
          </a:p>
          <a:p>
            <a:r>
              <a:rPr lang="en-US" altLang="ja-JP" dirty="0">
                <a:latin typeface="メイリオ"/>
                <a:ea typeface="メイリオ"/>
                <a:cs typeface="メイリオ"/>
              </a:rPr>
              <a:t>	html5lib</a:t>
            </a:r>
          </a:p>
          <a:p>
            <a:r>
              <a:rPr lang="en-US" altLang="ja-JP" dirty="0">
                <a:latin typeface="メイリオ"/>
                <a:ea typeface="メイリオ"/>
                <a:cs typeface="メイリオ"/>
              </a:rPr>
              <a:t>	mako</a:t>
            </a:r>
          </a:p>
          <a:p>
            <a:r>
              <a:rPr lang="en-US" altLang="ja-JP" dirty="0">
                <a:latin typeface="メイリオ"/>
                <a:ea typeface="メイリオ"/>
                <a:cs typeface="メイリオ"/>
              </a:rPr>
              <a:t>	PIL</a:t>
            </a:r>
          </a:p>
          <a:p>
            <a:r>
              <a:rPr lang="en-US" altLang="ja-JP" dirty="0">
                <a:latin typeface="メイリオ"/>
                <a:ea typeface="メイリオ"/>
                <a:cs typeface="メイリオ"/>
              </a:rPr>
              <a:t>	scss</a:t>
            </a:r>
          </a:p>
          <a:p>
            <a:r>
              <a:rPr lang="en-US" altLang="ja-JP" dirty="0">
                <a:latin typeface="メイリオ"/>
                <a:ea typeface="メイリオ"/>
                <a:cs typeface="メイリオ"/>
              </a:rPr>
              <a:t>	sqlite3dbm</a:t>
            </a:r>
          </a:p>
          <a:p>
            <a:r>
              <a:rPr lang="en-US" altLang="ja-JP" dirty="0">
                <a:latin typeface="メイリオ"/>
                <a:ea typeface="メイリオ"/>
                <a:cs typeface="メイリオ"/>
              </a:rPr>
              <a:t>	sqlobject</a:t>
            </a:r>
          </a:p>
          <a:p>
            <a:r>
              <a:rPr lang="en-US" altLang="ja-JP" dirty="0">
                <a:latin typeface="メイリオ"/>
                <a:ea typeface="メイリオ"/>
                <a:cs typeface="メイリオ"/>
              </a:rPr>
              <a:t>	web.py</a:t>
            </a:r>
          </a:p>
          <a:p>
            <a:r>
              <a:rPr lang="en-US" altLang="ja-JP" dirty="0">
                <a:latin typeface="メイリオ"/>
                <a:ea typeface="メイリオ"/>
                <a:cs typeface="メイリオ"/>
              </a:rPr>
              <a:t>	whoosh</a:t>
            </a:r>
          </a:p>
        </p:txBody>
      </p:sp>
    </p:spTree>
    <p:extLst>
      <p:ext uri="{BB962C8B-B14F-4D97-AF65-F5344CB8AC3E}">
        <p14:creationId xmlns:p14="http://schemas.microsoft.com/office/powerpoint/2010/main" val="3923528429"/>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6984776" cy="523220"/>
          </a:xfrm>
          <a:prstGeom prst="rect">
            <a:avLst/>
          </a:prstGeom>
          <a:noFill/>
        </p:spPr>
        <p:txBody>
          <a:bodyPr wrap="square" rtlCol="0">
            <a:spAutoFit/>
          </a:bodyPr>
          <a:lstStyle/>
          <a:p>
            <a:r>
              <a:rPr lang="en-US" altLang="ja-JP" sz="2800" dirty="0">
                <a:latin typeface="メイリオ"/>
                <a:ea typeface="メイリオ"/>
                <a:cs typeface="メイリオ"/>
              </a:rPr>
              <a:t>2</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a:latin typeface="メイリオ"/>
                <a:ea typeface="メイリオ"/>
                <a:cs typeface="メイリオ"/>
              </a:rPr>
              <a:t>CMS</a:t>
            </a:r>
            <a:r>
              <a:rPr lang="ja-JP" altLang="en-US" sz="2800" dirty="0">
                <a:latin typeface="メイリオ"/>
                <a:ea typeface="メイリオ"/>
                <a:cs typeface="メイリオ"/>
              </a:rPr>
              <a:t>の</a:t>
            </a:r>
            <a:r>
              <a:rPr lang="ja-JP" altLang="en-US" sz="2800" dirty="0" smtClean="0">
                <a:latin typeface="メイリオ"/>
                <a:ea typeface="メイリオ"/>
                <a:cs typeface="メイリオ"/>
              </a:rPr>
              <a:t>仕様</a:t>
            </a:r>
            <a:endParaRPr lang="ja-JP" altLang="en-US" sz="2800" dirty="0">
              <a:latin typeface="メイリオ"/>
              <a:ea typeface="メイリオ"/>
              <a:cs typeface="メイリオ"/>
            </a:endParaRPr>
          </a:p>
        </p:txBody>
      </p:sp>
      <p:sp>
        <p:nvSpPr>
          <p:cNvPr id="5" name="テキスト ボックス 4"/>
          <p:cNvSpPr txBox="1"/>
          <p:nvPr/>
        </p:nvSpPr>
        <p:spPr>
          <a:xfrm>
            <a:off x="539552" y="3356992"/>
            <a:ext cx="7056784" cy="1200329"/>
          </a:xfrm>
          <a:prstGeom prst="rect">
            <a:avLst/>
          </a:prstGeom>
          <a:noFill/>
        </p:spPr>
        <p:txBody>
          <a:bodyPr wrap="square" rtlCol="0">
            <a:spAutoFit/>
          </a:bodyPr>
          <a:lstStyle/>
          <a:p>
            <a:r>
              <a:rPr lang="en-US" altLang="ja-JP" dirty="0" smtClean="0">
                <a:latin typeface="メイリオ"/>
                <a:ea typeface="メイリオ"/>
                <a:cs typeface="メイリオ"/>
              </a:rPr>
              <a:t>□</a:t>
            </a:r>
            <a:r>
              <a:rPr lang="ja-JP" altLang="en-US" dirty="0" smtClean="0">
                <a:latin typeface="メイリオ"/>
                <a:ea typeface="メイリオ"/>
                <a:cs typeface="メイリオ"/>
              </a:rPr>
              <a:t> 本部</a:t>
            </a:r>
            <a:r>
              <a:rPr lang="ja-JP" altLang="en-US" dirty="0">
                <a:latin typeface="メイリオ"/>
                <a:ea typeface="メイリオ"/>
                <a:cs typeface="メイリオ"/>
              </a:rPr>
              <a:t>対応の共有ホスティング</a:t>
            </a:r>
            <a:r>
              <a:rPr lang="ja-JP" altLang="en-US" dirty="0" smtClean="0">
                <a:latin typeface="メイリオ"/>
                <a:ea typeface="メイリオ"/>
                <a:cs typeface="メイリオ"/>
              </a:rPr>
              <a:t>環境</a:t>
            </a:r>
            <a:endParaRPr lang="en-US" altLang="ja-JP" dirty="0" smtClean="0">
              <a:latin typeface="メイリオ"/>
              <a:ea typeface="メイリオ"/>
              <a:cs typeface="メイリオ"/>
            </a:endParaRPr>
          </a:p>
          <a:p>
            <a:endParaRPr lang="en-US" altLang="ja-JP" dirty="0" smtClean="0">
              <a:latin typeface="メイリオ"/>
              <a:ea typeface="メイリオ"/>
              <a:cs typeface="メイリオ"/>
            </a:endParaRPr>
          </a:p>
          <a:p>
            <a:r>
              <a:rPr kumimoji="1" lang="ja-JP" altLang="en-US" dirty="0" smtClean="0">
                <a:latin typeface="メイリオ"/>
                <a:ea typeface="メイリオ"/>
                <a:cs typeface="メイリオ"/>
              </a:rPr>
              <a:t>　さくらインターネット さくらのレンタルサーバ の各プラン</a:t>
            </a:r>
            <a:endParaRPr kumimoji="1" lang="en-US" altLang="ja-JP" dirty="0" smtClean="0">
              <a:latin typeface="メイリオ"/>
              <a:ea typeface="メイリオ"/>
              <a:cs typeface="メイリオ"/>
            </a:endParaRPr>
          </a:p>
          <a:p>
            <a:r>
              <a:rPr lang="ja-JP" altLang="en-US" dirty="0" smtClean="0">
                <a:latin typeface="メイリオ"/>
                <a:ea typeface="メイリオ"/>
                <a:cs typeface="メイリオ"/>
              </a:rPr>
              <a:t>　</a:t>
            </a:r>
            <a:r>
              <a:rPr lang="en-US" altLang="ja-JP" dirty="0" smtClean="0">
                <a:latin typeface="メイリオ"/>
                <a:ea typeface="メイリオ"/>
                <a:cs typeface="メイリオ"/>
                <a:hlinkClick r:id="rId4"/>
              </a:rPr>
              <a:t>http</a:t>
            </a:r>
            <a:r>
              <a:rPr lang="en-US" altLang="ja-JP" dirty="0">
                <a:latin typeface="メイリオ"/>
                <a:ea typeface="メイリオ"/>
                <a:cs typeface="メイリオ"/>
                <a:hlinkClick r:id="rId4"/>
              </a:rPr>
              <a:t>://www.sakura.ne.jp</a:t>
            </a:r>
            <a:r>
              <a:rPr lang="en-US" altLang="ja-JP" dirty="0" smtClean="0">
                <a:latin typeface="メイリオ"/>
                <a:ea typeface="メイリオ"/>
                <a:cs typeface="メイリオ"/>
                <a:hlinkClick r:id="rId4"/>
              </a:rPr>
              <a:t>/</a:t>
            </a:r>
            <a:r>
              <a:rPr kumimoji="1" lang="ja-JP" altLang="en-US" dirty="0" smtClean="0">
                <a:latin typeface="メイリオ"/>
                <a:ea typeface="メイリオ"/>
                <a:cs typeface="メイリオ"/>
              </a:rPr>
              <a:t> </a:t>
            </a:r>
            <a:endParaRPr kumimoji="1" lang="ja-JP" altLang="en-US" dirty="0">
              <a:latin typeface="メイリオ"/>
              <a:ea typeface="メイリオ"/>
              <a:cs typeface="メイリオ"/>
            </a:endParaRPr>
          </a:p>
        </p:txBody>
      </p:sp>
      <p:sp>
        <p:nvSpPr>
          <p:cNvPr id="4" name="テキスト ボックス 3"/>
          <p:cNvSpPr txBox="1"/>
          <p:nvPr/>
        </p:nvSpPr>
        <p:spPr>
          <a:xfrm>
            <a:off x="539552" y="4941168"/>
            <a:ext cx="8280920" cy="523220"/>
          </a:xfrm>
          <a:prstGeom prst="rect">
            <a:avLst/>
          </a:prstGeom>
          <a:noFill/>
        </p:spPr>
        <p:txBody>
          <a:bodyPr wrap="square" rtlCol="0">
            <a:spAutoFit/>
          </a:bodyPr>
          <a:lstStyle/>
          <a:p>
            <a:r>
              <a:rPr kumimoji="1" lang="ja-JP" altLang="en-US" sz="1400" b="1" dirty="0" smtClean="0">
                <a:solidFill>
                  <a:srgbClr val="FF0000"/>
                </a:solidFill>
                <a:latin typeface="メイリオ"/>
                <a:ea typeface="メイリオ"/>
                <a:cs typeface="メイリオ"/>
              </a:rPr>
              <a:t>上記</a:t>
            </a:r>
            <a:r>
              <a:rPr lang="ja-JP" altLang="en-US" sz="1400" b="1" dirty="0" smtClean="0">
                <a:solidFill>
                  <a:srgbClr val="FF0000"/>
                </a:solidFill>
                <a:latin typeface="メイリオ"/>
                <a:ea typeface="メイリオ"/>
                <a:cs typeface="メイリオ"/>
              </a:rPr>
              <a:t>以外の共有ホスティング</a:t>
            </a:r>
            <a:r>
              <a:rPr lang="ja-JP" altLang="en-US" sz="1400" dirty="0" smtClean="0">
                <a:latin typeface="メイリオ"/>
                <a:ea typeface="メイリオ"/>
                <a:cs typeface="メイリオ"/>
              </a:rPr>
              <a:t>の動作などのご質問などは対応いたしかねますのでご了承下ください。</a:t>
            </a:r>
            <a:endParaRPr lang="en-US" altLang="ja-JP" sz="1400" dirty="0" smtClean="0">
              <a:latin typeface="メイリオ"/>
              <a:ea typeface="メイリオ"/>
              <a:cs typeface="メイリオ"/>
            </a:endParaRPr>
          </a:p>
          <a:p>
            <a:endParaRPr lang="en-US" altLang="ja-JP" sz="1400" dirty="0" smtClean="0">
              <a:latin typeface="メイリオ"/>
              <a:ea typeface="メイリオ"/>
              <a:cs typeface="メイリオ"/>
            </a:endParaRPr>
          </a:p>
        </p:txBody>
      </p:sp>
      <p:sp>
        <p:nvSpPr>
          <p:cNvPr id="12" name="テキスト ボックス 11"/>
          <p:cNvSpPr txBox="1"/>
          <p:nvPr/>
        </p:nvSpPr>
        <p:spPr>
          <a:xfrm>
            <a:off x="539552" y="1714728"/>
            <a:ext cx="7920880" cy="1169551"/>
          </a:xfrm>
          <a:prstGeom prst="rect">
            <a:avLst/>
          </a:prstGeom>
          <a:noFill/>
        </p:spPr>
        <p:txBody>
          <a:bodyPr wrap="square" rtlCol="0">
            <a:spAutoFit/>
          </a:bodyPr>
          <a:lstStyle/>
          <a:p>
            <a:r>
              <a:rPr lang="en-US" altLang="ja-JP" sz="1400" dirty="0" smtClean="0">
                <a:latin typeface="メイリオ"/>
                <a:ea typeface="メイリオ"/>
                <a:cs typeface="メイリオ"/>
              </a:rPr>
              <a:t>VPS</a:t>
            </a:r>
            <a:r>
              <a:rPr lang="ja-JP" altLang="en-US" sz="1400" dirty="0" smtClean="0">
                <a:latin typeface="メイリオ"/>
                <a:ea typeface="メイリオ"/>
                <a:cs typeface="メイリオ"/>
              </a:rPr>
              <a:t>環境にて独自の環境構築を行われる場合は、上記の</a:t>
            </a:r>
            <a:r>
              <a:rPr lang="en-US" altLang="ja-JP" sz="1400" dirty="0" smtClean="0">
                <a:latin typeface="メイリオ"/>
                <a:ea typeface="メイリオ"/>
                <a:cs typeface="メイリオ"/>
              </a:rPr>
              <a:t>python</a:t>
            </a:r>
            <a:r>
              <a:rPr lang="ja-JP" altLang="en-US" sz="1400" dirty="0" smtClean="0">
                <a:latin typeface="メイリオ"/>
                <a:ea typeface="メイリオ"/>
                <a:cs typeface="メイリオ"/>
              </a:rPr>
              <a:t>モジュールをサーバに</a:t>
            </a:r>
            <a:endParaRPr lang="en-US" altLang="ja-JP" sz="1400" dirty="0" smtClean="0">
              <a:latin typeface="メイリオ"/>
              <a:ea typeface="メイリオ"/>
              <a:cs typeface="メイリオ"/>
            </a:endParaRPr>
          </a:p>
          <a:p>
            <a:r>
              <a:rPr lang="ja-JP" altLang="en-US" sz="1400" dirty="0" smtClean="0">
                <a:latin typeface="メイリオ"/>
                <a:ea typeface="メイリオ"/>
                <a:cs typeface="メイリオ"/>
              </a:rPr>
              <a:t>インストールして頂く必要がございます。</a:t>
            </a:r>
            <a:endParaRPr lang="en-US" altLang="ja-JP" sz="1400" dirty="0">
              <a:latin typeface="メイリオ"/>
              <a:ea typeface="メイリオ"/>
              <a:cs typeface="メイリオ"/>
            </a:endParaRPr>
          </a:p>
          <a:p>
            <a:endParaRPr lang="en-US" altLang="ja-JP" sz="1400" dirty="0">
              <a:latin typeface="メイリオ"/>
              <a:ea typeface="メイリオ"/>
              <a:cs typeface="メイリオ"/>
            </a:endParaRPr>
          </a:p>
          <a:p>
            <a:r>
              <a:rPr lang="en-US" altLang="ja-JP" sz="1400" dirty="0" smtClean="0">
                <a:latin typeface="メイリオ"/>
                <a:ea typeface="メイリオ"/>
                <a:cs typeface="メイリオ"/>
              </a:rPr>
              <a:t>※VPS</a:t>
            </a:r>
            <a:r>
              <a:rPr lang="ja-JP" altLang="en-US" sz="1400" dirty="0" smtClean="0">
                <a:latin typeface="メイリオ"/>
                <a:ea typeface="メイリオ"/>
                <a:cs typeface="メイリオ"/>
              </a:rPr>
              <a:t>環境の構築についてのお問い合わせは、本部サポートにてお受けいたしますが、実作業を伴う相談やは、本部のサポートサービスがございますので、別途お問い合わせください。</a:t>
            </a:r>
            <a:endParaRPr lang="en-US" altLang="ja-JP" sz="1400" dirty="0" smtClean="0">
              <a:latin typeface="メイリオ"/>
              <a:ea typeface="メイリオ"/>
              <a:cs typeface="メイリオ"/>
            </a:endParaRPr>
          </a:p>
        </p:txBody>
      </p:sp>
    </p:spTree>
    <p:extLst>
      <p:ext uri="{BB962C8B-B14F-4D97-AF65-F5344CB8AC3E}">
        <p14:creationId xmlns:p14="http://schemas.microsoft.com/office/powerpoint/2010/main" val="3504728163"/>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6984776" cy="523220"/>
          </a:xfrm>
          <a:prstGeom prst="rect">
            <a:avLst/>
          </a:prstGeom>
          <a:noFill/>
        </p:spPr>
        <p:txBody>
          <a:bodyPr wrap="square" rtlCol="0">
            <a:spAutoFit/>
          </a:bodyPr>
          <a:lstStyle/>
          <a:p>
            <a:r>
              <a:rPr lang="en-US" altLang="ja-JP" sz="2800" dirty="0" smtClean="0">
                <a:latin typeface="メイリオ"/>
                <a:ea typeface="メイリオ"/>
                <a:cs typeface="メイリオ"/>
              </a:rPr>
              <a:t>3</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a:latin typeface="メイリオ"/>
                <a:ea typeface="メイリオ"/>
                <a:cs typeface="メイリオ"/>
              </a:rPr>
              <a:t>CMS</a:t>
            </a:r>
            <a:r>
              <a:rPr lang="ja-JP" altLang="en-US" sz="2800" dirty="0">
                <a:latin typeface="メイリオ"/>
                <a:ea typeface="メイリオ"/>
                <a:cs typeface="メイリオ"/>
              </a:rPr>
              <a:t>の</a:t>
            </a:r>
            <a:r>
              <a:rPr lang="ja-JP" altLang="en-US" sz="2800" dirty="0" smtClean="0">
                <a:latin typeface="メイリオ"/>
                <a:ea typeface="メイリオ"/>
                <a:cs typeface="メイリオ"/>
              </a:rPr>
              <a:t>仕様</a:t>
            </a:r>
            <a:endParaRPr lang="ja-JP" altLang="en-US" sz="2800" dirty="0">
              <a:latin typeface="メイリオ"/>
              <a:ea typeface="メイリオ"/>
              <a:cs typeface="メイリオ"/>
            </a:endParaRPr>
          </a:p>
        </p:txBody>
      </p:sp>
      <p:sp>
        <p:nvSpPr>
          <p:cNvPr id="3" name="テキスト ボックス 2"/>
          <p:cNvSpPr txBox="1"/>
          <p:nvPr/>
        </p:nvSpPr>
        <p:spPr>
          <a:xfrm>
            <a:off x="827584" y="1345126"/>
            <a:ext cx="1800493" cy="646331"/>
          </a:xfrm>
          <a:prstGeom prst="rect">
            <a:avLst/>
          </a:prstGeom>
          <a:noFill/>
        </p:spPr>
        <p:txBody>
          <a:bodyPr wrap="none" rtlCol="0">
            <a:spAutoFit/>
          </a:bodyPr>
          <a:lstStyle/>
          <a:p>
            <a:r>
              <a:rPr kumimoji="1" lang="ja-JP" altLang="en-US" dirty="0" smtClean="0">
                <a:latin typeface="メイリオ"/>
                <a:ea typeface="メイリオ"/>
                <a:cs typeface="メイリオ"/>
              </a:rPr>
              <a:t>・</a:t>
            </a:r>
            <a:r>
              <a:rPr lang="ja-JP" altLang="en-US" dirty="0" smtClean="0">
                <a:latin typeface="メイリオ"/>
                <a:ea typeface="メイリオ"/>
                <a:cs typeface="メイリオ"/>
              </a:rPr>
              <a:t>フォルダ構造</a:t>
            </a:r>
            <a:endParaRPr lang="en-US" altLang="ja-JP" dirty="0" smtClean="0">
              <a:latin typeface="メイリオ"/>
              <a:ea typeface="メイリオ"/>
              <a:cs typeface="メイリオ"/>
            </a:endParaRPr>
          </a:p>
          <a:p>
            <a:endParaRPr kumimoji="1" lang="en-US" altLang="ja-JP" dirty="0">
              <a:latin typeface="メイリオ"/>
              <a:ea typeface="メイリオ"/>
              <a:cs typeface="メイリオ"/>
            </a:endParaRPr>
          </a:p>
        </p:txBody>
      </p:sp>
      <p:sp>
        <p:nvSpPr>
          <p:cNvPr id="15" name="テキスト ボックス 14"/>
          <p:cNvSpPr txBox="1"/>
          <p:nvPr/>
        </p:nvSpPr>
        <p:spPr>
          <a:xfrm>
            <a:off x="982183" y="2415488"/>
            <a:ext cx="6870290" cy="1292662"/>
          </a:xfrm>
          <a:prstGeom prst="rect">
            <a:avLst/>
          </a:prstGeom>
          <a:noFill/>
        </p:spPr>
        <p:txBody>
          <a:bodyPr wrap="none" rtlCol="0">
            <a:spAutoFit/>
          </a:bodyPr>
          <a:lstStyle/>
          <a:p>
            <a:r>
              <a:rPr lang="en-US" altLang="ja-JP" dirty="0" smtClean="0">
                <a:latin typeface="メイリオ"/>
                <a:ea typeface="メイリオ"/>
                <a:cs typeface="メイリオ"/>
              </a:rPr>
              <a:t>_</a:t>
            </a:r>
            <a:r>
              <a:rPr lang="en-US" altLang="ja-JP" dirty="0" err="1" smtClean="0">
                <a:latin typeface="メイリオ"/>
                <a:ea typeface="メイリオ"/>
                <a:cs typeface="メイリオ"/>
              </a:rPr>
              <a:t>cms_templates</a:t>
            </a:r>
            <a:r>
              <a:rPr lang="en-US" altLang="ja-JP" dirty="0" smtClean="0">
                <a:latin typeface="メイリオ"/>
                <a:ea typeface="メイリオ"/>
                <a:cs typeface="メイリオ"/>
              </a:rPr>
              <a:t> </a:t>
            </a:r>
            <a:r>
              <a:rPr lang="ja-JP" altLang="en-US" dirty="0" smtClean="0">
                <a:latin typeface="メイリオ"/>
                <a:ea typeface="メイリオ"/>
                <a:cs typeface="メイリオ"/>
              </a:rPr>
              <a:t>・・・　</a:t>
            </a:r>
            <a:r>
              <a:rPr lang="en-US" altLang="ja-JP" dirty="0" smtClean="0">
                <a:latin typeface="メイリオ"/>
                <a:ea typeface="メイリオ"/>
                <a:cs typeface="メイリオ"/>
              </a:rPr>
              <a:t>CMS</a:t>
            </a:r>
            <a:r>
              <a:rPr lang="ja-JP" altLang="en-US" dirty="0" smtClean="0">
                <a:latin typeface="メイリオ"/>
                <a:ea typeface="メイリオ"/>
                <a:cs typeface="メイリオ"/>
              </a:rPr>
              <a:t>のテンプレートファイルです。</a:t>
            </a:r>
            <a:endParaRPr lang="en-US" altLang="ja-JP" dirty="0">
              <a:solidFill>
                <a:srgbClr val="FF0000"/>
              </a:solidFill>
              <a:latin typeface="メイリオ"/>
              <a:ea typeface="メイリオ"/>
              <a:cs typeface="メイリオ"/>
            </a:endParaRPr>
          </a:p>
          <a:p>
            <a:endParaRPr lang="en-US" altLang="ja-JP" sz="1400" dirty="0" smtClean="0">
              <a:solidFill>
                <a:srgbClr val="000000"/>
              </a:solidFill>
              <a:latin typeface="メイリオ"/>
              <a:ea typeface="メイリオ"/>
              <a:cs typeface="メイリオ"/>
            </a:endParaRPr>
          </a:p>
          <a:p>
            <a:r>
              <a:rPr lang="en-US" altLang="ja-JP" sz="1400" dirty="0" smtClean="0">
                <a:solidFill>
                  <a:srgbClr val="000000"/>
                </a:solidFill>
                <a:latin typeface="メイリオ"/>
                <a:ea typeface="メイリオ"/>
                <a:cs typeface="メイリオ"/>
              </a:rPr>
              <a:t>css</a:t>
            </a:r>
            <a:r>
              <a:rPr lang="en-US" altLang="ja-JP" sz="1400" dirty="0">
                <a:solidFill>
                  <a:srgbClr val="000000"/>
                </a:solidFill>
                <a:latin typeface="メイリオ"/>
                <a:ea typeface="メイリオ"/>
                <a:cs typeface="メイリオ"/>
              </a:rPr>
              <a:t>,js,html</a:t>
            </a:r>
            <a:r>
              <a:rPr lang="ja-JP" altLang="en-US" sz="1400" dirty="0">
                <a:solidFill>
                  <a:srgbClr val="000000"/>
                </a:solidFill>
                <a:latin typeface="メイリオ"/>
                <a:ea typeface="メイリオ"/>
                <a:cs typeface="メイリオ"/>
              </a:rPr>
              <a:t>テンプレートデータ、画像ファイルなど</a:t>
            </a:r>
            <a:r>
              <a:rPr lang="ja-JP" altLang="en-US" sz="1400" dirty="0" smtClean="0">
                <a:solidFill>
                  <a:srgbClr val="000000"/>
                </a:solidFill>
                <a:latin typeface="メイリオ"/>
                <a:ea typeface="メイリオ"/>
                <a:cs typeface="メイリオ"/>
              </a:rPr>
              <a:t>、サ</a:t>
            </a:r>
            <a:r>
              <a:rPr lang="ja-JP" altLang="en-US" sz="1400" dirty="0">
                <a:solidFill>
                  <a:srgbClr val="000000"/>
                </a:solidFill>
                <a:latin typeface="メイリオ"/>
                <a:ea typeface="メイリオ"/>
                <a:cs typeface="メイリオ"/>
              </a:rPr>
              <a:t>イト表示に関するデータ</a:t>
            </a:r>
            <a:r>
              <a:rPr lang="ja-JP" altLang="en-US" sz="1400" dirty="0" smtClean="0">
                <a:solidFill>
                  <a:srgbClr val="000000"/>
                </a:solidFill>
                <a:latin typeface="メイリオ"/>
                <a:ea typeface="メイリオ"/>
                <a:cs typeface="メイリオ"/>
              </a:rPr>
              <a:t>が</a:t>
            </a:r>
            <a:endParaRPr lang="en-US" altLang="ja-JP" sz="1400" dirty="0" smtClean="0">
              <a:solidFill>
                <a:srgbClr val="000000"/>
              </a:solidFill>
              <a:latin typeface="メイリオ"/>
              <a:ea typeface="メイリオ"/>
              <a:cs typeface="メイリオ"/>
            </a:endParaRPr>
          </a:p>
          <a:p>
            <a:r>
              <a:rPr lang="ja-JP" altLang="en-US" sz="1400" dirty="0" smtClean="0">
                <a:solidFill>
                  <a:srgbClr val="000000"/>
                </a:solidFill>
                <a:latin typeface="メイリオ"/>
                <a:ea typeface="メイリオ"/>
                <a:cs typeface="メイリオ"/>
              </a:rPr>
              <a:t>入</a:t>
            </a:r>
            <a:r>
              <a:rPr lang="ja-JP" altLang="en-US" sz="1400" dirty="0">
                <a:solidFill>
                  <a:srgbClr val="000000"/>
                </a:solidFill>
                <a:latin typeface="メイリオ"/>
                <a:ea typeface="メイリオ"/>
                <a:cs typeface="メイリオ"/>
              </a:rPr>
              <a:t>っているフォルダです。</a:t>
            </a:r>
            <a:endParaRPr lang="en-US" altLang="ja-JP" sz="1400" dirty="0">
              <a:solidFill>
                <a:srgbClr val="000000"/>
              </a:solidFill>
              <a:latin typeface="メイリオ"/>
              <a:ea typeface="メイリオ"/>
              <a:cs typeface="メイリオ"/>
            </a:endParaRPr>
          </a:p>
          <a:p>
            <a:endParaRPr lang="en-US" altLang="ja-JP" dirty="0">
              <a:solidFill>
                <a:srgbClr val="FF0000"/>
              </a:solidFill>
              <a:latin typeface="メイリオ"/>
              <a:ea typeface="メイリオ"/>
              <a:cs typeface="メイリオ"/>
            </a:endParaRPr>
          </a:p>
        </p:txBody>
      </p:sp>
      <p:sp>
        <p:nvSpPr>
          <p:cNvPr id="16" name="テキスト ボックス 15"/>
          <p:cNvSpPr txBox="1"/>
          <p:nvPr/>
        </p:nvSpPr>
        <p:spPr>
          <a:xfrm>
            <a:off x="971600" y="1916832"/>
            <a:ext cx="5973060" cy="369332"/>
          </a:xfrm>
          <a:prstGeom prst="rect">
            <a:avLst/>
          </a:prstGeom>
          <a:noFill/>
        </p:spPr>
        <p:txBody>
          <a:bodyPr wrap="none" rtlCol="0">
            <a:spAutoFit/>
          </a:bodyPr>
          <a:lstStyle/>
          <a:p>
            <a:r>
              <a:rPr lang="en-US" altLang="ja-JP" dirty="0" smtClean="0">
                <a:latin typeface="メイリオ"/>
                <a:ea typeface="メイリオ"/>
                <a:cs typeface="メイリオ"/>
              </a:rPr>
              <a:t>_</a:t>
            </a:r>
            <a:r>
              <a:rPr lang="en-US" altLang="ja-JP" dirty="0" err="1" smtClean="0">
                <a:latin typeface="メイリオ"/>
                <a:ea typeface="メイリオ"/>
                <a:cs typeface="メイリオ"/>
              </a:rPr>
              <a:t>paneo</a:t>
            </a:r>
            <a:r>
              <a:rPr lang="en-US" altLang="ja-JP" dirty="0" smtClean="0">
                <a:latin typeface="メイリオ"/>
                <a:ea typeface="メイリオ"/>
                <a:cs typeface="メイリオ"/>
              </a:rPr>
              <a:t> </a:t>
            </a:r>
            <a:r>
              <a:rPr lang="ja-JP" altLang="en-US" dirty="0" smtClean="0">
                <a:latin typeface="メイリオ"/>
                <a:ea typeface="メイリオ"/>
                <a:cs typeface="メイリオ"/>
              </a:rPr>
              <a:t>・・・　</a:t>
            </a:r>
            <a:r>
              <a:rPr lang="en-US" altLang="ja-JP" dirty="0" smtClean="0">
                <a:latin typeface="メイリオ"/>
                <a:ea typeface="メイリオ"/>
                <a:cs typeface="メイリオ"/>
              </a:rPr>
              <a:t>CMS</a:t>
            </a:r>
            <a:r>
              <a:rPr lang="ja-JP" altLang="en-US" dirty="0" smtClean="0">
                <a:latin typeface="メイリオ"/>
                <a:ea typeface="メイリオ"/>
                <a:cs typeface="メイリオ"/>
              </a:rPr>
              <a:t>のコアプログラムファイルです。</a:t>
            </a:r>
            <a:endParaRPr kumimoji="1" lang="en-US" altLang="ja-JP" dirty="0">
              <a:latin typeface="メイリオ"/>
              <a:ea typeface="メイリオ"/>
              <a:cs typeface="メイリオ"/>
            </a:endParaRPr>
          </a:p>
        </p:txBody>
      </p:sp>
      <p:sp>
        <p:nvSpPr>
          <p:cNvPr id="19" name="テキスト ボックス 18"/>
          <p:cNvSpPr txBox="1"/>
          <p:nvPr/>
        </p:nvSpPr>
        <p:spPr>
          <a:xfrm>
            <a:off x="982183" y="3853227"/>
            <a:ext cx="7846657" cy="1010533"/>
          </a:xfrm>
          <a:prstGeom prst="rect">
            <a:avLst/>
          </a:prstGeom>
          <a:noFill/>
        </p:spPr>
        <p:txBody>
          <a:bodyPr wrap="none" rtlCol="0">
            <a:spAutoFit/>
          </a:bodyPr>
          <a:lstStyle/>
          <a:p>
            <a:r>
              <a:rPr lang="en-US" altLang="ja-JP" dirty="0" smtClean="0">
                <a:latin typeface="メイリオ"/>
                <a:ea typeface="メイリオ"/>
                <a:cs typeface="メイリオ"/>
              </a:rPr>
              <a:t>.</a:t>
            </a:r>
            <a:r>
              <a:rPr lang="en-US" altLang="ja-JP" dirty="0" err="1" smtClean="0">
                <a:latin typeface="メイリオ"/>
                <a:ea typeface="メイリオ"/>
                <a:cs typeface="メイリオ"/>
              </a:rPr>
              <a:t>htaccess</a:t>
            </a:r>
            <a:r>
              <a:rPr lang="en-US" altLang="ja-JP" dirty="0" smtClean="0">
                <a:latin typeface="メイリオ"/>
                <a:ea typeface="メイリオ"/>
                <a:cs typeface="メイリオ"/>
              </a:rPr>
              <a:t> </a:t>
            </a:r>
            <a:r>
              <a:rPr lang="ja-JP" altLang="en-US" dirty="0" smtClean="0">
                <a:latin typeface="メイリオ"/>
                <a:ea typeface="メイリオ"/>
                <a:cs typeface="メイリオ"/>
              </a:rPr>
              <a:t>・・・</a:t>
            </a:r>
            <a:r>
              <a:rPr lang="en-US" altLang="ja-JP" dirty="0" smtClean="0">
                <a:latin typeface="メイリオ"/>
                <a:ea typeface="メイリオ"/>
                <a:cs typeface="メイリオ"/>
              </a:rPr>
              <a:t> </a:t>
            </a:r>
            <a:r>
              <a:rPr lang="ja-JP" altLang="en-US" dirty="0" smtClean="0">
                <a:latin typeface="メイリオ"/>
                <a:ea typeface="メイリオ"/>
                <a:cs typeface="メイリオ"/>
              </a:rPr>
              <a:t>サーバ上で上記プログラム等を動作させるために必要な</a:t>
            </a:r>
            <a:endParaRPr lang="en-US" altLang="ja-JP" dirty="0" smtClean="0">
              <a:latin typeface="メイリオ"/>
              <a:ea typeface="メイリオ"/>
              <a:cs typeface="メイリオ"/>
            </a:endParaRPr>
          </a:p>
          <a:p>
            <a:r>
              <a:rPr lang="ja-JP" altLang="ja-JP" dirty="0" smtClean="0">
                <a:latin typeface="メイリオ"/>
                <a:ea typeface="メイリオ"/>
                <a:cs typeface="メイリオ"/>
              </a:rPr>
              <a:t>　</a:t>
            </a:r>
            <a:r>
              <a:rPr lang="ja-JP" altLang="en-US" dirty="0" smtClean="0">
                <a:latin typeface="メイリオ"/>
                <a:ea typeface="メイリオ"/>
                <a:cs typeface="メイリオ"/>
              </a:rPr>
              <a:t>　　　　　　　 ファイルです。</a:t>
            </a:r>
          </a:p>
          <a:p>
            <a:pPr>
              <a:lnSpc>
                <a:spcPct val="120000"/>
              </a:lnSpc>
            </a:pPr>
            <a:r>
              <a:rPr lang="en-US" altLang="ja-JP" sz="1000" dirty="0" smtClean="0">
                <a:solidFill>
                  <a:srgbClr val="FF0000"/>
                </a:solidFill>
                <a:latin typeface="メイリオ"/>
                <a:ea typeface="メイリオ"/>
                <a:cs typeface="メイリオ"/>
              </a:rPr>
              <a:t>※</a:t>
            </a:r>
            <a:r>
              <a:rPr lang="ja-JP" altLang="en-US" sz="1000" dirty="0" smtClean="0">
                <a:solidFill>
                  <a:srgbClr val="FF0000"/>
                </a:solidFill>
                <a:latin typeface="メイリオ"/>
                <a:ea typeface="メイリオ"/>
                <a:cs typeface="メイリオ"/>
              </a:rPr>
              <a:t>不可視ファイルとなりますので、</a:t>
            </a:r>
            <a:r>
              <a:rPr lang="en-US" altLang="ja-JP" sz="1000" dirty="0" smtClean="0">
                <a:solidFill>
                  <a:srgbClr val="FF0000"/>
                </a:solidFill>
                <a:latin typeface="メイリオ"/>
                <a:ea typeface="メイリオ"/>
                <a:cs typeface="メイリオ"/>
              </a:rPr>
              <a:t>FTP</a:t>
            </a:r>
            <a:r>
              <a:rPr lang="ja-JP" altLang="en-US" sz="1000" dirty="0" smtClean="0">
                <a:solidFill>
                  <a:srgbClr val="FF0000"/>
                </a:solidFill>
                <a:latin typeface="メイリオ"/>
                <a:ea typeface="メイリオ"/>
                <a:cs typeface="メイリオ"/>
              </a:rPr>
              <a:t>ソフトの設定で不可視ファイルを表示にしていただかないと表示されません。</a:t>
            </a:r>
            <a:endParaRPr lang="en-US" altLang="ja-JP" sz="1000" dirty="0" smtClean="0">
              <a:solidFill>
                <a:srgbClr val="FF0000"/>
              </a:solidFill>
              <a:latin typeface="メイリオ"/>
              <a:ea typeface="メイリオ"/>
              <a:cs typeface="メイリオ"/>
            </a:endParaRPr>
          </a:p>
          <a:p>
            <a:pPr>
              <a:lnSpc>
                <a:spcPct val="120000"/>
              </a:lnSpc>
            </a:pPr>
            <a:r>
              <a:rPr lang="ja-JP" altLang="en-US" sz="1000" dirty="0" smtClean="0">
                <a:solidFill>
                  <a:srgbClr val="FF0000"/>
                </a:solidFill>
                <a:latin typeface="メイリオ"/>
                <a:ea typeface="メイリオ"/>
                <a:cs typeface="メイリオ"/>
              </a:rPr>
              <a:t>詳細は配布用</a:t>
            </a:r>
            <a:r>
              <a:rPr lang="en-US" altLang="ja-JP" sz="1000" dirty="0" smtClean="0">
                <a:solidFill>
                  <a:srgbClr val="FF0000"/>
                </a:solidFill>
                <a:latin typeface="メイリオ"/>
                <a:ea typeface="メイリオ"/>
                <a:cs typeface="メイリオ"/>
              </a:rPr>
              <a:t>FTP</a:t>
            </a:r>
            <a:r>
              <a:rPr lang="ja-JP" altLang="en-US" sz="1000" dirty="0" smtClean="0">
                <a:solidFill>
                  <a:srgbClr val="FF0000"/>
                </a:solidFill>
                <a:latin typeface="メイリオ"/>
                <a:ea typeface="メイリオ"/>
                <a:cs typeface="メイリオ"/>
              </a:rPr>
              <a:t>サーバ内、「</a:t>
            </a:r>
            <a:r>
              <a:rPr lang="en-US" altLang="ja-JP" sz="1000" dirty="0" err="1" smtClean="0">
                <a:solidFill>
                  <a:srgbClr val="FF0000"/>
                </a:solidFill>
                <a:latin typeface="メイリオ"/>
                <a:ea typeface="メイリオ"/>
                <a:cs typeface="メイリオ"/>
              </a:rPr>
              <a:t>htacces</a:t>
            </a:r>
            <a:r>
              <a:rPr lang="ja-JP" altLang="en-US" sz="1000" dirty="0" smtClean="0">
                <a:solidFill>
                  <a:srgbClr val="FF0000"/>
                </a:solidFill>
                <a:latin typeface="メイリオ"/>
                <a:ea typeface="メイリオ"/>
                <a:cs typeface="メイリオ"/>
              </a:rPr>
              <a:t>ファイルが存在しない場合</a:t>
            </a:r>
            <a:r>
              <a:rPr lang="en-US" altLang="ja-JP" sz="1000" dirty="0" smtClean="0">
                <a:solidFill>
                  <a:srgbClr val="FF0000"/>
                </a:solidFill>
                <a:latin typeface="メイリオ"/>
                <a:ea typeface="メイリオ"/>
                <a:cs typeface="メイリオ"/>
              </a:rPr>
              <a:t>.txt</a:t>
            </a:r>
            <a:r>
              <a:rPr lang="ja-JP" altLang="en-US" sz="1000" dirty="0" smtClean="0">
                <a:solidFill>
                  <a:srgbClr val="FF0000"/>
                </a:solidFill>
                <a:latin typeface="メイリオ"/>
                <a:ea typeface="メイリオ"/>
                <a:cs typeface="メイリオ"/>
              </a:rPr>
              <a:t>」　をご確認下さい。</a:t>
            </a:r>
            <a:endParaRPr lang="en-US" altLang="ja-JP" sz="1000" dirty="0" smtClean="0">
              <a:solidFill>
                <a:srgbClr val="FF0000"/>
              </a:solidFill>
              <a:latin typeface="メイリオ"/>
              <a:ea typeface="メイリオ"/>
              <a:cs typeface="メイリオ"/>
            </a:endParaRPr>
          </a:p>
        </p:txBody>
      </p:sp>
    </p:spTree>
    <p:extLst>
      <p:ext uri="{BB962C8B-B14F-4D97-AF65-F5344CB8AC3E}">
        <p14:creationId xmlns:p14="http://schemas.microsoft.com/office/powerpoint/2010/main" val="334391001"/>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7632848" cy="954107"/>
          </a:xfrm>
          <a:prstGeom prst="rect">
            <a:avLst/>
          </a:prstGeom>
          <a:noFill/>
        </p:spPr>
        <p:txBody>
          <a:bodyPr wrap="square" rtlCol="0">
            <a:spAutoFit/>
          </a:bodyPr>
          <a:lstStyle/>
          <a:p>
            <a:r>
              <a:rPr lang="en-US" altLang="ja-JP" sz="2800" dirty="0" smtClean="0">
                <a:latin typeface="メイリオ"/>
                <a:ea typeface="メイリオ"/>
                <a:cs typeface="メイリオ"/>
              </a:rPr>
              <a:t>4</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a:latin typeface="メイリオ"/>
                <a:ea typeface="メイリオ"/>
                <a:cs typeface="メイリオ"/>
              </a:rPr>
              <a:t>CMS</a:t>
            </a:r>
            <a:r>
              <a:rPr lang="ja-JP" altLang="en-US" sz="2800" dirty="0">
                <a:latin typeface="メイリオ"/>
                <a:ea typeface="メイリオ"/>
                <a:cs typeface="メイリオ"/>
              </a:rPr>
              <a:t>の</a:t>
            </a:r>
            <a:r>
              <a:rPr lang="ja-JP" altLang="en-US" sz="2800" dirty="0" smtClean="0">
                <a:latin typeface="メイリオ"/>
                <a:ea typeface="メイリオ"/>
                <a:cs typeface="メイリオ"/>
              </a:rPr>
              <a:t>仕様　</a:t>
            </a:r>
            <a:r>
              <a:rPr lang="en-US" altLang="ja-JP" sz="1600" dirty="0" smtClean="0">
                <a:latin typeface="メイリオ"/>
                <a:ea typeface="メイリオ"/>
                <a:cs typeface="メイリオ"/>
              </a:rPr>
              <a:t>[</a:t>
            </a:r>
            <a:r>
              <a:rPr lang="en-US" altLang="ja-JP" sz="1600" dirty="0" smtClean="0">
                <a:latin typeface="メイリオ"/>
                <a:ea typeface="メイリオ"/>
                <a:cs typeface="メイリオ"/>
              </a:rPr>
              <a:t>_</a:t>
            </a:r>
            <a:r>
              <a:rPr lang="en-US" altLang="ja-JP" sz="1600" dirty="0" err="1" smtClean="0">
                <a:latin typeface="メイリオ"/>
                <a:ea typeface="メイリオ"/>
                <a:cs typeface="メイリオ"/>
              </a:rPr>
              <a:t>cms_templates</a:t>
            </a:r>
            <a:r>
              <a:rPr lang="ja-JP" altLang="en-US" sz="1600" dirty="0" smtClean="0">
                <a:latin typeface="メイリオ"/>
                <a:ea typeface="メイリオ"/>
                <a:cs typeface="メイリオ"/>
              </a:rPr>
              <a:t>フォルダ</a:t>
            </a:r>
            <a:r>
              <a:rPr lang="ja-JP" altLang="en-US" sz="1600" dirty="0">
                <a:latin typeface="メイリオ"/>
                <a:ea typeface="メイリオ"/>
                <a:cs typeface="メイリオ"/>
              </a:rPr>
              <a:t>詳細</a:t>
            </a:r>
            <a:r>
              <a:rPr lang="en-US" altLang="ja-JP" sz="1600" dirty="0">
                <a:latin typeface="メイリオ"/>
                <a:ea typeface="メイリオ"/>
                <a:cs typeface="メイリオ"/>
              </a:rPr>
              <a:t>]</a:t>
            </a:r>
            <a:endParaRPr lang="ja-JP" altLang="en-US" sz="1600" dirty="0">
              <a:latin typeface="メイリオ"/>
              <a:ea typeface="メイリオ"/>
              <a:cs typeface="メイリオ"/>
            </a:endParaRPr>
          </a:p>
          <a:p>
            <a:endParaRPr lang="ja-JP" altLang="en-US" sz="2800" dirty="0">
              <a:latin typeface="メイリオ"/>
              <a:ea typeface="メイリオ"/>
              <a:cs typeface="メイリオ"/>
            </a:endParaRPr>
          </a:p>
        </p:txBody>
      </p:sp>
      <p:pic>
        <p:nvPicPr>
          <p:cNvPr id="2" name="図 1" descr="_cms_sogoka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600" y="1412776"/>
            <a:ext cx="2133600" cy="2006600"/>
          </a:xfrm>
          <a:prstGeom prst="rect">
            <a:avLst/>
          </a:prstGeom>
        </p:spPr>
      </p:pic>
      <p:sp>
        <p:nvSpPr>
          <p:cNvPr id="3" name="テキスト ボックス 2"/>
          <p:cNvSpPr txBox="1"/>
          <p:nvPr/>
        </p:nvSpPr>
        <p:spPr>
          <a:xfrm>
            <a:off x="688036" y="1362551"/>
            <a:ext cx="423113" cy="307777"/>
          </a:xfrm>
          <a:prstGeom prst="rect">
            <a:avLst/>
          </a:prstGeom>
          <a:noFill/>
        </p:spPr>
        <p:txBody>
          <a:bodyPr wrap="none" rtlCol="0">
            <a:spAutoFit/>
          </a:bodyPr>
          <a:lstStyle/>
          <a:p>
            <a:r>
              <a:rPr kumimoji="1" lang="en-US" altLang="ja-JP" sz="1400" dirty="0" smtClean="0">
                <a:solidFill>
                  <a:srgbClr val="FF0000"/>
                </a:solidFill>
              </a:rPr>
              <a:t>①</a:t>
            </a:r>
            <a:endParaRPr kumimoji="1" lang="ja-JP" altLang="en-US" sz="1400" dirty="0">
              <a:solidFill>
                <a:srgbClr val="FF0000"/>
              </a:solidFill>
            </a:endParaRPr>
          </a:p>
        </p:txBody>
      </p:sp>
      <p:sp>
        <p:nvSpPr>
          <p:cNvPr id="12" name="テキスト ボックス 11"/>
          <p:cNvSpPr txBox="1"/>
          <p:nvPr/>
        </p:nvSpPr>
        <p:spPr>
          <a:xfrm>
            <a:off x="688036" y="1597432"/>
            <a:ext cx="423113" cy="307777"/>
          </a:xfrm>
          <a:prstGeom prst="rect">
            <a:avLst/>
          </a:prstGeom>
          <a:noFill/>
        </p:spPr>
        <p:txBody>
          <a:bodyPr wrap="none" rtlCol="0">
            <a:spAutoFit/>
          </a:bodyPr>
          <a:lstStyle/>
          <a:p>
            <a:r>
              <a:rPr lang="en-US" altLang="ja-JP" sz="1400" dirty="0" smtClean="0">
                <a:solidFill>
                  <a:srgbClr val="FF0000"/>
                </a:solidFill>
              </a:rPr>
              <a:t>②</a:t>
            </a:r>
            <a:endParaRPr kumimoji="1" lang="ja-JP" altLang="en-US" sz="1400" dirty="0">
              <a:solidFill>
                <a:srgbClr val="FF0000"/>
              </a:solidFill>
            </a:endParaRPr>
          </a:p>
        </p:txBody>
      </p:sp>
      <p:sp>
        <p:nvSpPr>
          <p:cNvPr id="15" name="テキスト ボックス 14"/>
          <p:cNvSpPr txBox="1"/>
          <p:nvPr/>
        </p:nvSpPr>
        <p:spPr>
          <a:xfrm>
            <a:off x="688036" y="1892072"/>
            <a:ext cx="423113" cy="307777"/>
          </a:xfrm>
          <a:prstGeom prst="rect">
            <a:avLst/>
          </a:prstGeom>
          <a:noFill/>
        </p:spPr>
        <p:txBody>
          <a:bodyPr wrap="none" rtlCol="0">
            <a:spAutoFit/>
          </a:bodyPr>
          <a:lstStyle/>
          <a:p>
            <a:r>
              <a:rPr lang="en-US" altLang="ja-JP" sz="1400" dirty="0" smtClean="0">
                <a:solidFill>
                  <a:srgbClr val="FF0000"/>
                </a:solidFill>
              </a:rPr>
              <a:t>③</a:t>
            </a:r>
            <a:endParaRPr kumimoji="1" lang="ja-JP" altLang="en-US" sz="1400" dirty="0">
              <a:solidFill>
                <a:srgbClr val="FF0000"/>
              </a:solidFill>
            </a:endParaRPr>
          </a:p>
        </p:txBody>
      </p:sp>
      <p:sp>
        <p:nvSpPr>
          <p:cNvPr id="16" name="テキスト ボックス 15"/>
          <p:cNvSpPr txBox="1"/>
          <p:nvPr/>
        </p:nvSpPr>
        <p:spPr>
          <a:xfrm>
            <a:off x="688036" y="2125752"/>
            <a:ext cx="423113" cy="307777"/>
          </a:xfrm>
          <a:prstGeom prst="rect">
            <a:avLst/>
          </a:prstGeom>
          <a:noFill/>
        </p:spPr>
        <p:txBody>
          <a:bodyPr wrap="none" rtlCol="0">
            <a:spAutoFit/>
          </a:bodyPr>
          <a:lstStyle/>
          <a:p>
            <a:r>
              <a:rPr lang="en-US" altLang="ja-JP" sz="1400" dirty="0" smtClean="0">
                <a:solidFill>
                  <a:srgbClr val="FF0000"/>
                </a:solidFill>
              </a:rPr>
              <a:t>④</a:t>
            </a:r>
            <a:endParaRPr kumimoji="1" lang="ja-JP" altLang="en-US" sz="1400" dirty="0">
              <a:solidFill>
                <a:srgbClr val="FF0000"/>
              </a:solidFill>
            </a:endParaRPr>
          </a:p>
        </p:txBody>
      </p:sp>
      <p:sp>
        <p:nvSpPr>
          <p:cNvPr id="17" name="テキスト ボックス 16"/>
          <p:cNvSpPr txBox="1"/>
          <p:nvPr/>
        </p:nvSpPr>
        <p:spPr>
          <a:xfrm>
            <a:off x="683568" y="2379752"/>
            <a:ext cx="423113" cy="307777"/>
          </a:xfrm>
          <a:prstGeom prst="rect">
            <a:avLst/>
          </a:prstGeom>
          <a:noFill/>
        </p:spPr>
        <p:txBody>
          <a:bodyPr wrap="none" rtlCol="0">
            <a:spAutoFit/>
          </a:bodyPr>
          <a:lstStyle/>
          <a:p>
            <a:r>
              <a:rPr lang="en-US" altLang="ja-JP" sz="1400" dirty="0" smtClean="0">
                <a:solidFill>
                  <a:srgbClr val="FF0000"/>
                </a:solidFill>
              </a:rPr>
              <a:t>⑤</a:t>
            </a:r>
            <a:endParaRPr kumimoji="1" lang="ja-JP" altLang="en-US" sz="1400" dirty="0">
              <a:solidFill>
                <a:srgbClr val="FF0000"/>
              </a:solidFill>
            </a:endParaRPr>
          </a:p>
        </p:txBody>
      </p:sp>
      <p:sp>
        <p:nvSpPr>
          <p:cNvPr id="19" name="テキスト ボックス 18"/>
          <p:cNvSpPr txBox="1"/>
          <p:nvPr/>
        </p:nvSpPr>
        <p:spPr>
          <a:xfrm>
            <a:off x="688036" y="3109600"/>
            <a:ext cx="423113" cy="307777"/>
          </a:xfrm>
          <a:prstGeom prst="rect">
            <a:avLst/>
          </a:prstGeom>
          <a:noFill/>
        </p:spPr>
        <p:txBody>
          <a:bodyPr wrap="none" rtlCol="0">
            <a:spAutoFit/>
          </a:bodyPr>
          <a:lstStyle/>
          <a:p>
            <a:r>
              <a:rPr lang="en-US" altLang="ja-JP" sz="1400" dirty="0" smtClean="0">
                <a:solidFill>
                  <a:srgbClr val="FF0000"/>
                </a:solidFill>
              </a:rPr>
              <a:t>⑥</a:t>
            </a:r>
            <a:endParaRPr kumimoji="1" lang="ja-JP" altLang="en-US" sz="1400" dirty="0">
              <a:solidFill>
                <a:srgbClr val="FF0000"/>
              </a:solidFill>
            </a:endParaRPr>
          </a:p>
        </p:txBody>
      </p:sp>
      <p:sp>
        <p:nvSpPr>
          <p:cNvPr id="4" name="右中かっこ 3"/>
          <p:cNvSpPr/>
          <p:nvPr/>
        </p:nvSpPr>
        <p:spPr>
          <a:xfrm>
            <a:off x="2267744" y="2708920"/>
            <a:ext cx="144016" cy="432048"/>
          </a:xfrm>
          <a:prstGeom prst="rightBrace">
            <a:avLst/>
          </a:prstGeom>
          <a:ln>
            <a:solidFill>
              <a:srgbClr val="FF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kumimoji="1" lang="ja-JP" altLang="en-US">
              <a:solidFill>
                <a:srgbClr val="FF0000"/>
              </a:solidFill>
            </a:endParaRPr>
          </a:p>
        </p:txBody>
      </p:sp>
      <p:cxnSp>
        <p:nvCxnSpPr>
          <p:cNvPr id="6" name="直線矢印コネクタ 5"/>
          <p:cNvCxnSpPr/>
          <p:nvPr/>
        </p:nvCxnSpPr>
        <p:spPr>
          <a:xfrm>
            <a:off x="2483768" y="2924944"/>
            <a:ext cx="1296144" cy="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7" name="テキスト ボックス 6"/>
          <p:cNvSpPr txBox="1"/>
          <p:nvPr/>
        </p:nvSpPr>
        <p:spPr>
          <a:xfrm>
            <a:off x="3913768" y="2719080"/>
            <a:ext cx="3528392" cy="369332"/>
          </a:xfrm>
          <a:prstGeom prst="rect">
            <a:avLst/>
          </a:prstGeom>
          <a:noFill/>
        </p:spPr>
        <p:txBody>
          <a:bodyPr wrap="square" rtlCol="0">
            <a:spAutoFit/>
          </a:bodyPr>
          <a:lstStyle/>
          <a:p>
            <a:r>
              <a:rPr kumimoji="1" lang="en-US" altLang="ja-JP" dirty="0" smtClean="0"/>
              <a:t>TOP</a:t>
            </a:r>
            <a:r>
              <a:rPr kumimoji="1" lang="ja-JP" altLang="en-US" dirty="0" smtClean="0"/>
              <a:t>ページ用のファイルです。</a:t>
            </a:r>
            <a:endParaRPr kumimoji="1" lang="ja-JP" altLang="en-US" dirty="0"/>
          </a:p>
        </p:txBody>
      </p:sp>
      <p:sp>
        <p:nvSpPr>
          <p:cNvPr id="20" name="テキスト ボックス 19"/>
          <p:cNvSpPr txBox="1"/>
          <p:nvPr/>
        </p:nvSpPr>
        <p:spPr>
          <a:xfrm>
            <a:off x="683568" y="3769295"/>
            <a:ext cx="5391219" cy="307777"/>
          </a:xfrm>
          <a:prstGeom prst="rect">
            <a:avLst/>
          </a:prstGeom>
          <a:noFill/>
        </p:spPr>
        <p:txBody>
          <a:bodyPr wrap="none" rtlCol="0">
            <a:spAutoFit/>
          </a:bodyPr>
          <a:lstStyle/>
          <a:p>
            <a:r>
              <a:rPr kumimoji="1" lang="en-US" altLang="ja-JP" sz="1400" dirty="0" smtClean="0">
                <a:solidFill>
                  <a:srgbClr val="FF0000"/>
                </a:solidFill>
                <a:latin typeface="メイリオ"/>
                <a:ea typeface="メイリオ"/>
                <a:cs typeface="メイリオ"/>
              </a:rPr>
              <a:t>①</a:t>
            </a:r>
            <a:r>
              <a:rPr kumimoji="1" lang="ja-JP" altLang="en-US" sz="1400" dirty="0" smtClean="0">
                <a:latin typeface="メイリオ"/>
                <a:ea typeface="メイリオ"/>
                <a:cs typeface="メイリオ"/>
              </a:rPr>
              <a:t>データベースとテンプレートファイルを格納しているフォルダ</a:t>
            </a:r>
            <a:endParaRPr kumimoji="1" lang="ja-JP" altLang="en-US" sz="1400" dirty="0">
              <a:latin typeface="メイリオ"/>
              <a:ea typeface="メイリオ"/>
              <a:cs typeface="メイリオ"/>
            </a:endParaRPr>
          </a:p>
        </p:txBody>
      </p:sp>
      <p:sp>
        <p:nvSpPr>
          <p:cNvPr id="23" name="テキスト ボックス 22"/>
          <p:cNvSpPr txBox="1"/>
          <p:nvPr/>
        </p:nvSpPr>
        <p:spPr>
          <a:xfrm>
            <a:off x="683568" y="4129335"/>
            <a:ext cx="6109365" cy="523220"/>
          </a:xfrm>
          <a:prstGeom prst="rect">
            <a:avLst/>
          </a:prstGeom>
          <a:noFill/>
        </p:spPr>
        <p:txBody>
          <a:bodyPr wrap="none" rtlCol="0">
            <a:spAutoFit/>
          </a:bodyPr>
          <a:lstStyle/>
          <a:p>
            <a:r>
              <a:rPr kumimoji="1" lang="en-US" altLang="ja-JP" sz="1400" dirty="0" smtClean="0">
                <a:solidFill>
                  <a:srgbClr val="FF0000"/>
                </a:solidFill>
                <a:latin typeface="メイリオ"/>
                <a:ea typeface="メイリオ"/>
                <a:cs typeface="メイリオ"/>
              </a:rPr>
              <a:t>②</a:t>
            </a:r>
            <a:r>
              <a:rPr lang="ja-JP" altLang="en-US" sz="1400" dirty="0" smtClean="0">
                <a:latin typeface="メイリオ"/>
                <a:ea typeface="メイリオ"/>
                <a:cs typeface="メイリオ"/>
              </a:rPr>
              <a:t>データのキャッシュフォルダ・・・サイト表示レスポンス改善のため、</a:t>
            </a:r>
            <a:endParaRPr lang="en-US" altLang="ja-JP" sz="1400" dirty="0" smtClean="0">
              <a:latin typeface="メイリオ"/>
              <a:ea typeface="メイリオ"/>
              <a:cs typeface="メイリオ"/>
            </a:endParaRPr>
          </a:p>
          <a:p>
            <a:r>
              <a:rPr lang="ja-JP" altLang="en-US" sz="1400" dirty="0" smtClean="0">
                <a:latin typeface="メイリオ"/>
                <a:ea typeface="メイリオ"/>
                <a:cs typeface="メイリオ"/>
              </a:rPr>
              <a:t>表示データをキャッシュするためのフォルダ</a:t>
            </a:r>
            <a:endParaRPr lang="en-US" altLang="ja-JP" sz="1400" dirty="0" smtClean="0">
              <a:latin typeface="メイリオ"/>
              <a:ea typeface="メイリオ"/>
              <a:cs typeface="メイリオ"/>
            </a:endParaRPr>
          </a:p>
        </p:txBody>
      </p:sp>
      <p:sp>
        <p:nvSpPr>
          <p:cNvPr id="24" name="テキスト ボックス 23"/>
          <p:cNvSpPr txBox="1"/>
          <p:nvPr/>
        </p:nvSpPr>
        <p:spPr>
          <a:xfrm>
            <a:off x="683568" y="4657655"/>
            <a:ext cx="3568593" cy="307777"/>
          </a:xfrm>
          <a:prstGeom prst="rect">
            <a:avLst/>
          </a:prstGeom>
          <a:noFill/>
        </p:spPr>
        <p:txBody>
          <a:bodyPr wrap="none" rtlCol="0">
            <a:spAutoFit/>
          </a:bodyPr>
          <a:lstStyle/>
          <a:p>
            <a:r>
              <a:rPr kumimoji="1" lang="en-US" altLang="ja-JP" sz="1400" dirty="0" smtClean="0">
                <a:solidFill>
                  <a:srgbClr val="FF0000"/>
                </a:solidFill>
                <a:latin typeface="メイリオ"/>
                <a:ea typeface="メイリオ"/>
                <a:cs typeface="メイリオ"/>
              </a:rPr>
              <a:t>③</a:t>
            </a:r>
            <a:r>
              <a:rPr lang="en-US" altLang="ja-JP" sz="1400" dirty="0" smtClean="0">
                <a:latin typeface="メイリオ"/>
                <a:ea typeface="メイリオ"/>
                <a:cs typeface="メイリオ"/>
              </a:rPr>
              <a:t>css,js,</a:t>
            </a:r>
            <a:r>
              <a:rPr lang="ja-JP" altLang="en-US" sz="1400" dirty="0" smtClean="0">
                <a:latin typeface="メイリオ"/>
                <a:ea typeface="メイリオ"/>
                <a:cs typeface="メイリオ"/>
              </a:rPr>
              <a:t>共通</a:t>
            </a:r>
            <a:r>
              <a:rPr lang="en-US" altLang="ja-JP" sz="1400" dirty="0" smtClean="0">
                <a:latin typeface="メイリオ"/>
                <a:ea typeface="メイリオ"/>
                <a:cs typeface="メイリオ"/>
              </a:rPr>
              <a:t>img</a:t>
            </a:r>
            <a:r>
              <a:rPr lang="ja-JP" altLang="en-US" sz="1400" dirty="0" smtClean="0">
                <a:latin typeface="メイリオ"/>
                <a:ea typeface="メイリオ"/>
                <a:cs typeface="メイリオ"/>
              </a:rPr>
              <a:t>を格納しているフォルダ</a:t>
            </a:r>
            <a:endParaRPr lang="en-US" altLang="ja-JP" sz="1400" dirty="0" smtClean="0">
              <a:latin typeface="メイリオ"/>
              <a:ea typeface="メイリオ"/>
              <a:cs typeface="メイリオ"/>
            </a:endParaRPr>
          </a:p>
        </p:txBody>
      </p:sp>
      <p:sp>
        <p:nvSpPr>
          <p:cNvPr id="25" name="テキスト ボックス 24"/>
          <p:cNvSpPr txBox="1"/>
          <p:nvPr/>
        </p:nvSpPr>
        <p:spPr>
          <a:xfrm>
            <a:off x="683568" y="4921423"/>
            <a:ext cx="4852610" cy="307777"/>
          </a:xfrm>
          <a:prstGeom prst="rect">
            <a:avLst/>
          </a:prstGeom>
          <a:noFill/>
        </p:spPr>
        <p:txBody>
          <a:bodyPr wrap="none" rtlCol="0">
            <a:spAutoFit/>
          </a:bodyPr>
          <a:lstStyle/>
          <a:p>
            <a:r>
              <a:rPr kumimoji="1" lang="en-US" altLang="ja-JP" sz="1400" dirty="0" smtClean="0">
                <a:solidFill>
                  <a:srgbClr val="FF0000"/>
                </a:solidFill>
                <a:latin typeface="メイリオ"/>
                <a:ea typeface="メイリオ"/>
                <a:cs typeface="メイリオ"/>
              </a:rPr>
              <a:t>④</a:t>
            </a:r>
            <a:r>
              <a:rPr lang="ja-JP" altLang="en-US" sz="1400" dirty="0" smtClean="0">
                <a:latin typeface="メイリオ"/>
                <a:ea typeface="メイリオ"/>
                <a:cs typeface="メイリオ"/>
              </a:rPr>
              <a:t>フォームメールのテンプレートを格納しているフォルダ</a:t>
            </a:r>
            <a:endParaRPr lang="en-US" altLang="ja-JP" sz="1400" dirty="0" smtClean="0">
              <a:latin typeface="メイリオ"/>
              <a:ea typeface="メイリオ"/>
              <a:cs typeface="メイリオ"/>
            </a:endParaRPr>
          </a:p>
        </p:txBody>
      </p:sp>
      <p:sp>
        <p:nvSpPr>
          <p:cNvPr id="26" name="テキスト ボックス 25"/>
          <p:cNvSpPr txBox="1"/>
          <p:nvPr/>
        </p:nvSpPr>
        <p:spPr>
          <a:xfrm>
            <a:off x="683568" y="5209455"/>
            <a:ext cx="4673074" cy="307777"/>
          </a:xfrm>
          <a:prstGeom prst="rect">
            <a:avLst/>
          </a:prstGeom>
          <a:noFill/>
        </p:spPr>
        <p:txBody>
          <a:bodyPr wrap="none" rtlCol="0">
            <a:spAutoFit/>
          </a:bodyPr>
          <a:lstStyle/>
          <a:p>
            <a:r>
              <a:rPr kumimoji="1" lang="en-US" altLang="ja-JP" sz="1400" dirty="0" smtClean="0">
                <a:solidFill>
                  <a:srgbClr val="FF0000"/>
                </a:solidFill>
                <a:latin typeface="メイリオ"/>
                <a:ea typeface="メイリオ"/>
                <a:cs typeface="メイリオ"/>
              </a:rPr>
              <a:t>⑤</a:t>
            </a:r>
            <a:r>
              <a:rPr lang="ja-JP" altLang="en-US" sz="1400" dirty="0" smtClean="0">
                <a:latin typeface="メイリオ"/>
                <a:ea typeface="メイリオ"/>
                <a:cs typeface="メイリオ"/>
              </a:rPr>
              <a:t>管理画面からアップした画像を格納しているフォルダ</a:t>
            </a:r>
            <a:endParaRPr lang="en-US" altLang="ja-JP" sz="1400" dirty="0" smtClean="0">
              <a:latin typeface="メイリオ"/>
              <a:ea typeface="メイリオ"/>
              <a:cs typeface="メイリオ"/>
            </a:endParaRPr>
          </a:p>
        </p:txBody>
      </p:sp>
      <p:sp>
        <p:nvSpPr>
          <p:cNvPr id="27" name="テキスト ボックス 26"/>
          <p:cNvSpPr txBox="1"/>
          <p:nvPr/>
        </p:nvSpPr>
        <p:spPr>
          <a:xfrm>
            <a:off x="683568" y="5497487"/>
            <a:ext cx="6329490" cy="307777"/>
          </a:xfrm>
          <a:prstGeom prst="rect">
            <a:avLst/>
          </a:prstGeom>
          <a:noFill/>
        </p:spPr>
        <p:txBody>
          <a:bodyPr wrap="none" rtlCol="0">
            <a:spAutoFit/>
          </a:bodyPr>
          <a:lstStyle/>
          <a:p>
            <a:r>
              <a:rPr kumimoji="1" lang="en-US" altLang="ja-JP" sz="1400" dirty="0" smtClean="0">
                <a:solidFill>
                  <a:srgbClr val="FF0000"/>
                </a:solidFill>
                <a:latin typeface="メイリオ"/>
                <a:ea typeface="メイリオ"/>
                <a:cs typeface="メイリオ"/>
              </a:rPr>
              <a:t>⑥</a:t>
            </a:r>
            <a:r>
              <a:rPr lang="ja-JP" altLang="en-US" sz="1400" dirty="0" smtClean="0">
                <a:latin typeface="メイリオ"/>
                <a:ea typeface="メイリオ"/>
                <a:cs typeface="メイリオ"/>
              </a:rPr>
              <a:t>管理画面の</a:t>
            </a:r>
            <a:r>
              <a:rPr lang="en-US" altLang="ja-JP" sz="1400" dirty="0" smtClean="0">
                <a:latin typeface="メイリオ"/>
                <a:ea typeface="メイリオ"/>
                <a:cs typeface="メイリオ"/>
              </a:rPr>
              <a:t>PAGES</a:t>
            </a:r>
            <a:r>
              <a:rPr lang="ja-JP" altLang="en-US" sz="1400" dirty="0" smtClean="0">
                <a:latin typeface="メイリオ"/>
                <a:ea typeface="メイリオ"/>
                <a:cs typeface="メイリオ"/>
              </a:rPr>
              <a:t>機能で作成したテンプレートを格納しているフォルダ</a:t>
            </a:r>
            <a:endParaRPr lang="en-US" altLang="ja-JP" sz="1400" dirty="0" smtClean="0">
              <a:latin typeface="メイリオ"/>
              <a:ea typeface="メイリオ"/>
              <a:cs typeface="メイリオ"/>
            </a:endParaRPr>
          </a:p>
        </p:txBody>
      </p:sp>
    </p:spTree>
    <p:extLst>
      <p:ext uri="{BB962C8B-B14F-4D97-AF65-F5344CB8AC3E}">
        <p14:creationId xmlns:p14="http://schemas.microsoft.com/office/powerpoint/2010/main" val="711441103"/>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7632848" cy="1384995"/>
          </a:xfrm>
          <a:prstGeom prst="rect">
            <a:avLst/>
          </a:prstGeom>
          <a:noFill/>
        </p:spPr>
        <p:txBody>
          <a:bodyPr wrap="square" rtlCol="0">
            <a:spAutoFit/>
          </a:bodyPr>
          <a:lstStyle/>
          <a:p>
            <a:r>
              <a:rPr lang="en-US" altLang="ja-JP" sz="2800" dirty="0" smtClean="0">
                <a:latin typeface="メイリオ"/>
                <a:ea typeface="メイリオ"/>
                <a:cs typeface="メイリオ"/>
              </a:rPr>
              <a:t>5</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a:latin typeface="メイリオ"/>
                <a:ea typeface="メイリオ"/>
                <a:cs typeface="メイリオ"/>
              </a:rPr>
              <a:t>CMS</a:t>
            </a:r>
            <a:r>
              <a:rPr lang="ja-JP" altLang="en-US" sz="2800" dirty="0">
                <a:latin typeface="メイリオ"/>
                <a:ea typeface="メイリオ"/>
                <a:cs typeface="メイリオ"/>
              </a:rPr>
              <a:t>の</a:t>
            </a:r>
            <a:r>
              <a:rPr lang="ja-JP" altLang="en-US" sz="2800" dirty="0" smtClean="0">
                <a:latin typeface="メイリオ"/>
                <a:ea typeface="メイリオ"/>
                <a:cs typeface="メイリオ"/>
              </a:rPr>
              <a:t>仕様　</a:t>
            </a:r>
            <a:endParaRPr lang="en-US" altLang="ja-JP" sz="2800" dirty="0" smtClean="0">
              <a:latin typeface="メイリオ"/>
              <a:ea typeface="メイリオ"/>
              <a:cs typeface="メイリオ"/>
            </a:endParaRPr>
          </a:p>
          <a:p>
            <a:r>
              <a:rPr lang="en-US" altLang="ja-JP" sz="2800" dirty="0" smtClean="0">
                <a:latin typeface="メイリオ"/>
                <a:ea typeface="メイリオ"/>
                <a:cs typeface="メイリオ"/>
              </a:rPr>
              <a:t>     </a:t>
            </a:r>
            <a:r>
              <a:rPr lang="en-US" altLang="ja-JP" sz="1600" dirty="0" smtClean="0">
                <a:latin typeface="メイリオ"/>
                <a:ea typeface="メイリオ"/>
                <a:cs typeface="メイリオ"/>
              </a:rPr>
              <a:t>[</a:t>
            </a:r>
            <a:r>
              <a:rPr lang="en-US" altLang="ja-JP" sz="1600" dirty="0" smtClean="0">
                <a:latin typeface="メイリオ"/>
                <a:ea typeface="メイリオ"/>
                <a:cs typeface="メイリオ"/>
              </a:rPr>
              <a:t>_</a:t>
            </a:r>
            <a:r>
              <a:rPr lang="en-US" altLang="ja-JP" sz="1600" dirty="0" err="1" smtClean="0">
                <a:latin typeface="メイリオ"/>
                <a:ea typeface="メイリオ"/>
                <a:cs typeface="メイリオ"/>
              </a:rPr>
              <a:t>cms_templates</a:t>
            </a:r>
            <a:r>
              <a:rPr lang="en-US" altLang="ja-JP" sz="1600" dirty="0" smtClean="0">
                <a:latin typeface="メイリオ"/>
                <a:ea typeface="メイリオ"/>
                <a:cs typeface="メイリオ"/>
              </a:rPr>
              <a:t> </a:t>
            </a:r>
            <a:r>
              <a:rPr lang="en-US" altLang="ja-JP" sz="1600" dirty="0" smtClean="0">
                <a:latin typeface="メイリオ"/>
                <a:ea typeface="メイリオ"/>
                <a:cs typeface="メイリオ"/>
              </a:rPr>
              <a:t>-&gt; _paneo_data</a:t>
            </a:r>
            <a:r>
              <a:rPr lang="ja-JP" altLang="en-US" sz="1600" dirty="0" smtClean="0">
                <a:latin typeface="メイリオ"/>
                <a:ea typeface="メイリオ"/>
                <a:cs typeface="メイリオ"/>
              </a:rPr>
              <a:t>フ</a:t>
            </a:r>
            <a:r>
              <a:rPr lang="ja-JP" altLang="en-US" sz="1600" dirty="0">
                <a:latin typeface="メイリオ"/>
                <a:ea typeface="メイリオ"/>
                <a:cs typeface="メイリオ"/>
              </a:rPr>
              <a:t>ォルダ詳細</a:t>
            </a:r>
            <a:r>
              <a:rPr lang="en-US" altLang="ja-JP" sz="1600" dirty="0">
                <a:latin typeface="メイリオ"/>
                <a:ea typeface="メイリオ"/>
                <a:cs typeface="メイリオ"/>
              </a:rPr>
              <a:t>]</a:t>
            </a:r>
            <a:endParaRPr lang="ja-JP" altLang="en-US" sz="1600" dirty="0">
              <a:latin typeface="メイリオ"/>
              <a:ea typeface="メイリオ"/>
              <a:cs typeface="メイリオ"/>
            </a:endParaRPr>
          </a:p>
          <a:p>
            <a:endParaRPr lang="ja-JP" altLang="en-US" sz="2800" dirty="0">
              <a:latin typeface="メイリオ"/>
              <a:ea typeface="メイリオ"/>
              <a:cs typeface="メイリオ"/>
            </a:endParaRPr>
          </a:p>
        </p:txBody>
      </p:sp>
      <p:pic>
        <p:nvPicPr>
          <p:cNvPr id="5" name="図 4" descr="スクリーンショット 2012-10-22 21.25.14.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640" y="1844824"/>
            <a:ext cx="3200400" cy="3949700"/>
          </a:xfrm>
          <a:prstGeom prst="rect">
            <a:avLst/>
          </a:prstGeom>
        </p:spPr>
      </p:pic>
      <p:sp>
        <p:nvSpPr>
          <p:cNvPr id="28" name="テキスト ボックス 27"/>
          <p:cNvSpPr txBox="1"/>
          <p:nvPr/>
        </p:nvSpPr>
        <p:spPr>
          <a:xfrm>
            <a:off x="1052543" y="1825079"/>
            <a:ext cx="423113" cy="307777"/>
          </a:xfrm>
          <a:prstGeom prst="rect">
            <a:avLst/>
          </a:prstGeom>
          <a:noFill/>
        </p:spPr>
        <p:txBody>
          <a:bodyPr wrap="none" rtlCol="0">
            <a:spAutoFit/>
          </a:bodyPr>
          <a:lstStyle/>
          <a:p>
            <a:r>
              <a:rPr kumimoji="1" lang="en-US" altLang="ja-JP" sz="1400" dirty="0" smtClean="0">
                <a:solidFill>
                  <a:srgbClr val="FF0000"/>
                </a:solidFill>
              </a:rPr>
              <a:t>①</a:t>
            </a:r>
            <a:endParaRPr kumimoji="1" lang="ja-JP" altLang="en-US" sz="1400" dirty="0">
              <a:solidFill>
                <a:srgbClr val="FF0000"/>
              </a:solidFill>
            </a:endParaRPr>
          </a:p>
        </p:txBody>
      </p:sp>
      <p:sp>
        <p:nvSpPr>
          <p:cNvPr id="29" name="テキスト ボックス 28"/>
          <p:cNvSpPr txBox="1"/>
          <p:nvPr/>
        </p:nvSpPr>
        <p:spPr>
          <a:xfrm>
            <a:off x="1052543" y="3985319"/>
            <a:ext cx="423113" cy="307777"/>
          </a:xfrm>
          <a:prstGeom prst="rect">
            <a:avLst/>
          </a:prstGeom>
          <a:noFill/>
        </p:spPr>
        <p:txBody>
          <a:bodyPr wrap="none" rtlCol="0">
            <a:spAutoFit/>
          </a:bodyPr>
          <a:lstStyle/>
          <a:p>
            <a:r>
              <a:rPr lang="en-US" altLang="ja-JP" sz="1400" dirty="0" smtClean="0">
                <a:solidFill>
                  <a:srgbClr val="FF0000"/>
                </a:solidFill>
              </a:rPr>
              <a:t>③</a:t>
            </a:r>
            <a:endParaRPr kumimoji="1" lang="ja-JP" altLang="en-US" sz="1400" dirty="0">
              <a:solidFill>
                <a:srgbClr val="FF0000"/>
              </a:solidFill>
            </a:endParaRPr>
          </a:p>
        </p:txBody>
      </p:sp>
      <p:sp>
        <p:nvSpPr>
          <p:cNvPr id="30" name="テキスト ボックス 29"/>
          <p:cNvSpPr txBox="1"/>
          <p:nvPr/>
        </p:nvSpPr>
        <p:spPr>
          <a:xfrm>
            <a:off x="1052543" y="4489375"/>
            <a:ext cx="423113" cy="307777"/>
          </a:xfrm>
          <a:prstGeom prst="rect">
            <a:avLst/>
          </a:prstGeom>
          <a:noFill/>
        </p:spPr>
        <p:txBody>
          <a:bodyPr wrap="none" rtlCol="0">
            <a:spAutoFit/>
          </a:bodyPr>
          <a:lstStyle/>
          <a:p>
            <a:r>
              <a:rPr lang="en-US" altLang="ja-JP" sz="1400" dirty="0" smtClean="0">
                <a:solidFill>
                  <a:srgbClr val="FF0000"/>
                </a:solidFill>
              </a:rPr>
              <a:t>④</a:t>
            </a:r>
            <a:endParaRPr kumimoji="1" lang="ja-JP" altLang="en-US" sz="1400" dirty="0">
              <a:solidFill>
                <a:srgbClr val="FF0000"/>
              </a:solidFill>
            </a:endParaRPr>
          </a:p>
        </p:txBody>
      </p:sp>
      <p:sp>
        <p:nvSpPr>
          <p:cNvPr id="31" name="テキスト ボックス 30"/>
          <p:cNvSpPr txBox="1"/>
          <p:nvPr/>
        </p:nvSpPr>
        <p:spPr>
          <a:xfrm>
            <a:off x="1052543" y="4921423"/>
            <a:ext cx="423113" cy="307777"/>
          </a:xfrm>
          <a:prstGeom prst="rect">
            <a:avLst/>
          </a:prstGeom>
          <a:noFill/>
        </p:spPr>
        <p:txBody>
          <a:bodyPr wrap="none" rtlCol="0">
            <a:spAutoFit/>
          </a:bodyPr>
          <a:lstStyle/>
          <a:p>
            <a:r>
              <a:rPr lang="en-US" altLang="ja-JP" sz="1400" dirty="0" smtClean="0">
                <a:solidFill>
                  <a:srgbClr val="FF0000"/>
                </a:solidFill>
              </a:rPr>
              <a:t>⑤</a:t>
            </a:r>
            <a:endParaRPr kumimoji="1" lang="ja-JP" altLang="en-US" sz="1400" dirty="0">
              <a:solidFill>
                <a:srgbClr val="FF0000"/>
              </a:solidFill>
            </a:endParaRPr>
          </a:p>
        </p:txBody>
      </p:sp>
      <p:sp>
        <p:nvSpPr>
          <p:cNvPr id="32" name="テキスト ボックス 31"/>
          <p:cNvSpPr txBox="1"/>
          <p:nvPr/>
        </p:nvSpPr>
        <p:spPr>
          <a:xfrm>
            <a:off x="1052543" y="5209455"/>
            <a:ext cx="423113" cy="307777"/>
          </a:xfrm>
          <a:prstGeom prst="rect">
            <a:avLst/>
          </a:prstGeom>
          <a:noFill/>
        </p:spPr>
        <p:txBody>
          <a:bodyPr wrap="none" rtlCol="0">
            <a:spAutoFit/>
          </a:bodyPr>
          <a:lstStyle/>
          <a:p>
            <a:r>
              <a:rPr lang="en-US" altLang="ja-JP" sz="1400" dirty="0" smtClean="0">
                <a:solidFill>
                  <a:srgbClr val="FF0000"/>
                </a:solidFill>
              </a:rPr>
              <a:t>⑥</a:t>
            </a:r>
            <a:endParaRPr kumimoji="1" lang="ja-JP" altLang="en-US" sz="1400" dirty="0">
              <a:solidFill>
                <a:srgbClr val="FF0000"/>
              </a:solidFill>
            </a:endParaRPr>
          </a:p>
        </p:txBody>
      </p:sp>
      <p:sp>
        <p:nvSpPr>
          <p:cNvPr id="33" name="テキスト ボックス 32"/>
          <p:cNvSpPr txBox="1"/>
          <p:nvPr/>
        </p:nvSpPr>
        <p:spPr>
          <a:xfrm>
            <a:off x="1052543" y="2257127"/>
            <a:ext cx="423113" cy="307777"/>
          </a:xfrm>
          <a:prstGeom prst="rect">
            <a:avLst/>
          </a:prstGeom>
          <a:noFill/>
        </p:spPr>
        <p:txBody>
          <a:bodyPr wrap="none" rtlCol="0">
            <a:spAutoFit/>
          </a:bodyPr>
          <a:lstStyle/>
          <a:p>
            <a:r>
              <a:rPr lang="en-US" altLang="ja-JP" sz="1400" dirty="0" smtClean="0">
                <a:solidFill>
                  <a:srgbClr val="FF0000"/>
                </a:solidFill>
              </a:rPr>
              <a:t>②</a:t>
            </a:r>
            <a:endParaRPr kumimoji="1" lang="ja-JP" altLang="en-US" sz="1400" dirty="0">
              <a:solidFill>
                <a:srgbClr val="FF0000"/>
              </a:solidFill>
            </a:endParaRPr>
          </a:p>
        </p:txBody>
      </p:sp>
      <p:sp>
        <p:nvSpPr>
          <p:cNvPr id="34" name="テキスト ボックス 33"/>
          <p:cNvSpPr txBox="1"/>
          <p:nvPr/>
        </p:nvSpPr>
        <p:spPr>
          <a:xfrm>
            <a:off x="4283968" y="1844824"/>
            <a:ext cx="2954655" cy="461665"/>
          </a:xfrm>
          <a:prstGeom prst="rect">
            <a:avLst/>
          </a:prstGeom>
          <a:noFill/>
        </p:spPr>
        <p:txBody>
          <a:bodyPr wrap="none" rtlCol="0">
            <a:spAutoFit/>
          </a:bodyPr>
          <a:lstStyle/>
          <a:p>
            <a:r>
              <a:rPr kumimoji="1" lang="en-US" altLang="ja-JP" sz="1200" dirty="0" smtClean="0">
                <a:solidFill>
                  <a:srgbClr val="FF0000"/>
                </a:solidFill>
                <a:latin typeface="メイリオ"/>
                <a:ea typeface="メイリオ"/>
                <a:cs typeface="メイリオ"/>
              </a:rPr>
              <a:t>①</a:t>
            </a:r>
            <a:r>
              <a:rPr kumimoji="1" lang="ja-JP" altLang="en-US" sz="1200" dirty="0" smtClean="0">
                <a:solidFill>
                  <a:srgbClr val="000000"/>
                </a:solidFill>
                <a:latin typeface="メイリオ"/>
                <a:ea typeface="メイリオ"/>
                <a:cs typeface="メイリオ"/>
              </a:rPr>
              <a:t>記事タイプページの詳細設定ファイル</a:t>
            </a:r>
            <a:endParaRPr kumimoji="1" lang="en-US" altLang="ja-JP" sz="1200" dirty="0" smtClean="0">
              <a:solidFill>
                <a:srgbClr val="000000"/>
              </a:solidFill>
              <a:latin typeface="メイリオ"/>
              <a:ea typeface="メイリオ"/>
              <a:cs typeface="メイリオ"/>
            </a:endParaRPr>
          </a:p>
          <a:p>
            <a:r>
              <a:rPr kumimoji="1" lang="ja-JP" altLang="en-US" sz="1200" b="1" dirty="0" smtClean="0">
                <a:solidFill>
                  <a:srgbClr val="FF0000"/>
                </a:solidFill>
                <a:latin typeface="メイリオ"/>
                <a:ea typeface="メイリオ"/>
                <a:cs typeface="メイリオ"/>
              </a:rPr>
              <a:t>（</a:t>
            </a:r>
            <a:r>
              <a:rPr kumimoji="1" lang="en-US" altLang="ja-JP" sz="1200" b="1" dirty="0" smtClean="0">
                <a:solidFill>
                  <a:srgbClr val="FF0000"/>
                </a:solidFill>
                <a:latin typeface="メイリオ"/>
                <a:ea typeface="メイリオ"/>
                <a:cs typeface="メイリオ"/>
              </a:rPr>
              <a:t>※</a:t>
            </a:r>
            <a:r>
              <a:rPr lang="ja-JP" altLang="en-US" sz="1200" b="1" dirty="0">
                <a:solidFill>
                  <a:srgbClr val="FF0000"/>
                </a:solidFill>
                <a:latin typeface="メイリオ"/>
                <a:ea typeface="メイリオ"/>
                <a:cs typeface="メイリオ"/>
              </a:rPr>
              <a:t> </a:t>
            </a:r>
            <a:r>
              <a:rPr kumimoji="1" lang="ja-JP" altLang="en-US" sz="1200" b="1" dirty="0" smtClean="0">
                <a:solidFill>
                  <a:srgbClr val="FF0000"/>
                </a:solidFill>
                <a:latin typeface="メイリオ"/>
                <a:ea typeface="メイリオ"/>
                <a:cs typeface="メイリオ"/>
              </a:rPr>
              <a:t>詳細説明は後ページで記載）</a:t>
            </a:r>
            <a:endParaRPr kumimoji="1" lang="ja-JP" altLang="en-US" sz="1200" b="1" dirty="0">
              <a:solidFill>
                <a:srgbClr val="FF0000"/>
              </a:solidFill>
              <a:latin typeface="メイリオ"/>
              <a:ea typeface="メイリオ"/>
              <a:cs typeface="メイリオ"/>
            </a:endParaRPr>
          </a:p>
        </p:txBody>
      </p:sp>
      <p:sp>
        <p:nvSpPr>
          <p:cNvPr id="35" name="テキスト ボックス 34"/>
          <p:cNvSpPr txBox="1"/>
          <p:nvPr/>
        </p:nvSpPr>
        <p:spPr>
          <a:xfrm>
            <a:off x="4283968" y="2564904"/>
            <a:ext cx="3903633" cy="276999"/>
          </a:xfrm>
          <a:prstGeom prst="rect">
            <a:avLst/>
          </a:prstGeom>
          <a:noFill/>
        </p:spPr>
        <p:txBody>
          <a:bodyPr wrap="none" rtlCol="0">
            <a:spAutoFit/>
          </a:bodyPr>
          <a:lstStyle/>
          <a:p>
            <a:r>
              <a:rPr kumimoji="1" lang="en-US" altLang="ja-JP" sz="1200" dirty="0" smtClean="0">
                <a:solidFill>
                  <a:srgbClr val="FF0000"/>
                </a:solidFill>
                <a:latin typeface="メイリオ"/>
                <a:ea typeface="メイリオ"/>
                <a:cs typeface="メイリオ"/>
              </a:rPr>
              <a:t>②</a:t>
            </a:r>
            <a:r>
              <a:rPr lang="en-US" altLang="ja-JP" sz="1200" dirty="0" smtClean="0">
                <a:solidFill>
                  <a:srgbClr val="000000"/>
                </a:solidFill>
                <a:latin typeface="メイリオ"/>
                <a:ea typeface="メイリオ"/>
                <a:cs typeface="メイリオ"/>
              </a:rPr>
              <a:t>CMS</a:t>
            </a:r>
            <a:r>
              <a:rPr lang="ja-JP" altLang="en-US" sz="1200" dirty="0" smtClean="0">
                <a:solidFill>
                  <a:srgbClr val="000000"/>
                </a:solidFill>
                <a:latin typeface="メイリオ"/>
                <a:ea typeface="メイリオ"/>
                <a:cs typeface="メイリオ"/>
              </a:rPr>
              <a:t>のデータを保存しているデータベースファイル</a:t>
            </a:r>
            <a:endParaRPr kumimoji="1" lang="ja-JP" altLang="en-US" sz="1200" dirty="0">
              <a:solidFill>
                <a:srgbClr val="000000"/>
              </a:solidFill>
              <a:latin typeface="メイリオ"/>
              <a:ea typeface="メイリオ"/>
              <a:cs typeface="メイリオ"/>
            </a:endParaRPr>
          </a:p>
        </p:txBody>
      </p:sp>
      <p:sp>
        <p:nvSpPr>
          <p:cNvPr id="36" name="テキスト ボックス 35"/>
          <p:cNvSpPr txBox="1"/>
          <p:nvPr/>
        </p:nvSpPr>
        <p:spPr>
          <a:xfrm>
            <a:off x="4283968" y="2996952"/>
            <a:ext cx="4508040" cy="646331"/>
          </a:xfrm>
          <a:prstGeom prst="rect">
            <a:avLst/>
          </a:prstGeom>
          <a:noFill/>
        </p:spPr>
        <p:txBody>
          <a:bodyPr wrap="none" rtlCol="0">
            <a:spAutoFit/>
          </a:bodyPr>
          <a:lstStyle/>
          <a:p>
            <a:r>
              <a:rPr kumimoji="1" lang="en-US" altLang="ja-JP" sz="1200" dirty="0" smtClean="0">
                <a:solidFill>
                  <a:srgbClr val="FF0000"/>
                </a:solidFill>
                <a:latin typeface="メイリオ"/>
                <a:ea typeface="メイリオ"/>
                <a:cs typeface="メイリオ"/>
              </a:rPr>
              <a:t>③</a:t>
            </a:r>
            <a:r>
              <a:rPr lang="ja-JP" altLang="en-US" sz="1200" dirty="0" smtClean="0">
                <a:solidFill>
                  <a:srgbClr val="000000"/>
                </a:solidFill>
                <a:latin typeface="メイリオ"/>
                <a:ea typeface="メイリオ"/>
                <a:cs typeface="メイリオ"/>
              </a:rPr>
              <a:t>記事タイプのテンプレートを格納しているフォルダ</a:t>
            </a:r>
            <a:endParaRPr lang="en-US" altLang="ja-JP" sz="1200" dirty="0" smtClean="0">
              <a:solidFill>
                <a:srgbClr val="000000"/>
              </a:solidFill>
              <a:latin typeface="メイリオ"/>
              <a:ea typeface="メイリオ"/>
              <a:cs typeface="メイリオ"/>
            </a:endParaRPr>
          </a:p>
          <a:p>
            <a:r>
              <a:rPr kumimoji="1" lang="en-US" altLang="ja-JP" sz="1200" dirty="0" smtClean="0">
                <a:solidFill>
                  <a:srgbClr val="000000"/>
                </a:solidFill>
                <a:latin typeface="メイリオ"/>
                <a:ea typeface="メイリオ"/>
                <a:cs typeface="メイリオ"/>
              </a:rPr>
              <a:t>_backup</a:t>
            </a:r>
            <a:r>
              <a:rPr kumimoji="1" lang="ja-JP" altLang="en-US" sz="1200" dirty="0" smtClean="0">
                <a:solidFill>
                  <a:srgbClr val="000000"/>
                </a:solidFill>
                <a:latin typeface="メイリオ"/>
                <a:ea typeface="メイリオ"/>
                <a:cs typeface="メイリオ"/>
              </a:rPr>
              <a:t>は管理ページで修正した際の元ファイルを自動で保存</a:t>
            </a:r>
            <a:endParaRPr kumimoji="1" lang="en-US" altLang="ja-JP" sz="1200" dirty="0" smtClean="0">
              <a:solidFill>
                <a:srgbClr val="000000"/>
              </a:solidFill>
              <a:latin typeface="メイリオ"/>
              <a:ea typeface="メイリオ"/>
              <a:cs typeface="メイリオ"/>
            </a:endParaRPr>
          </a:p>
          <a:p>
            <a:r>
              <a:rPr kumimoji="1" lang="ja-JP" altLang="en-US" sz="1200" dirty="0" smtClean="0">
                <a:solidFill>
                  <a:srgbClr val="000000"/>
                </a:solidFill>
                <a:latin typeface="メイリオ"/>
                <a:ea typeface="メイリオ"/>
                <a:cs typeface="メイリオ"/>
              </a:rPr>
              <a:t>しているフォルダ</a:t>
            </a:r>
            <a:endParaRPr kumimoji="1" lang="ja-JP" altLang="en-US" sz="1200" dirty="0">
              <a:solidFill>
                <a:srgbClr val="000000"/>
              </a:solidFill>
              <a:latin typeface="メイリオ"/>
              <a:ea typeface="メイリオ"/>
              <a:cs typeface="メイリオ"/>
            </a:endParaRPr>
          </a:p>
        </p:txBody>
      </p:sp>
      <p:sp>
        <p:nvSpPr>
          <p:cNvPr id="37" name="テキスト ボックス 36"/>
          <p:cNvSpPr txBox="1"/>
          <p:nvPr/>
        </p:nvSpPr>
        <p:spPr>
          <a:xfrm>
            <a:off x="4283968" y="3781489"/>
            <a:ext cx="4848052" cy="461665"/>
          </a:xfrm>
          <a:prstGeom prst="rect">
            <a:avLst/>
          </a:prstGeom>
          <a:noFill/>
        </p:spPr>
        <p:txBody>
          <a:bodyPr wrap="none" rtlCol="0">
            <a:spAutoFit/>
          </a:bodyPr>
          <a:lstStyle/>
          <a:p>
            <a:r>
              <a:rPr kumimoji="1" lang="en-US" altLang="ja-JP" sz="1200" dirty="0" smtClean="0">
                <a:solidFill>
                  <a:srgbClr val="FF0000"/>
                </a:solidFill>
                <a:latin typeface="メイリオ"/>
                <a:ea typeface="メイリオ"/>
                <a:cs typeface="メイリオ"/>
              </a:rPr>
              <a:t>④</a:t>
            </a:r>
            <a:r>
              <a:rPr lang="ja-JP" altLang="en-US" sz="1200" dirty="0" smtClean="0">
                <a:solidFill>
                  <a:srgbClr val="000000"/>
                </a:solidFill>
                <a:latin typeface="メイリオ"/>
                <a:ea typeface="メイリオ"/>
                <a:cs typeface="メイリオ"/>
              </a:rPr>
              <a:t>記事タイプのテンプレートを格納しているフォルダ</a:t>
            </a:r>
            <a:endParaRPr lang="en-US" altLang="ja-JP" sz="1200" dirty="0" smtClean="0">
              <a:solidFill>
                <a:srgbClr val="000000"/>
              </a:solidFill>
              <a:latin typeface="メイリオ"/>
              <a:ea typeface="メイリオ"/>
              <a:cs typeface="メイリオ"/>
            </a:endParaRPr>
          </a:p>
          <a:p>
            <a:r>
              <a:rPr lang="ja-JP" altLang="en-US" sz="1200" dirty="0" smtClean="0">
                <a:latin typeface="メイリオ"/>
                <a:ea typeface="メイリオ"/>
                <a:cs typeface="メイリオ"/>
              </a:rPr>
              <a:t>ｰ</a:t>
            </a:r>
            <a:r>
              <a:rPr lang="en-US" altLang="ja-JP" sz="1200" dirty="0" smtClean="0">
                <a:latin typeface="メイリオ"/>
                <a:ea typeface="メイリオ"/>
                <a:cs typeface="メイリオ"/>
              </a:rPr>
              <a:t>&gt;</a:t>
            </a:r>
            <a:r>
              <a:rPr lang="en-US" altLang="ja-JP" sz="1200" dirty="0" smtClean="0">
                <a:solidFill>
                  <a:srgbClr val="FF0000"/>
                </a:solidFill>
                <a:latin typeface="メイリオ"/>
                <a:ea typeface="メイリオ"/>
                <a:cs typeface="メイリオ"/>
              </a:rPr>
              <a:t>①</a:t>
            </a:r>
            <a:r>
              <a:rPr lang="ja-JP" altLang="en-US" sz="1200" dirty="0" smtClean="0">
                <a:latin typeface="メイリオ"/>
                <a:ea typeface="メイリオ"/>
                <a:cs typeface="メイリオ"/>
              </a:rPr>
              <a:t>で設定した記事タイプ毎のテンプレートをここに格納します。</a:t>
            </a:r>
            <a:endParaRPr lang="en-US" altLang="ja-JP" sz="1200" dirty="0" smtClean="0">
              <a:latin typeface="メイリオ"/>
              <a:ea typeface="メイリオ"/>
              <a:cs typeface="メイリオ"/>
            </a:endParaRPr>
          </a:p>
        </p:txBody>
      </p:sp>
      <p:sp>
        <p:nvSpPr>
          <p:cNvPr id="38" name="テキスト ボックス 37"/>
          <p:cNvSpPr txBox="1"/>
          <p:nvPr/>
        </p:nvSpPr>
        <p:spPr>
          <a:xfrm>
            <a:off x="4283968" y="4429561"/>
            <a:ext cx="4801314" cy="1015663"/>
          </a:xfrm>
          <a:prstGeom prst="rect">
            <a:avLst/>
          </a:prstGeom>
          <a:noFill/>
        </p:spPr>
        <p:txBody>
          <a:bodyPr wrap="none" rtlCol="0">
            <a:spAutoFit/>
          </a:bodyPr>
          <a:lstStyle/>
          <a:p>
            <a:r>
              <a:rPr kumimoji="1" lang="en-US" altLang="ja-JP" sz="1200" dirty="0" smtClean="0">
                <a:solidFill>
                  <a:srgbClr val="FF0000"/>
                </a:solidFill>
                <a:latin typeface="メイリオ"/>
                <a:ea typeface="メイリオ"/>
                <a:cs typeface="メイリオ"/>
              </a:rPr>
              <a:t>⑤</a:t>
            </a:r>
            <a:r>
              <a:rPr kumimoji="1" lang="ja-JP" altLang="en-US" sz="1200" dirty="0" smtClean="0">
                <a:solidFill>
                  <a:srgbClr val="000000"/>
                </a:solidFill>
                <a:latin typeface="メイリオ"/>
                <a:ea typeface="メイリオ"/>
                <a:cs typeface="メイリオ"/>
              </a:rPr>
              <a:t>各ページ共通のテンプレートを格納しているフォルダ</a:t>
            </a:r>
            <a:endParaRPr kumimoji="1" lang="en-US" altLang="ja-JP" sz="1200" dirty="0" smtClean="0">
              <a:solidFill>
                <a:srgbClr val="000000"/>
              </a:solidFill>
              <a:latin typeface="メイリオ"/>
              <a:ea typeface="メイリオ"/>
              <a:cs typeface="メイリオ"/>
            </a:endParaRPr>
          </a:p>
          <a:p>
            <a:r>
              <a:rPr lang="ja-JP" altLang="en-US" sz="1200" dirty="0" smtClean="0">
                <a:solidFill>
                  <a:srgbClr val="000000"/>
                </a:solidFill>
                <a:latin typeface="メイリオ"/>
                <a:ea typeface="メイリオ"/>
                <a:cs typeface="メイリオ"/>
              </a:rPr>
              <a:t>ヘッダ、フッタなど各ページに共通して表示されるテンプレートを</a:t>
            </a:r>
            <a:endParaRPr lang="en-US" altLang="ja-JP" sz="1200" dirty="0" smtClean="0">
              <a:solidFill>
                <a:srgbClr val="000000"/>
              </a:solidFill>
              <a:latin typeface="メイリオ"/>
              <a:ea typeface="メイリオ"/>
              <a:cs typeface="メイリオ"/>
            </a:endParaRPr>
          </a:p>
          <a:p>
            <a:r>
              <a:rPr lang="ja-JP" altLang="en-US" sz="1200" dirty="0" smtClean="0">
                <a:solidFill>
                  <a:srgbClr val="000000"/>
                </a:solidFill>
                <a:latin typeface="メイリオ"/>
                <a:ea typeface="メイリオ"/>
                <a:cs typeface="メイリオ"/>
              </a:rPr>
              <a:t>ここに入れてインクルードさせます。</a:t>
            </a:r>
            <a:endParaRPr lang="en-US" altLang="ja-JP" sz="1200" dirty="0" smtClean="0">
              <a:solidFill>
                <a:srgbClr val="000000"/>
              </a:solidFill>
              <a:latin typeface="メイリオ"/>
              <a:ea typeface="メイリオ"/>
              <a:cs typeface="メイリオ"/>
            </a:endParaRPr>
          </a:p>
          <a:p>
            <a:r>
              <a:rPr lang="ja-JP" altLang="en-US" sz="1200" dirty="0" smtClean="0">
                <a:solidFill>
                  <a:srgbClr val="000000"/>
                </a:solidFill>
                <a:latin typeface="メイリオ"/>
                <a:ea typeface="メイリオ"/>
                <a:cs typeface="メイリオ"/>
              </a:rPr>
              <a:t>各テンプレートに</a:t>
            </a:r>
            <a:r>
              <a:rPr lang="en-US" altLang="ja-JP" sz="1200" dirty="0">
                <a:solidFill>
                  <a:srgbClr val="000000"/>
                </a:solidFill>
                <a:latin typeface="メイリオ"/>
                <a:ea typeface="メイリオ"/>
                <a:cs typeface="メイリオ"/>
              </a:rPr>
              <a:t>&lt;%include file</a:t>
            </a:r>
            <a:r>
              <a:rPr lang="en-US" altLang="ja-JP" sz="1200" dirty="0" smtClean="0">
                <a:solidFill>
                  <a:srgbClr val="000000"/>
                </a:solidFill>
                <a:latin typeface="メイリオ"/>
                <a:ea typeface="メイリオ"/>
                <a:cs typeface="メイリオ"/>
              </a:rPr>
              <a:t>=”xxxxx.html“ </a:t>
            </a:r>
            <a:r>
              <a:rPr lang="en-US" altLang="ja-JP" sz="1200" dirty="0">
                <a:solidFill>
                  <a:srgbClr val="000000"/>
                </a:solidFill>
                <a:latin typeface="メイリオ"/>
                <a:ea typeface="メイリオ"/>
                <a:cs typeface="メイリオ"/>
              </a:rPr>
              <a:t>/</a:t>
            </a:r>
            <a:r>
              <a:rPr lang="en-US" altLang="ja-JP" sz="1200" dirty="0" smtClean="0">
                <a:solidFill>
                  <a:srgbClr val="000000"/>
                </a:solidFill>
                <a:latin typeface="メイリオ"/>
                <a:ea typeface="メイリオ"/>
                <a:cs typeface="メイリオ"/>
              </a:rPr>
              <a:t>&gt;</a:t>
            </a:r>
            <a:r>
              <a:rPr lang="ja-JP" altLang="en-US" sz="1200" dirty="0" smtClean="0">
                <a:solidFill>
                  <a:srgbClr val="000000"/>
                </a:solidFill>
                <a:latin typeface="メイリオ"/>
                <a:ea typeface="メイリオ"/>
                <a:cs typeface="メイリオ"/>
              </a:rPr>
              <a:t>とすることで</a:t>
            </a:r>
            <a:endParaRPr lang="en-US" altLang="ja-JP" sz="1200" dirty="0" smtClean="0">
              <a:solidFill>
                <a:srgbClr val="000000"/>
              </a:solidFill>
              <a:latin typeface="メイリオ"/>
              <a:ea typeface="メイリオ"/>
              <a:cs typeface="メイリオ"/>
            </a:endParaRPr>
          </a:p>
          <a:p>
            <a:r>
              <a:rPr lang="ja-JP" altLang="en-US" sz="1200" dirty="0" smtClean="0">
                <a:solidFill>
                  <a:srgbClr val="000000"/>
                </a:solidFill>
                <a:latin typeface="メイリオ"/>
                <a:ea typeface="メイリオ"/>
                <a:cs typeface="メイリオ"/>
              </a:rPr>
              <a:t>表示させることが可能です。</a:t>
            </a:r>
            <a:r>
              <a:rPr lang="en-US" altLang="ja-JP" sz="1200" dirty="0" smtClean="0">
                <a:solidFill>
                  <a:srgbClr val="FF0000"/>
                </a:solidFill>
                <a:latin typeface="メイリオ"/>
                <a:ea typeface="メイリオ"/>
                <a:cs typeface="メイリオ"/>
              </a:rPr>
              <a:t>※</a:t>
            </a:r>
            <a:r>
              <a:rPr lang="ja-JP" altLang="en-US" sz="1200" dirty="0" smtClean="0">
                <a:solidFill>
                  <a:srgbClr val="FF0000"/>
                </a:solidFill>
                <a:latin typeface="メイリオ"/>
                <a:ea typeface="メイリオ"/>
                <a:cs typeface="メイリオ"/>
              </a:rPr>
              <a:t> </a:t>
            </a:r>
            <a:r>
              <a:rPr lang="en-US" altLang="ja-JP" sz="1200" dirty="0" smtClean="0">
                <a:solidFill>
                  <a:srgbClr val="FF0000"/>
                </a:solidFill>
                <a:latin typeface="メイリオ"/>
                <a:ea typeface="メイリオ"/>
                <a:cs typeface="メイリオ"/>
              </a:rPr>
              <a:t>xxxx.html</a:t>
            </a:r>
            <a:r>
              <a:rPr lang="ja-JP" altLang="en-US" sz="1200" dirty="0" smtClean="0">
                <a:solidFill>
                  <a:srgbClr val="FF0000"/>
                </a:solidFill>
                <a:latin typeface="メイリオ"/>
                <a:ea typeface="メイリオ"/>
                <a:cs typeface="メイリオ"/>
              </a:rPr>
              <a:t>がファイル名</a:t>
            </a:r>
            <a:endParaRPr lang="en-US" altLang="ja-JP" sz="1200" dirty="0" smtClean="0">
              <a:solidFill>
                <a:srgbClr val="FF0000"/>
              </a:solidFill>
              <a:latin typeface="メイリオ"/>
              <a:ea typeface="メイリオ"/>
              <a:cs typeface="メイリオ"/>
            </a:endParaRPr>
          </a:p>
        </p:txBody>
      </p:sp>
      <p:sp>
        <p:nvSpPr>
          <p:cNvPr id="39" name="テキスト ボックス 38"/>
          <p:cNvSpPr txBox="1"/>
          <p:nvPr/>
        </p:nvSpPr>
        <p:spPr>
          <a:xfrm>
            <a:off x="4342686" y="5517232"/>
            <a:ext cx="4684846" cy="646331"/>
          </a:xfrm>
          <a:prstGeom prst="rect">
            <a:avLst/>
          </a:prstGeom>
          <a:noFill/>
        </p:spPr>
        <p:txBody>
          <a:bodyPr wrap="none" rtlCol="0">
            <a:spAutoFit/>
          </a:bodyPr>
          <a:lstStyle/>
          <a:p>
            <a:r>
              <a:rPr lang="en-US" altLang="ja-JP" sz="1200" dirty="0" smtClean="0">
                <a:solidFill>
                  <a:srgbClr val="FF0000"/>
                </a:solidFill>
                <a:latin typeface="メイリオ"/>
                <a:ea typeface="メイリオ"/>
                <a:cs typeface="メイリオ"/>
              </a:rPr>
              <a:t>⑥</a:t>
            </a:r>
            <a:r>
              <a:rPr kumimoji="1" lang="ja-JP" altLang="en-US" sz="1200" dirty="0" smtClean="0">
                <a:solidFill>
                  <a:srgbClr val="000000"/>
                </a:solidFill>
                <a:latin typeface="メイリオ"/>
                <a:ea typeface="メイリオ"/>
                <a:cs typeface="メイリオ"/>
              </a:rPr>
              <a:t>各ページ共通の標準テンプレートを格納しているフォルダ</a:t>
            </a:r>
            <a:endParaRPr kumimoji="1" lang="en-US" altLang="ja-JP" sz="1200" dirty="0" smtClean="0">
              <a:solidFill>
                <a:srgbClr val="000000"/>
              </a:solidFill>
              <a:latin typeface="メイリオ"/>
              <a:ea typeface="メイリオ"/>
              <a:cs typeface="メイリオ"/>
            </a:endParaRPr>
          </a:p>
          <a:p>
            <a:r>
              <a:rPr kumimoji="1" lang="en-US" altLang="ja-JP" sz="1200" dirty="0" smtClean="0">
                <a:solidFill>
                  <a:srgbClr val="000000"/>
                </a:solidFill>
                <a:latin typeface="メイリオ"/>
                <a:ea typeface="メイリオ"/>
                <a:cs typeface="メイリオ"/>
              </a:rPr>
              <a:t>-&gt;</a:t>
            </a:r>
            <a:r>
              <a:rPr lang="en-US" altLang="ja-JP" sz="1200" dirty="0" smtClean="0">
                <a:solidFill>
                  <a:srgbClr val="FF0000"/>
                </a:solidFill>
                <a:latin typeface="メイリオ"/>
                <a:ea typeface="メイリオ"/>
                <a:cs typeface="メイリオ"/>
              </a:rPr>
              <a:t>④</a:t>
            </a:r>
            <a:r>
              <a:rPr kumimoji="1" lang="ja-JP" altLang="en-US" sz="1200" dirty="0" smtClean="0">
                <a:solidFill>
                  <a:srgbClr val="000000"/>
                </a:solidFill>
                <a:latin typeface="メイリオ"/>
                <a:ea typeface="メイリオ"/>
                <a:cs typeface="メイリオ"/>
              </a:rPr>
              <a:t>でテンプレートを作成していない場合、ここのテンプレート</a:t>
            </a:r>
            <a:endParaRPr kumimoji="1" lang="en-US" altLang="ja-JP" sz="1200" dirty="0" smtClean="0">
              <a:solidFill>
                <a:srgbClr val="000000"/>
              </a:solidFill>
              <a:latin typeface="メイリオ"/>
              <a:ea typeface="メイリオ"/>
              <a:cs typeface="メイリオ"/>
            </a:endParaRPr>
          </a:p>
          <a:p>
            <a:r>
              <a:rPr kumimoji="1" lang="ja-JP" altLang="en-US" sz="1200" dirty="0" smtClean="0">
                <a:solidFill>
                  <a:srgbClr val="000000"/>
                </a:solidFill>
                <a:latin typeface="メイリオ"/>
                <a:ea typeface="メイリオ"/>
                <a:cs typeface="メイリオ"/>
              </a:rPr>
              <a:t>ファイルが適用されます。</a:t>
            </a:r>
            <a:endParaRPr kumimoji="1" lang="en-US" altLang="ja-JP" sz="1200" dirty="0" smtClean="0">
              <a:solidFill>
                <a:srgbClr val="000000"/>
              </a:solidFill>
              <a:latin typeface="メイリオ"/>
              <a:ea typeface="メイリオ"/>
              <a:cs typeface="メイリオ"/>
            </a:endParaRPr>
          </a:p>
        </p:txBody>
      </p:sp>
    </p:spTree>
    <p:extLst>
      <p:ext uri="{BB962C8B-B14F-4D97-AF65-F5344CB8AC3E}">
        <p14:creationId xmlns:p14="http://schemas.microsoft.com/office/powerpoint/2010/main" val="464982257"/>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7632848" cy="1384995"/>
          </a:xfrm>
          <a:prstGeom prst="rect">
            <a:avLst/>
          </a:prstGeom>
          <a:noFill/>
        </p:spPr>
        <p:txBody>
          <a:bodyPr wrap="square" rtlCol="0">
            <a:spAutoFit/>
          </a:bodyPr>
          <a:lstStyle/>
          <a:p>
            <a:r>
              <a:rPr lang="en-US" altLang="ja-JP" sz="2800" dirty="0" smtClean="0">
                <a:latin typeface="メイリオ"/>
                <a:ea typeface="メイリオ"/>
                <a:cs typeface="メイリオ"/>
              </a:rPr>
              <a:t>6</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a:latin typeface="メイリオ"/>
                <a:ea typeface="メイリオ"/>
                <a:cs typeface="メイリオ"/>
              </a:rPr>
              <a:t>CMS</a:t>
            </a:r>
            <a:r>
              <a:rPr lang="ja-JP" altLang="en-US" sz="2800" dirty="0">
                <a:latin typeface="メイリオ"/>
                <a:ea typeface="メイリオ"/>
                <a:cs typeface="メイリオ"/>
              </a:rPr>
              <a:t>の</a:t>
            </a:r>
            <a:r>
              <a:rPr lang="ja-JP" altLang="en-US" sz="2800" dirty="0" smtClean="0">
                <a:latin typeface="メイリオ"/>
                <a:ea typeface="メイリオ"/>
                <a:cs typeface="メイリオ"/>
              </a:rPr>
              <a:t>仕様　</a:t>
            </a:r>
            <a:endParaRPr lang="en-US" altLang="ja-JP" sz="2800" dirty="0" smtClean="0">
              <a:latin typeface="メイリオ"/>
              <a:ea typeface="メイリオ"/>
              <a:cs typeface="メイリオ"/>
            </a:endParaRPr>
          </a:p>
          <a:p>
            <a:r>
              <a:rPr lang="en-US" altLang="ja-JP" sz="2800" dirty="0" smtClean="0">
                <a:latin typeface="メイリオ"/>
                <a:ea typeface="メイリオ"/>
                <a:cs typeface="メイリオ"/>
              </a:rPr>
              <a:t>     </a:t>
            </a:r>
            <a:r>
              <a:rPr lang="en-US" altLang="ja-JP" sz="1600" dirty="0" smtClean="0">
                <a:latin typeface="メイリオ"/>
                <a:ea typeface="メイリオ"/>
                <a:cs typeface="メイリオ"/>
              </a:rPr>
              <a:t>[</a:t>
            </a:r>
            <a:r>
              <a:rPr lang="en-US" altLang="ja-JP" sz="1600" dirty="0" smtClean="0">
                <a:latin typeface="メイリオ"/>
                <a:ea typeface="メイリオ"/>
                <a:cs typeface="メイリオ"/>
              </a:rPr>
              <a:t>_</a:t>
            </a:r>
            <a:r>
              <a:rPr lang="en-US" altLang="ja-JP" sz="1600" dirty="0" err="1" smtClean="0">
                <a:latin typeface="メイリオ"/>
                <a:ea typeface="メイリオ"/>
                <a:cs typeface="メイリオ"/>
              </a:rPr>
              <a:t>cms_templates</a:t>
            </a:r>
            <a:r>
              <a:rPr lang="en-US" altLang="ja-JP" sz="1600" dirty="0" smtClean="0">
                <a:latin typeface="メイリオ"/>
                <a:ea typeface="メイリオ"/>
                <a:cs typeface="メイリオ"/>
              </a:rPr>
              <a:t> </a:t>
            </a:r>
            <a:r>
              <a:rPr lang="en-US" altLang="ja-JP" sz="1600" dirty="0" smtClean="0">
                <a:latin typeface="メイリオ"/>
                <a:ea typeface="メイリオ"/>
                <a:cs typeface="メイリオ"/>
              </a:rPr>
              <a:t>-&gt; _paneo_data</a:t>
            </a:r>
            <a:r>
              <a:rPr lang="ja-JP" altLang="en-US" sz="1600" dirty="0" smtClean="0">
                <a:latin typeface="メイリオ"/>
                <a:ea typeface="メイリオ"/>
                <a:cs typeface="メイリオ"/>
              </a:rPr>
              <a:t>フ</a:t>
            </a:r>
            <a:r>
              <a:rPr lang="ja-JP" altLang="en-US" sz="1600" dirty="0">
                <a:latin typeface="メイリオ"/>
                <a:ea typeface="メイリオ"/>
                <a:cs typeface="メイリオ"/>
              </a:rPr>
              <a:t>ォル</a:t>
            </a:r>
            <a:r>
              <a:rPr lang="ja-JP" altLang="en-US" sz="1600" dirty="0" smtClean="0">
                <a:latin typeface="メイリオ"/>
                <a:ea typeface="メイリオ"/>
                <a:cs typeface="メイリオ"/>
              </a:rPr>
              <a:t>ダ</a:t>
            </a:r>
            <a:r>
              <a:rPr lang="en-US" altLang="ja-JP" sz="1600" dirty="0" smtClean="0">
                <a:latin typeface="メイリオ"/>
                <a:ea typeface="メイリオ"/>
                <a:cs typeface="メイリオ"/>
              </a:rPr>
              <a:t>]</a:t>
            </a:r>
            <a:endParaRPr lang="ja-JP" altLang="en-US" sz="1600" dirty="0">
              <a:latin typeface="メイリオ"/>
              <a:ea typeface="メイリオ"/>
              <a:cs typeface="メイリオ"/>
            </a:endParaRPr>
          </a:p>
          <a:p>
            <a:endParaRPr lang="ja-JP" altLang="en-US" sz="2800" dirty="0">
              <a:latin typeface="メイリオ"/>
              <a:ea typeface="メイリオ"/>
              <a:cs typeface="メイリオ"/>
            </a:endParaRPr>
          </a:p>
        </p:txBody>
      </p:sp>
      <p:sp>
        <p:nvSpPr>
          <p:cNvPr id="28" name="テキスト ボックス 27"/>
          <p:cNvSpPr txBox="1"/>
          <p:nvPr/>
        </p:nvSpPr>
        <p:spPr>
          <a:xfrm>
            <a:off x="1052543" y="1825079"/>
            <a:ext cx="3503333" cy="369332"/>
          </a:xfrm>
          <a:prstGeom prst="rect">
            <a:avLst/>
          </a:prstGeom>
          <a:noFill/>
        </p:spPr>
        <p:txBody>
          <a:bodyPr wrap="none" rtlCol="0">
            <a:spAutoFit/>
          </a:bodyPr>
          <a:lstStyle/>
          <a:p>
            <a:r>
              <a:rPr lang="en-US" altLang="ja-JP" dirty="0" smtClean="0">
                <a:latin typeface="メイリオ"/>
                <a:ea typeface="メイリオ"/>
                <a:cs typeface="メイリオ"/>
              </a:rPr>
              <a:t>■</a:t>
            </a:r>
            <a:r>
              <a:rPr lang="ja-JP" altLang="en-US" dirty="0" smtClean="0">
                <a:latin typeface="メイリオ"/>
                <a:ea typeface="メイリオ"/>
                <a:cs typeface="メイリオ"/>
              </a:rPr>
              <a:t> </a:t>
            </a:r>
            <a:r>
              <a:rPr lang="en-US" altLang="ja-JP" dirty="0" smtClean="0">
                <a:latin typeface="メイリオ"/>
                <a:ea typeface="メイリオ"/>
                <a:cs typeface="メイリオ"/>
              </a:rPr>
              <a:t>config_article.py</a:t>
            </a:r>
            <a:r>
              <a:rPr lang="ja-JP" altLang="en-US" dirty="0" smtClean="0">
                <a:latin typeface="メイリオ"/>
                <a:ea typeface="メイリオ"/>
                <a:cs typeface="メイリオ"/>
              </a:rPr>
              <a:t>　について</a:t>
            </a:r>
            <a:endParaRPr kumimoji="1" lang="ja-JP" altLang="en-US" dirty="0">
              <a:latin typeface="メイリオ"/>
              <a:ea typeface="メイリオ"/>
              <a:cs typeface="メイリオ"/>
            </a:endParaRPr>
          </a:p>
        </p:txBody>
      </p:sp>
      <p:sp>
        <p:nvSpPr>
          <p:cNvPr id="2" name="テキスト ボックス 1"/>
          <p:cNvSpPr txBox="1"/>
          <p:nvPr/>
        </p:nvSpPr>
        <p:spPr>
          <a:xfrm>
            <a:off x="1115616" y="2777440"/>
            <a:ext cx="5024608" cy="307777"/>
          </a:xfrm>
          <a:prstGeom prst="rect">
            <a:avLst/>
          </a:prstGeom>
          <a:noFill/>
        </p:spPr>
        <p:txBody>
          <a:bodyPr wrap="none" rtlCol="0">
            <a:spAutoFit/>
          </a:bodyPr>
          <a:lstStyle/>
          <a:p>
            <a:r>
              <a:rPr lang="en-US" altLang="ja-JP" sz="1400" dirty="0" smtClean="0">
                <a:latin typeface="メイリオ"/>
                <a:ea typeface="メイリオ"/>
                <a:cs typeface="メイリオ"/>
              </a:rPr>
              <a:t>ARTICLES_TYPE</a:t>
            </a:r>
            <a:r>
              <a:rPr lang="ja-JP" altLang="en-US" sz="1400" dirty="0" smtClean="0">
                <a:latin typeface="メイリオ"/>
                <a:ea typeface="メイリオ"/>
                <a:cs typeface="メイリオ"/>
              </a:rPr>
              <a:t>　・・・　記事のタイプを設定する項目</a:t>
            </a:r>
            <a:endParaRPr kumimoji="1" lang="ja-JP" altLang="en-US" sz="1400" dirty="0">
              <a:latin typeface="メイリオ"/>
              <a:ea typeface="メイリオ"/>
              <a:cs typeface="メイリオ"/>
            </a:endParaRPr>
          </a:p>
        </p:txBody>
      </p:sp>
      <p:sp>
        <p:nvSpPr>
          <p:cNvPr id="3" name="テキスト ボックス 2"/>
          <p:cNvSpPr txBox="1"/>
          <p:nvPr/>
        </p:nvSpPr>
        <p:spPr>
          <a:xfrm>
            <a:off x="1403648" y="5589240"/>
            <a:ext cx="6801111" cy="276999"/>
          </a:xfrm>
          <a:prstGeom prst="rect">
            <a:avLst/>
          </a:prstGeom>
          <a:noFill/>
        </p:spPr>
        <p:txBody>
          <a:bodyPr wrap="none" rtlCol="0">
            <a:spAutoFit/>
          </a:bodyPr>
          <a:lstStyle/>
          <a:p>
            <a:r>
              <a:rPr lang="en-US" altLang="ja-JP" sz="1200" dirty="0">
                <a:latin typeface="メイリオ"/>
                <a:ea typeface="メイリオ"/>
                <a:cs typeface="メイリオ"/>
              </a:rPr>
              <a:t>※</a:t>
            </a:r>
            <a:r>
              <a:rPr lang="en-US" altLang="ja-JP" sz="1200" dirty="0" smtClean="0">
                <a:latin typeface="メイリオ"/>
                <a:ea typeface="メイリオ"/>
                <a:cs typeface="メイリオ"/>
              </a:rPr>
              <a:t>NEWS</a:t>
            </a:r>
            <a:r>
              <a:rPr lang="ja-JP" altLang="en-US" sz="1200" dirty="0" smtClean="0">
                <a:latin typeface="メイリオ"/>
                <a:ea typeface="メイリオ"/>
                <a:cs typeface="メイリオ"/>
              </a:rPr>
              <a:t>は標準コンテンツとなります。削除は出来ませんので、残した状態でご利用ください。</a:t>
            </a:r>
            <a:endParaRPr kumimoji="1" lang="ja-JP" altLang="en-US" sz="1200" dirty="0">
              <a:latin typeface="メイリオ"/>
              <a:ea typeface="メイリオ"/>
              <a:cs typeface="メイリオ"/>
            </a:endParaRPr>
          </a:p>
        </p:txBody>
      </p:sp>
      <p:sp>
        <p:nvSpPr>
          <p:cNvPr id="4" name="テキスト ボックス 3"/>
          <p:cNvSpPr txBox="1"/>
          <p:nvPr/>
        </p:nvSpPr>
        <p:spPr>
          <a:xfrm>
            <a:off x="1331640" y="3209488"/>
            <a:ext cx="5544616" cy="2523768"/>
          </a:xfrm>
          <a:prstGeom prst="rect">
            <a:avLst/>
          </a:prstGeom>
          <a:noFill/>
        </p:spPr>
        <p:txBody>
          <a:bodyPr wrap="square" rtlCol="0">
            <a:spAutoFit/>
          </a:bodyPr>
          <a:lstStyle/>
          <a:p>
            <a:pPr>
              <a:lnSpc>
                <a:spcPct val="120000"/>
              </a:lnSpc>
            </a:pPr>
            <a:r>
              <a:rPr lang="en-US" altLang="ja-JP" sz="1200" dirty="0" smtClean="0">
                <a:latin typeface="メイリオ"/>
                <a:ea typeface="メイリオ"/>
                <a:cs typeface="メイリオ"/>
              </a:rPr>
              <a:t>id	</a:t>
            </a:r>
            <a:r>
              <a:rPr lang="ja-JP" altLang="en-US" sz="1200" dirty="0" smtClean="0">
                <a:latin typeface="メイリオ"/>
                <a:ea typeface="メイリオ"/>
                <a:cs typeface="メイリオ"/>
              </a:rPr>
              <a:t>・・・データベースファイルの通し番号（</a:t>
            </a:r>
            <a:r>
              <a:rPr lang="ja-JP" altLang="en-US" sz="1200" dirty="0">
                <a:solidFill>
                  <a:srgbClr val="FF0000"/>
                </a:solidFill>
                <a:latin typeface="メイリオ"/>
                <a:ea typeface="メイリオ"/>
                <a:cs typeface="メイリオ"/>
              </a:rPr>
              <a:t>変更・重複不可</a:t>
            </a:r>
            <a:r>
              <a:rPr lang="ja-JP" altLang="en-US" sz="1200" dirty="0" smtClean="0">
                <a:latin typeface="メイリオ"/>
                <a:ea typeface="メイリオ"/>
                <a:cs typeface="メイリオ"/>
              </a:rPr>
              <a:t>）</a:t>
            </a:r>
            <a:endParaRPr lang="en-US" altLang="ja-JP" sz="1200" dirty="0" smtClean="0">
              <a:latin typeface="メイリオ"/>
              <a:ea typeface="メイリオ"/>
              <a:cs typeface="メイリオ"/>
            </a:endParaRPr>
          </a:p>
          <a:p>
            <a:pPr>
              <a:lnSpc>
                <a:spcPct val="120000"/>
              </a:lnSpc>
            </a:pPr>
            <a:r>
              <a:rPr lang="en-US" altLang="ja-JP" sz="1200" dirty="0" smtClean="0">
                <a:latin typeface="メイリオ"/>
                <a:ea typeface="メイリオ"/>
                <a:cs typeface="メイリオ"/>
              </a:rPr>
              <a:t>prefix	</a:t>
            </a:r>
            <a:r>
              <a:rPr lang="ja-JP" altLang="en-US" sz="1200" dirty="0" smtClean="0">
                <a:latin typeface="メイリオ"/>
                <a:ea typeface="メイリオ"/>
                <a:cs typeface="メイリオ"/>
              </a:rPr>
              <a:t>・・・サイトの</a:t>
            </a:r>
            <a:r>
              <a:rPr lang="en-US" altLang="ja-JP" sz="1200" dirty="0" smtClean="0">
                <a:latin typeface="メイリオ"/>
                <a:ea typeface="メイリオ"/>
                <a:cs typeface="メイリオ"/>
              </a:rPr>
              <a:t>URL</a:t>
            </a:r>
            <a:r>
              <a:rPr lang="ja-JP" altLang="en-US" sz="1200" dirty="0" smtClean="0">
                <a:latin typeface="メイリオ"/>
                <a:ea typeface="メイリオ"/>
                <a:cs typeface="メイリオ"/>
              </a:rPr>
              <a:t>（フォルダ名）に該当する項目</a:t>
            </a:r>
            <a:endParaRPr lang="en-US" altLang="ja-JP" sz="1200" dirty="0" smtClean="0">
              <a:latin typeface="メイリオ"/>
              <a:ea typeface="メイリオ"/>
              <a:cs typeface="メイリオ"/>
            </a:endParaRPr>
          </a:p>
          <a:p>
            <a:pPr>
              <a:lnSpc>
                <a:spcPct val="120000"/>
              </a:lnSpc>
            </a:pPr>
            <a:r>
              <a:rPr lang="en-US" altLang="ja-JP" sz="1200" dirty="0" smtClean="0">
                <a:latin typeface="メイリオ"/>
                <a:ea typeface="メイリオ"/>
                <a:cs typeface="メイリオ"/>
              </a:rPr>
              <a:t>title	</a:t>
            </a:r>
            <a:r>
              <a:rPr lang="ja-JP" altLang="en-US" sz="1200" dirty="0" smtClean="0">
                <a:latin typeface="メイリオ"/>
                <a:ea typeface="メイリオ"/>
                <a:cs typeface="メイリオ"/>
              </a:rPr>
              <a:t>・・・管理画面やサイトに表示されるタイトル</a:t>
            </a:r>
            <a:endParaRPr lang="en-US" altLang="ja-JP" sz="1200" dirty="0" smtClean="0">
              <a:latin typeface="メイリオ"/>
              <a:ea typeface="メイリオ"/>
              <a:cs typeface="メイリオ"/>
            </a:endParaRPr>
          </a:p>
          <a:p>
            <a:pPr>
              <a:lnSpc>
                <a:spcPct val="120000"/>
              </a:lnSpc>
            </a:pPr>
            <a:r>
              <a:rPr lang="en-US" altLang="ja-JP" sz="1200" dirty="0" smtClean="0">
                <a:latin typeface="メイリオ"/>
                <a:ea typeface="メイリオ"/>
                <a:cs typeface="メイリオ"/>
              </a:rPr>
              <a:t>idx	</a:t>
            </a:r>
            <a:r>
              <a:rPr lang="ja-JP" altLang="en-US" sz="1200" dirty="0" smtClean="0">
                <a:latin typeface="メイリオ"/>
                <a:ea typeface="メイリオ"/>
                <a:cs typeface="メイリオ"/>
              </a:rPr>
              <a:t>・・・管理画面の並びを設定する番号</a:t>
            </a:r>
            <a:endParaRPr lang="en-US" altLang="ja-JP" sz="1200" dirty="0">
              <a:latin typeface="メイリオ"/>
              <a:ea typeface="メイリオ"/>
              <a:cs typeface="メイリオ"/>
            </a:endParaRPr>
          </a:p>
          <a:p>
            <a:pPr>
              <a:lnSpc>
                <a:spcPct val="120000"/>
              </a:lnSpc>
            </a:pPr>
            <a:r>
              <a:rPr lang="en-US" altLang="ja-JP" sz="1200" dirty="0" smtClean="0">
                <a:latin typeface="メイリオ"/>
                <a:ea typeface="メイリオ"/>
                <a:cs typeface="メイリオ"/>
              </a:rPr>
              <a:t>group	</a:t>
            </a:r>
            <a:r>
              <a:rPr lang="ja-JP" altLang="en-US" sz="1200" dirty="0" smtClean="0">
                <a:latin typeface="メイリオ"/>
                <a:ea typeface="メイリオ"/>
                <a:cs typeface="メイリオ"/>
              </a:rPr>
              <a:t>・・・記事のグループを指定する項目</a:t>
            </a:r>
            <a:endParaRPr lang="en-US" altLang="ja-JP" sz="1200" dirty="0" smtClean="0">
              <a:latin typeface="メイリオ"/>
              <a:ea typeface="メイリオ"/>
              <a:cs typeface="メイリオ"/>
            </a:endParaRPr>
          </a:p>
          <a:p>
            <a:pPr>
              <a:lnSpc>
                <a:spcPct val="120000"/>
              </a:lnSpc>
            </a:pPr>
            <a:r>
              <a:rPr lang="en-US" altLang="ja-JP" sz="1200" dirty="0">
                <a:latin typeface="メイリオ"/>
                <a:ea typeface="メイリオ"/>
                <a:cs typeface="メイリオ"/>
              </a:rPr>
              <a:t>category	 </a:t>
            </a:r>
            <a:r>
              <a:rPr lang="ja-JP" altLang="en-US" sz="1200" dirty="0">
                <a:latin typeface="メイリオ"/>
                <a:ea typeface="メイリオ"/>
                <a:cs typeface="メイリオ"/>
              </a:rPr>
              <a:t>・・・グループ内のカテゴリを指定する項</a:t>
            </a:r>
            <a:r>
              <a:rPr lang="ja-JP" altLang="en-US" sz="1200" dirty="0" smtClean="0">
                <a:latin typeface="メイリオ"/>
                <a:ea typeface="メイリオ"/>
                <a:cs typeface="メイリオ"/>
              </a:rPr>
              <a:t>目</a:t>
            </a:r>
            <a:endParaRPr lang="en-US" altLang="ja-JP" sz="1200" dirty="0" smtClean="0">
              <a:latin typeface="メイリオ"/>
              <a:ea typeface="メイリオ"/>
              <a:cs typeface="メイリオ"/>
            </a:endParaRPr>
          </a:p>
          <a:p>
            <a:pPr>
              <a:lnSpc>
                <a:spcPct val="120000"/>
              </a:lnSpc>
            </a:pPr>
            <a:r>
              <a:rPr lang="en-US" altLang="ja-JP" sz="1200" dirty="0" smtClean="0">
                <a:latin typeface="メイリオ"/>
                <a:ea typeface="メイリオ"/>
                <a:cs typeface="メイリオ"/>
              </a:rPr>
              <a:t> 	code: 	</a:t>
            </a:r>
            <a:r>
              <a:rPr lang="en-US" altLang="en-US" sz="1200" dirty="0" smtClean="0">
                <a:latin typeface="メイリオ"/>
                <a:ea typeface="メイリオ"/>
                <a:cs typeface="メイリオ"/>
              </a:rPr>
              <a:t>…　通し番号</a:t>
            </a:r>
            <a:endParaRPr lang="en-US" altLang="ja-JP" sz="1200" dirty="0" smtClean="0">
              <a:latin typeface="メイリオ"/>
              <a:ea typeface="メイリオ"/>
              <a:cs typeface="メイリオ"/>
            </a:endParaRPr>
          </a:p>
          <a:p>
            <a:pPr>
              <a:lnSpc>
                <a:spcPct val="120000"/>
              </a:lnSpc>
            </a:pPr>
            <a:r>
              <a:rPr lang="en-US" altLang="ja-JP" sz="1200" dirty="0" smtClean="0">
                <a:latin typeface="メイリオ"/>
                <a:ea typeface="メイリオ"/>
                <a:cs typeface="メイリオ"/>
              </a:rPr>
              <a:t>	parent:	</a:t>
            </a:r>
            <a:r>
              <a:rPr lang="en-US" altLang="en-US" sz="1200" dirty="0" smtClean="0">
                <a:latin typeface="メイリオ"/>
                <a:ea typeface="メイリオ"/>
                <a:cs typeface="メイリオ"/>
              </a:rPr>
              <a:t>…　</a:t>
            </a:r>
            <a:r>
              <a:rPr lang="ja-JP" altLang="en-US" sz="1200" dirty="0" smtClean="0">
                <a:latin typeface="メイリオ"/>
                <a:ea typeface="メイリオ"/>
                <a:cs typeface="メイリオ"/>
              </a:rPr>
              <a:t>親子関係を指定する項目</a:t>
            </a:r>
            <a:endParaRPr lang="en-US" altLang="ja-JP" sz="1200" dirty="0" smtClean="0">
              <a:latin typeface="メイリオ"/>
              <a:ea typeface="メイリオ"/>
              <a:cs typeface="メイリオ"/>
            </a:endParaRPr>
          </a:p>
          <a:p>
            <a:pPr>
              <a:lnSpc>
                <a:spcPct val="120000"/>
              </a:lnSpc>
            </a:pPr>
            <a:r>
              <a:rPr lang="en-US" altLang="ja-JP" sz="1200" dirty="0" smtClean="0">
                <a:latin typeface="メイリオ"/>
                <a:ea typeface="メイリオ"/>
                <a:cs typeface="メイリオ"/>
              </a:rPr>
              <a:t>	label:	</a:t>
            </a:r>
            <a:r>
              <a:rPr lang="en-US" altLang="en-US" sz="1200" dirty="0" smtClean="0">
                <a:latin typeface="メイリオ"/>
                <a:ea typeface="メイリオ"/>
                <a:cs typeface="メイリオ"/>
              </a:rPr>
              <a:t>…　</a:t>
            </a:r>
            <a:r>
              <a:rPr lang="ja-JP" altLang="en-US" sz="1200" dirty="0">
                <a:latin typeface="メイリオ"/>
                <a:ea typeface="メイリオ"/>
                <a:cs typeface="メイリオ"/>
              </a:rPr>
              <a:t>管理画面やサイトに表示されるタイトル</a:t>
            </a:r>
            <a:endParaRPr lang="en-US" altLang="ja-JP" sz="1200" dirty="0">
              <a:latin typeface="メイリオ"/>
              <a:ea typeface="メイリオ"/>
              <a:cs typeface="メイリオ"/>
            </a:endParaRPr>
          </a:p>
          <a:p>
            <a:pPr>
              <a:lnSpc>
                <a:spcPct val="120000"/>
              </a:lnSpc>
            </a:pPr>
            <a:r>
              <a:rPr lang="en-US" altLang="ja-JP" sz="1200" dirty="0">
                <a:latin typeface="メイリオ"/>
                <a:ea typeface="メイリオ"/>
                <a:cs typeface="メイリオ"/>
              </a:rPr>
              <a:t>	idx:	</a:t>
            </a:r>
            <a:r>
              <a:rPr lang="en-US" altLang="en-US" sz="1200" dirty="0">
                <a:latin typeface="メイリオ"/>
                <a:ea typeface="メイリオ"/>
                <a:cs typeface="メイリオ"/>
              </a:rPr>
              <a:t>…　</a:t>
            </a:r>
            <a:r>
              <a:rPr lang="en-US" altLang="en-US" sz="1200" dirty="0" smtClean="0">
                <a:latin typeface="メイリオ"/>
                <a:ea typeface="メイリオ"/>
                <a:cs typeface="メイリオ"/>
              </a:rPr>
              <a:t>並</a:t>
            </a:r>
            <a:r>
              <a:rPr lang="en-US" altLang="en-US" sz="1200" dirty="0">
                <a:latin typeface="メイリオ"/>
                <a:ea typeface="メイリオ"/>
                <a:cs typeface="メイリオ"/>
              </a:rPr>
              <a:t>びを設定する項</a:t>
            </a:r>
            <a:r>
              <a:rPr lang="en-US" altLang="en-US" sz="1200" dirty="0" smtClean="0">
                <a:latin typeface="メイリオ"/>
                <a:ea typeface="メイリオ"/>
                <a:cs typeface="メイリオ"/>
              </a:rPr>
              <a:t>目</a:t>
            </a:r>
            <a:endParaRPr lang="en-US" altLang="ja-JP" sz="1200" dirty="0">
              <a:latin typeface="メイリオ"/>
              <a:ea typeface="メイリオ"/>
              <a:cs typeface="メイリオ"/>
            </a:endParaRPr>
          </a:p>
          <a:p>
            <a:pPr>
              <a:lnSpc>
                <a:spcPct val="120000"/>
              </a:lnSpc>
            </a:pPr>
            <a:endParaRPr lang="en-US" altLang="ja-JP" sz="1200" dirty="0" smtClean="0">
              <a:latin typeface="メイリオ"/>
              <a:ea typeface="メイリオ"/>
              <a:cs typeface="メイリオ"/>
            </a:endParaRPr>
          </a:p>
        </p:txBody>
      </p:sp>
      <p:sp>
        <p:nvSpPr>
          <p:cNvPr id="5" name="テキスト ボックス 4"/>
          <p:cNvSpPr txBox="1"/>
          <p:nvPr/>
        </p:nvSpPr>
        <p:spPr>
          <a:xfrm>
            <a:off x="1331640" y="5877272"/>
            <a:ext cx="7704856" cy="584776"/>
          </a:xfrm>
          <a:prstGeom prst="rect">
            <a:avLst/>
          </a:prstGeom>
          <a:noFill/>
        </p:spPr>
        <p:txBody>
          <a:bodyPr wrap="square" rtlCol="0">
            <a:spAutoFit/>
          </a:bodyPr>
          <a:lstStyle/>
          <a:p>
            <a:r>
              <a:rPr lang="en-US" altLang="ja-JP" sz="1200" dirty="0" smtClean="0">
                <a:latin typeface="メイリオ"/>
                <a:ea typeface="メイリオ"/>
                <a:cs typeface="メイリオ"/>
              </a:rPr>
              <a:t>group_delete,category_delete</a:t>
            </a:r>
            <a:r>
              <a:rPr lang="ja-JP" altLang="en-US" sz="1200" dirty="0" smtClean="0">
                <a:latin typeface="メイリオ"/>
                <a:ea typeface="メイリオ"/>
                <a:cs typeface="メイリオ"/>
              </a:rPr>
              <a:t>項目について</a:t>
            </a:r>
            <a:endParaRPr lang="en-US" altLang="ja-JP" sz="1200" dirty="0" smtClean="0">
              <a:latin typeface="メイリオ"/>
              <a:ea typeface="メイリオ"/>
              <a:cs typeface="メイリオ"/>
            </a:endParaRPr>
          </a:p>
          <a:p>
            <a:r>
              <a:rPr kumimoji="1" lang="ja-JP" altLang="en-US" sz="1000" dirty="0" smtClean="0">
                <a:latin typeface="メイリオ"/>
                <a:ea typeface="メイリオ"/>
                <a:cs typeface="メイリオ"/>
              </a:rPr>
              <a:t>・・・グループ分けやカテゴリー分けが必要なくなった場合、ここの</a:t>
            </a:r>
            <a:r>
              <a:rPr kumimoji="1" lang="en-US" altLang="ja-JP" sz="1000" dirty="0" smtClean="0">
                <a:latin typeface="メイリオ"/>
                <a:ea typeface="メイリオ"/>
                <a:cs typeface="メイリオ"/>
              </a:rPr>
              <a:t>[]</a:t>
            </a:r>
            <a:r>
              <a:rPr kumimoji="1" lang="ja-JP" altLang="en-US" sz="1000" dirty="0" smtClean="0">
                <a:latin typeface="メイリオ"/>
                <a:ea typeface="メイリオ"/>
                <a:cs typeface="メイリオ"/>
              </a:rPr>
              <a:t>内に入れると各項目は</a:t>
            </a:r>
            <a:r>
              <a:rPr kumimoji="1" lang="en-US" altLang="ja-JP" sz="1000" dirty="0" smtClean="0">
                <a:latin typeface="メイリオ"/>
                <a:ea typeface="メイリオ"/>
                <a:cs typeface="メイリオ"/>
              </a:rPr>
              <a:t>DB</a:t>
            </a:r>
            <a:r>
              <a:rPr kumimoji="1" lang="ja-JP" altLang="en-US" sz="1000" dirty="0" smtClean="0">
                <a:latin typeface="メイリオ"/>
                <a:ea typeface="メイリオ"/>
                <a:cs typeface="メイリオ"/>
              </a:rPr>
              <a:t>上で削除されます。</a:t>
            </a:r>
            <a:endParaRPr kumimoji="1" lang="en-US" altLang="ja-JP" sz="1000" dirty="0" smtClean="0">
              <a:latin typeface="メイリオ"/>
              <a:ea typeface="メイリオ"/>
              <a:cs typeface="メイリオ"/>
            </a:endParaRPr>
          </a:p>
          <a:p>
            <a:r>
              <a:rPr lang="ja-JP" altLang="en-US" sz="1000" dirty="0" smtClean="0">
                <a:latin typeface="メイリオ"/>
                <a:ea typeface="メイリオ"/>
                <a:cs typeface="メイリオ"/>
              </a:rPr>
              <a:t>通常の利用ではほぼ使わない機能ですが、削除された場合、データの復元は出来ませんので、利用には十分ご注意ください。</a:t>
            </a:r>
            <a:endParaRPr kumimoji="1" lang="ja-JP" altLang="en-US" sz="1000" dirty="0">
              <a:latin typeface="メイリオ"/>
              <a:ea typeface="メイリオ"/>
              <a:cs typeface="メイリオ"/>
            </a:endParaRPr>
          </a:p>
        </p:txBody>
      </p:sp>
      <p:sp>
        <p:nvSpPr>
          <p:cNvPr id="13" name="テキスト ボックス 12"/>
          <p:cNvSpPr txBox="1"/>
          <p:nvPr/>
        </p:nvSpPr>
        <p:spPr>
          <a:xfrm>
            <a:off x="1115616" y="2276872"/>
            <a:ext cx="5109091" cy="461665"/>
          </a:xfrm>
          <a:prstGeom prst="rect">
            <a:avLst/>
          </a:prstGeom>
          <a:noFill/>
        </p:spPr>
        <p:txBody>
          <a:bodyPr wrap="none" rtlCol="0">
            <a:spAutoFit/>
          </a:bodyPr>
          <a:lstStyle/>
          <a:p>
            <a:r>
              <a:rPr lang="en-US" altLang="ja-JP" sz="1200" dirty="0" smtClean="0">
                <a:solidFill>
                  <a:srgbClr val="FF0000"/>
                </a:solidFill>
                <a:latin typeface="メイリオ"/>
                <a:ea typeface="メイリオ"/>
                <a:cs typeface="メイリオ"/>
              </a:rPr>
              <a:t>※</a:t>
            </a:r>
            <a:r>
              <a:rPr lang="ja-JP" altLang="en-US" sz="1200" dirty="0" smtClean="0">
                <a:solidFill>
                  <a:srgbClr val="FF0000"/>
                </a:solidFill>
                <a:latin typeface="メイリオ"/>
                <a:ea typeface="メイリオ"/>
                <a:cs typeface="メイリオ"/>
              </a:rPr>
              <a:t>ここで設定した項目は管理画面にログイン状態だと反映されません。</a:t>
            </a:r>
            <a:endParaRPr lang="en-US" altLang="ja-JP" sz="1200" dirty="0" smtClean="0">
              <a:solidFill>
                <a:srgbClr val="FF0000"/>
              </a:solidFill>
              <a:latin typeface="メイリオ"/>
              <a:ea typeface="メイリオ"/>
              <a:cs typeface="メイリオ"/>
            </a:endParaRPr>
          </a:p>
          <a:p>
            <a:r>
              <a:rPr kumimoji="1" lang="ja-JP" altLang="en-US" sz="1200" dirty="0" smtClean="0">
                <a:solidFill>
                  <a:srgbClr val="FF0000"/>
                </a:solidFill>
                <a:latin typeface="メイリオ"/>
                <a:ea typeface="メイリオ"/>
                <a:cs typeface="メイリオ"/>
              </a:rPr>
              <a:t>必ずログアウト後に再度ログインしてから作業を進めてください。</a:t>
            </a:r>
            <a:endParaRPr kumimoji="1" lang="ja-JP" altLang="en-US" sz="1200" dirty="0">
              <a:solidFill>
                <a:srgbClr val="FF0000"/>
              </a:solidFill>
              <a:latin typeface="メイリオ"/>
              <a:ea typeface="メイリオ"/>
              <a:cs typeface="メイリオ"/>
            </a:endParaRPr>
          </a:p>
        </p:txBody>
      </p:sp>
    </p:spTree>
    <p:extLst>
      <p:ext uri="{BB962C8B-B14F-4D97-AF65-F5344CB8AC3E}">
        <p14:creationId xmlns:p14="http://schemas.microsoft.com/office/powerpoint/2010/main" val="1656052060"/>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7632848" cy="1384995"/>
          </a:xfrm>
          <a:prstGeom prst="rect">
            <a:avLst/>
          </a:prstGeom>
          <a:noFill/>
        </p:spPr>
        <p:txBody>
          <a:bodyPr wrap="square" rtlCol="0">
            <a:spAutoFit/>
          </a:bodyPr>
          <a:lstStyle/>
          <a:p>
            <a:r>
              <a:rPr lang="en-US" altLang="ja-JP" sz="2800" dirty="0" smtClean="0">
                <a:latin typeface="メイリオ"/>
                <a:ea typeface="メイリオ"/>
                <a:cs typeface="メイリオ"/>
              </a:rPr>
              <a:t>7</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a:latin typeface="メイリオ"/>
                <a:ea typeface="メイリオ"/>
                <a:cs typeface="メイリオ"/>
              </a:rPr>
              <a:t>CMS</a:t>
            </a:r>
            <a:r>
              <a:rPr lang="ja-JP" altLang="en-US" sz="2800" dirty="0">
                <a:latin typeface="メイリオ"/>
                <a:ea typeface="メイリオ"/>
                <a:cs typeface="メイリオ"/>
              </a:rPr>
              <a:t>の</a:t>
            </a:r>
            <a:r>
              <a:rPr lang="ja-JP" altLang="en-US" sz="2800" dirty="0" smtClean="0">
                <a:latin typeface="メイリオ"/>
                <a:ea typeface="メイリオ"/>
                <a:cs typeface="メイリオ"/>
              </a:rPr>
              <a:t>仕様　</a:t>
            </a:r>
            <a:endParaRPr lang="en-US" altLang="ja-JP" sz="2800" dirty="0" smtClean="0">
              <a:latin typeface="メイリオ"/>
              <a:ea typeface="メイリオ"/>
              <a:cs typeface="メイリオ"/>
            </a:endParaRPr>
          </a:p>
          <a:p>
            <a:r>
              <a:rPr lang="en-US" altLang="ja-JP" sz="2800" dirty="0" smtClean="0">
                <a:latin typeface="メイリオ"/>
                <a:ea typeface="メイリオ"/>
                <a:cs typeface="メイリオ"/>
              </a:rPr>
              <a:t>     </a:t>
            </a:r>
            <a:r>
              <a:rPr lang="en-US" altLang="ja-JP" sz="1600" dirty="0" smtClean="0">
                <a:latin typeface="メイリオ"/>
                <a:ea typeface="メイリオ"/>
                <a:cs typeface="メイリオ"/>
              </a:rPr>
              <a:t>[</a:t>
            </a:r>
            <a:r>
              <a:rPr lang="en-US" altLang="ja-JP" sz="1600" dirty="0" smtClean="0">
                <a:latin typeface="メイリオ"/>
                <a:ea typeface="メイリオ"/>
                <a:cs typeface="メイリオ"/>
              </a:rPr>
              <a:t>_</a:t>
            </a:r>
            <a:r>
              <a:rPr lang="en-US" altLang="ja-JP" sz="1600" dirty="0" err="1" smtClean="0">
                <a:latin typeface="メイリオ"/>
                <a:ea typeface="メイリオ"/>
                <a:cs typeface="メイリオ"/>
              </a:rPr>
              <a:t>cms_templates</a:t>
            </a:r>
            <a:r>
              <a:rPr lang="en-US" altLang="ja-JP" sz="1600" dirty="0" smtClean="0">
                <a:latin typeface="メイリオ"/>
                <a:ea typeface="メイリオ"/>
                <a:cs typeface="メイリオ"/>
              </a:rPr>
              <a:t> </a:t>
            </a:r>
            <a:r>
              <a:rPr lang="en-US" altLang="ja-JP" sz="1600" dirty="0" smtClean="0">
                <a:latin typeface="メイリオ"/>
                <a:ea typeface="メイリオ"/>
                <a:cs typeface="メイリオ"/>
              </a:rPr>
              <a:t>-&gt; _paneo_data</a:t>
            </a:r>
            <a:r>
              <a:rPr lang="ja-JP" altLang="en-US" sz="1600" dirty="0" smtClean="0">
                <a:latin typeface="メイリオ"/>
                <a:ea typeface="メイリオ"/>
                <a:cs typeface="メイリオ"/>
              </a:rPr>
              <a:t>フ</a:t>
            </a:r>
            <a:r>
              <a:rPr lang="ja-JP" altLang="en-US" sz="1600" dirty="0">
                <a:latin typeface="メイリオ"/>
                <a:ea typeface="メイリオ"/>
                <a:cs typeface="メイリオ"/>
              </a:rPr>
              <a:t>ォル</a:t>
            </a:r>
            <a:r>
              <a:rPr lang="ja-JP" altLang="en-US" sz="1600" dirty="0" smtClean="0">
                <a:latin typeface="メイリオ"/>
                <a:ea typeface="メイリオ"/>
                <a:cs typeface="メイリオ"/>
              </a:rPr>
              <a:t>ダ</a:t>
            </a:r>
            <a:r>
              <a:rPr lang="en-US" altLang="ja-JP" sz="1600" dirty="0" smtClean="0">
                <a:latin typeface="メイリオ"/>
                <a:ea typeface="メイリオ"/>
                <a:cs typeface="メイリオ"/>
              </a:rPr>
              <a:t>]</a:t>
            </a:r>
            <a:endParaRPr lang="ja-JP" altLang="en-US" sz="1600" dirty="0">
              <a:latin typeface="メイリオ"/>
              <a:ea typeface="メイリオ"/>
              <a:cs typeface="メイリオ"/>
            </a:endParaRPr>
          </a:p>
          <a:p>
            <a:endParaRPr lang="ja-JP" altLang="en-US" sz="2800" dirty="0">
              <a:latin typeface="メイリオ"/>
              <a:ea typeface="メイリオ"/>
              <a:cs typeface="メイリオ"/>
            </a:endParaRPr>
          </a:p>
        </p:txBody>
      </p:sp>
      <p:sp>
        <p:nvSpPr>
          <p:cNvPr id="28" name="テキスト ボックス 27"/>
          <p:cNvSpPr txBox="1"/>
          <p:nvPr/>
        </p:nvSpPr>
        <p:spPr>
          <a:xfrm>
            <a:off x="1052543" y="1825079"/>
            <a:ext cx="3503333" cy="369332"/>
          </a:xfrm>
          <a:prstGeom prst="rect">
            <a:avLst/>
          </a:prstGeom>
          <a:noFill/>
        </p:spPr>
        <p:txBody>
          <a:bodyPr wrap="none" rtlCol="0">
            <a:spAutoFit/>
          </a:bodyPr>
          <a:lstStyle/>
          <a:p>
            <a:r>
              <a:rPr lang="en-US" altLang="ja-JP" dirty="0" smtClean="0">
                <a:latin typeface="メイリオ"/>
                <a:ea typeface="メイリオ"/>
                <a:cs typeface="メイリオ"/>
              </a:rPr>
              <a:t>■</a:t>
            </a:r>
            <a:r>
              <a:rPr lang="ja-JP" altLang="en-US" dirty="0" smtClean="0">
                <a:latin typeface="メイリオ"/>
                <a:ea typeface="メイリオ"/>
                <a:cs typeface="メイリオ"/>
              </a:rPr>
              <a:t> </a:t>
            </a:r>
            <a:r>
              <a:rPr lang="en-US" altLang="ja-JP" dirty="0" smtClean="0">
                <a:latin typeface="メイリオ"/>
                <a:ea typeface="メイリオ"/>
                <a:cs typeface="メイリオ"/>
              </a:rPr>
              <a:t>config_article.py</a:t>
            </a:r>
            <a:r>
              <a:rPr lang="ja-JP" altLang="en-US" dirty="0" smtClean="0">
                <a:latin typeface="メイリオ"/>
                <a:ea typeface="メイリオ"/>
                <a:cs typeface="メイリオ"/>
              </a:rPr>
              <a:t>　について</a:t>
            </a:r>
            <a:endParaRPr kumimoji="1" lang="ja-JP" altLang="en-US" dirty="0">
              <a:latin typeface="メイリオ"/>
              <a:ea typeface="メイリオ"/>
              <a:cs typeface="メイリオ"/>
            </a:endParaRPr>
          </a:p>
        </p:txBody>
      </p:sp>
      <p:sp>
        <p:nvSpPr>
          <p:cNvPr id="21" name="テキスト ボックス 20"/>
          <p:cNvSpPr txBox="1"/>
          <p:nvPr/>
        </p:nvSpPr>
        <p:spPr>
          <a:xfrm>
            <a:off x="971600" y="2420888"/>
            <a:ext cx="6003554" cy="307777"/>
          </a:xfrm>
          <a:prstGeom prst="rect">
            <a:avLst/>
          </a:prstGeom>
          <a:noFill/>
        </p:spPr>
        <p:txBody>
          <a:bodyPr wrap="none" rtlCol="0">
            <a:spAutoFit/>
          </a:bodyPr>
          <a:lstStyle/>
          <a:p>
            <a:r>
              <a:rPr lang="en-US" altLang="ja-JP" sz="1400" dirty="0" smtClean="0"/>
              <a:t>ARTICLES</a:t>
            </a:r>
            <a:r>
              <a:rPr lang="ja-JP" altLang="en-US" sz="1400" dirty="0" smtClean="0"/>
              <a:t>　　　　　　　</a:t>
            </a:r>
            <a:r>
              <a:rPr lang="ja-JP" altLang="en-US" sz="1400" dirty="0" smtClean="0">
                <a:latin typeface="メイリオ"/>
                <a:ea typeface="メイリオ"/>
                <a:cs typeface="メイリオ"/>
              </a:rPr>
              <a:t>・・・　設定したタイプのコンテンツを設定する項目</a:t>
            </a:r>
            <a:r>
              <a:rPr lang="ja-JP" altLang="en-US" sz="1400" dirty="0">
                <a:latin typeface="メイリオ"/>
                <a:ea typeface="メイリオ"/>
                <a:cs typeface="メイリオ"/>
              </a:rPr>
              <a:t>　</a:t>
            </a:r>
            <a:endParaRPr kumimoji="1" lang="ja-JP" altLang="en-US" sz="1400" dirty="0"/>
          </a:p>
        </p:txBody>
      </p:sp>
      <p:sp>
        <p:nvSpPr>
          <p:cNvPr id="4" name="テキスト ボックス 3"/>
          <p:cNvSpPr txBox="1"/>
          <p:nvPr/>
        </p:nvSpPr>
        <p:spPr>
          <a:xfrm>
            <a:off x="1331640" y="2924944"/>
            <a:ext cx="7128792" cy="2080569"/>
          </a:xfrm>
          <a:prstGeom prst="rect">
            <a:avLst/>
          </a:prstGeom>
          <a:noFill/>
        </p:spPr>
        <p:txBody>
          <a:bodyPr wrap="square" rtlCol="0">
            <a:spAutoFit/>
          </a:bodyPr>
          <a:lstStyle/>
          <a:p>
            <a:pPr>
              <a:lnSpc>
                <a:spcPct val="120000"/>
              </a:lnSpc>
            </a:pPr>
            <a:r>
              <a:rPr lang="en-US" altLang="ja-JP" sz="1200" dirty="0" smtClean="0">
                <a:latin typeface="メイリオ"/>
                <a:ea typeface="メイリオ"/>
                <a:cs typeface="メイリオ"/>
              </a:rPr>
              <a:t>type				</a:t>
            </a:r>
            <a:r>
              <a:rPr lang="ja-JP" altLang="en-US" sz="1200" dirty="0" smtClean="0">
                <a:latin typeface="メイリオ"/>
                <a:ea typeface="メイリオ"/>
                <a:cs typeface="メイリオ"/>
              </a:rPr>
              <a:t>・・・</a:t>
            </a:r>
            <a:r>
              <a:rPr lang="en-US" altLang="ja-JP" sz="1200" dirty="0" smtClean="0">
                <a:latin typeface="メイリオ"/>
                <a:ea typeface="メイリオ"/>
                <a:cs typeface="メイリオ"/>
              </a:rPr>
              <a:t>ARTICLES_TYPE</a:t>
            </a:r>
            <a:r>
              <a:rPr lang="ja-JP" altLang="en-US" sz="1200" dirty="0" smtClean="0">
                <a:latin typeface="メイリオ"/>
                <a:ea typeface="メイリオ"/>
                <a:cs typeface="メイリオ"/>
              </a:rPr>
              <a:t>の</a:t>
            </a:r>
            <a:r>
              <a:rPr lang="en-US" altLang="ja-JP" sz="1200" dirty="0" smtClean="0">
                <a:latin typeface="メイリオ"/>
                <a:ea typeface="メイリオ"/>
                <a:cs typeface="メイリオ"/>
              </a:rPr>
              <a:t>ID</a:t>
            </a:r>
            <a:r>
              <a:rPr lang="ja-JP" altLang="en-US" sz="1200" dirty="0" smtClean="0">
                <a:latin typeface="メイリオ"/>
                <a:ea typeface="メイリオ"/>
                <a:cs typeface="メイリオ"/>
              </a:rPr>
              <a:t>を指定</a:t>
            </a:r>
            <a:endParaRPr lang="en-US" altLang="ja-JP" sz="1200" dirty="0" smtClean="0">
              <a:latin typeface="メイリオ"/>
              <a:ea typeface="メイリオ"/>
              <a:cs typeface="メイリオ"/>
            </a:endParaRPr>
          </a:p>
          <a:p>
            <a:pPr>
              <a:lnSpc>
                <a:spcPct val="120000"/>
              </a:lnSpc>
            </a:pPr>
            <a:r>
              <a:rPr lang="en-US" altLang="ja-JP" sz="1200" dirty="0" smtClean="0">
                <a:latin typeface="メイリオ"/>
                <a:ea typeface="メイリオ"/>
                <a:cs typeface="メイリオ"/>
              </a:rPr>
              <a:t>id	</a:t>
            </a:r>
            <a:r>
              <a:rPr lang="ja-JP" altLang="en-US" sz="1200" dirty="0" smtClean="0">
                <a:latin typeface="メイリオ"/>
                <a:ea typeface="メイリオ"/>
                <a:cs typeface="メイリオ"/>
              </a:rPr>
              <a:t>・・・データベースファイルの通し番号（</a:t>
            </a:r>
            <a:r>
              <a:rPr lang="ja-JP" altLang="en-US" sz="1200" dirty="0" smtClean="0">
                <a:solidFill>
                  <a:srgbClr val="FF0000"/>
                </a:solidFill>
                <a:latin typeface="メイリオ"/>
                <a:ea typeface="メイリオ"/>
                <a:cs typeface="メイリオ"/>
              </a:rPr>
              <a:t>変更・重複不可</a:t>
            </a:r>
            <a:r>
              <a:rPr lang="ja-JP" altLang="en-US" sz="1200" dirty="0" smtClean="0">
                <a:latin typeface="メイリオ"/>
                <a:ea typeface="メイリオ"/>
                <a:cs typeface="メイリオ"/>
              </a:rPr>
              <a:t>）</a:t>
            </a:r>
            <a:endParaRPr lang="en-US" altLang="ja-JP" sz="1200" dirty="0" smtClean="0">
              <a:latin typeface="メイリオ"/>
              <a:ea typeface="メイリオ"/>
              <a:cs typeface="メイリオ"/>
            </a:endParaRPr>
          </a:p>
          <a:p>
            <a:pPr>
              <a:lnSpc>
                <a:spcPct val="120000"/>
              </a:lnSpc>
            </a:pPr>
            <a:r>
              <a:rPr lang="en-US" altLang="ja-JP" sz="1200" dirty="0" smtClean="0">
                <a:latin typeface="メイリオ"/>
                <a:ea typeface="メイリオ"/>
                <a:cs typeface="メイリオ"/>
              </a:rPr>
              <a:t>prefix	</a:t>
            </a:r>
            <a:r>
              <a:rPr lang="ja-JP" altLang="en-US" sz="1200" dirty="0" smtClean="0">
                <a:latin typeface="メイリオ"/>
                <a:ea typeface="メイリオ"/>
                <a:cs typeface="メイリオ"/>
              </a:rPr>
              <a:t>・・・サイトの</a:t>
            </a:r>
            <a:r>
              <a:rPr lang="en-US" altLang="ja-JP" sz="1200" dirty="0" smtClean="0">
                <a:latin typeface="メイリオ"/>
                <a:ea typeface="メイリオ"/>
                <a:cs typeface="メイリオ"/>
              </a:rPr>
              <a:t>URL</a:t>
            </a:r>
            <a:r>
              <a:rPr lang="ja-JP" altLang="en-US" sz="1200" dirty="0" smtClean="0">
                <a:latin typeface="メイリオ"/>
                <a:ea typeface="メイリオ"/>
                <a:cs typeface="メイリオ"/>
              </a:rPr>
              <a:t>（フォルダ名）に該当する項目</a:t>
            </a:r>
            <a:endParaRPr lang="en-US" altLang="ja-JP" sz="1200" dirty="0" smtClean="0">
              <a:latin typeface="メイリオ"/>
              <a:ea typeface="メイリオ"/>
              <a:cs typeface="メイリオ"/>
            </a:endParaRPr>
          </a:p>
          <a:p>
            <a:pPr>
              <a:lnSpc>
                <a:spcPct val="120000"/>
              </a:lnSpc>
            </a:pPr>
            <a:r>
              <a:rPr lang="en-US" altLang="ja-JP" sz="1200" dirty="0" smtClean="0">
                <a:latin typeface="メイリオ"/>
                <a:ea typeface="メイリオ"/>
                <a:cs typeface="メイリオ"/>
              </a:rPr>
              <a:t>title	</a:t>
            </a:r>
            <a:r>
              <a:rPr lang="ja-JP" altLang="en-US" sz="1200" dirty="0" smtClean="0">
                <a:latin typeface="メイリオ"/>
                <a:ea typeface="メイリオ"/>
                <a:cs typeface="メイリオ"/>
              </a:rPr>
              <a:t>・・・管理画面に表示されるタイトル</a:t>
            </a:r>
            <a:endParaRPr lang="en-US" altLang="ja-JP" sz="1200" dirty="0" smtClean="0">
              <a:latin typeface="メイリオ"/>
              <a:ea typeface="メイリオ"/>
              <a:cs typeface="メイリオ"/>
            </a:endParaRPr>
          </a:p>
          <a:p>
            <a:pPr>
              <a:lnSpc>
                <a:spcPct val="120000"/>
              </a:lnSpc>
            </a:pPr>
            <a:r>
              <a:rPr lang="en-US" altLang="ja-JP" sz="1200" dirty="0" smtClean="0">
                <a:latin typeface="メイリオ"/>
                <a:ea typeface="メイリオ"/>
                <a:cs typeface="メイリオ"/>
              </a:rPr>
              <a:t>template_set</a:t>
            </a:r>
            <a:r>
              <a:rPr lang="ja-JP" altLang="en-US" sz="1200" dirty="0" smtClean="0">
                <a:latin typeface="メイリオ"/>
                <a:ea typeface="メイリオ"/>
                <a:cs typeface="メイリオ"/>
              </a:rPr>
              <a:t>・・・　テンプレートフォルダ名</a:t>
            </a:r>
            <a:endParaRPr lang="en-US" altLang="ja-JP" sz="1200" dirty="0" smtClean="0">
              <a:latin typeface="メイリオ"/>
              <a:ea typeface="メイリオ"/>
              <a:cs typeface="メイリオ"/>
            </a:endParaRPr>
          </a:p>
          <a:p>
            <a:pPr>
              <a:lnSpc>
                <a:spcPct val="120000"/>
              </a:lnSpc>
            </a:pPr>
            <a:r>
              <a:rPr lang="en-US" altLang="ja-JP" sz="1200" dirty="0">
                <a:latin typeface="メイリオ"/>
                <a:ea typeface="メイリオ"/>
                <a:cs typeface="メイリオ"/>
              </a:rPr>
              <a:t>template_system_use</a:t>
            </a:r>
            <a:r>
              <a:rPr lang="en-US" altLang="ja-JP" sz="1200" dirty="0" smtClean="0">
                <a:latin typeface="メイリオ"/>
                <a:ea typeface="メイリオ"/>
                <a:cs typeface="メイリオ"/>
              </a:rPr>
              <a:t>	</a:t>
            </a:r>
            <a:r>
              <a:rPr lang="ja-JP" altLang="en-US" sz="1200" dirty="0" smtClean="0">
                <a:latin typeface="メイリオ"/>
                <a:ea typeface="メイリオ"/>
                <a:cs typeface="メイリオ"/>
              </a:rPr>
              <a:t>・・・</a:t>
            </a:r>
            <a:r>
              <a:rPr lang="en-US" altLang="ja-JP" sz="1200" dirty="0" smtClean="0">
                <a:latin typeface="メイリオ"/>
                <a:ea typeface="メイリオ"/>
                <a:cs typeface="メイリオ"/>
              </a:rPr>
              <a:t>PANEO</a:t>
            </a:r>
            <a:r>
              <a:rPr lang="ja-JP" altLang="en-US" sz="1200" dirty="0">
                <a:latin typeface="メイリオ"/>
                <a:ea typeface="メイリオ"/>
                <a:cs typeface="メイリオ"/>
              </a:rPr>
              <a:t>システムフォルダテンプレー</a:t>
            </a:r>
            <a:r>
              <a:rPr lang="ja-JP" altLang="en-US" sz="1200" dirty="0" smtClean="0">
                <a:latin typeface="メイリオ"/>
                <a:ea typeface="メイリオ"/>
                <a:cs typeface="メイリオ"/>
              </a:rPr>
              <a:t>トの利用有無を指定</a:t>
            </a:r>
            <a:endParaRPr lang="en-US" altLang="ja-JP" sz="1200" dirty="0" smtClean="0">
              <a:latin typeface="メイリオ"/>
              <a:ea typeface="メイリオ"/>
              <a:cs typeface="メイリオ"/>
            </a:endParaRPr>
          </a:p>
          <a:p>
            <a:pPr>
              <a:lnSpc>
                <a:spcPct val="120000"/>
              </a:lnSpc>
            </a:pPr>
            <a:r>
              <a:rPr lang="en-US" altLang="ja-JP" sz="1200" dirty="0">
                <a:latin typeface="メイリオ"/>
                <a:ea typeface="メイリオ"/>
                <a:cs typeface="メイリオ"/>
              </a:rPr>
              <a:t>default_template</a:t>
            </a:r>
            <a:r>
              <a:rPr lang="en-US" altLang="ja-JP" sz="1200" dirty="0" smtClean="0">
                <a:latin typeface="メイリオ"/>
                <a:ea typeface="メイリオ"/>
                <a:cs typeface="メイリオ"/>
              </a:rPr>
              <a:t>:</a:t>
            </a:r>
            <a:r>
              <a:rPr lang="ja-JP" altLang="en-US" sz="1200" dirty="0" smtClean="0">
                <a:latin typeface="メイリオ"/>
                <a:ea typeface="メイリオ"/>
                <a:cs typeface="メイリオ"/>
              </a:rPr>
              <a:t>・・・標準のテンプレートを指定する項目</a:t>
            </a:r>
            <a:endParaRPr lang="en-US" altLang="ja-JP" sz="1200" dirty="0" smtClean="0">
              <a:latin typeface="メイリオ"/>
              <a:ea typeface="メイリオ"/>
              <a:cs typeface="メイリオ"/>
            </a:endParaRPr>
          </a:p>
          <a:p>
            <a:pPr>
              <a:lnSpc>
                <a:spcPct val="120000"/>
              </a:lnSpc>
            </a:pPr>
            <a:r>
              <a:rPr lang="en-US" altLang="ja-JP" sz="1200" dirty="0" smtClean="0">
                <a:latin typeface="メイリオ"/>
                <a:ea typeface="メイリオ"/>
                <a:cs typeface="メイリオ"/>
              </a:rPr>
              <a:t>password	</a:t>
            </a:r>
            <a:r>
              <a:rPr lang="ja-JP" altLang="en-US" sz="1200" dirty="0" smtClean="0">
                <a:latin typeface="メイリオ"/>
                <a:ea typeface="メイリオ"/>
                <a:cs typeface="メイリオ"/>
              </a:rPr>
              <a:t>・・・個別の管理画面用のパスワードを指定する項目</a:t>
            </a:r>
            <a:endParaRPr lang="en-US" altLang="ja-JP" sz="1200" dirty="0" smtClean="0">
              <a:latin typeface="メイリオ"/>
              <a:ea typeface="メイリオ"/>
              <a:cs typeface="メイリオ"/>
            </a:endParaRPr>
          </a:p>
          <a:p>
            <a:pPr>
              <a:lnSpc>
                <a:spcPct val="120000"/>
              </a:lnSpc>
            </a:pPr>
            <a:r>
              <a:rPr lang="en-US" altLang="ja-JP" sz="1200" dirty="0" smtClean="0">
                <a:latin typeface="メイリオ"/>
                <a:ea typeface="メイリオ"/>
                <a:cs typeface="メイリオ"/>
              </a:rPr>
              <a:t>active	</a:t>
            </a:r>
            <a:r>
              <a:rPr lang="ja-JP" altLang="en-US" sz="1200" dirty="0" smtClean="0">
                <a:latin typeface="メイリオ"/>
                <a:ea typeface="メイリオ"/>
                <a:cs typeface="メイリオ"/>
              </a:rPr>
              <a:t>・・・コンテンツを利用するか否かを指定する項目</a:t>
            </a:r>
            <a:endParaRPr lang="en-US" altLang="ja-JP" sz="1200" dirty="0" smtClean="0">
              <a:latin typeface="メイリオ"/>
              <a:ea typeface="メイリオ"/>
              <a:cs typeface="メイリオ"/>
            </a:endParaRPr>
          </a:p>
        </p:txBody>
      </p:sp>
      <p:sp>
        <p:nvSpPr>
          <p:cNvPr id="25" name="テキスト ボックス 24"/>
          <p:cNvSpPr txBox="1"/>
          <p:nvPr/>
        </p:nvSpPr>
        <p:spPr>
          <a:xfrm>
            <a:off x="827584" y="5373216"/>
            <a:ext cx="8205855" cy="523220"/>
          </a:xfrm>
          <a:prstGeom prst="rect">
            <a:avLst/>
          </a:prstGeom>
          <a:noFill/>
        </p:spPr>
        <p:txBody>
          <a:bodyPr wrap="none" rtlCol="0">
            <a:spAutoFit/>
          </a:bodyPr>
          <a:lstStyle/>
          <a:p>
            <a:r>
              <a:rPr lang="en-US" altLang="ja-JP" sz="1400" dirty="0" smtClean="0">
                <a:solidFill>
                  <a:srgbClr val="FF0000"/>
                </a:solidFill>
                <a:latin typeface="メイリオ"/>
                <a:ea typeface="メイリオ"/>
                <a:cs typeface="メイリオ"/>
              </a:rPr>
              <a:t>※</a:t>
            </a:r>
            <a:r>
              <a:rPr lang="ja-JP" altLang="en-US" sz="1400" dirty="0" smtClean="0">
                <a:solidFill>
                  <a:srgbClr val="FF0000"/>
                </a:solidFill>
                <a:latin typeface="メイリオ"/>
                <a:ea typeface="メイリオ"/>
                <a:cs typeface="メイリオ"/>
              </a:rPr>
              <a:t> </a:t>
            </a:r>
            <a:r>
              <a:rPr lang="en-US" altLang="ja-JP" sz="1400" dirty="0" smtClean="0">
                <a:solidFill>
                  <a:srgbClr val="FF0000"/>
                </a:solidFill>
                <a:latin typeface="メイリオ"/>
                <a:ea typeface="メイリオ"/>
                <a:cs typeface="メイリオ"/>
              </a:rPr>
              <a:t>ARTICLES_TYPE</a:t>
            </a:r>
            <a:r>
              <a:rPr lang="ja-JP" altLang="en-US" sz="1400" dirty="0" smtClean="0">
                <a:solidFill>
                  <a:srgbClr val="FF0000"/>
                </a:solidFill>
                <a:latin typeface="メイリオ"/>
                <a:ea typeface="メイリオ"/>
                <a:cs typeface="メイリオ"/>
              </a:rPr>
              <a:t>、</a:t>
            </a:r>
            <a:r>
              <a:rPr lang="en-US" altLang="ja-JP" sz="1400" dirty="0" smtClean="0">
                <a:solidFill>
                  <a:srgbClr val="FF0000"/>
                </a:solidFill>
                <a:latin typeface="メイリオ"/>
                <a:ea typeface="メイリオ"/>
                <a:cs typeface="メイリオ"/>
              </a:rPr>
              <a:t>ARTICLES</a:t>
            </a:r>
            <a:r>
              <a:rPr lang="ja-JP" altLang="en-US" sz="1400" dirty="0" smtClean="0">
                <a:solidFill>
                  <a:srgbClr val="FF0000"/>
                </a:solidFill>
                <a:latin typeface="メイリオ"/>
                <a:ea typeface="メイリオ"/>
                <a:cs typeface="メイリオ"/>
              </a:rPr>
              <a:t>ともに、</a:t>
            </a:r>
            <a:r>
              <a:rPr lang="en-US" altLang="ja-JP" sz="1400" dirty="0" smtClean="0">
                <a:solidFill>
                  <a:srgbClr val="FF0000"/>
                </a:solidFill>
                <a:latin typeface="メイリオ"/>
                <a:ea typeface="メイリオ"/>
                <a:cs typeface="メイリオ"/>
              </a:rPr>
              <a:t>id</a:t>
            </a:r>
            <a:r>
              <a:rPr lang="ja-JP" altLang="en-US" sz="1400" dirty="0" smtClean="0">
                <a:solidFill>
                  <a:srgbClr val="FF0000"/>
                </a:solidFill>
                <a:latin typeface="メイリオ"/>
                <a:ea typeface="メイリオ"/>
                <a:cs typeface="メイリオ"/>
              </a:rPr>
              <a:t>の変更・重複登録はデータベースファイルの不具合を</a:t>
            </a:r>
            <a:endParaRPr lang="en-US" altLang="ja-JP" sz="1400" dirty="0" smtClean="0">
              <a:solidFill>
                <a:srgbClr val="FF0000"/>
              </a:solidFill>
              <a:latin typeface="メイリオ"/>
              <a:ea typeface="メイリオ"/>
              <a:cs typeface="メイリオ"/>
            </a:endParaRPr>
          </a:p>
          <a:p>
            <a:r>
              <a:rPr kumimoji="1" lang="ja-JP" altLang="en-US" sz="1400" dirty="0" smtClean="0">
                <a:solidFill>
                  <a:srgbClr val="FF0000"/>
                </a:solidFill>
                <a:latin typeface="メイリオ"/>
                <a:ea typeface="メイリオ"/>
                <a:cs typeface="メイリオ"/>
              </a:rPr>
              <a:t>来す恐れがございますので、設定時には十分ご確認の上登録をお願いいたします。</a:t>
            </a:r>
            <a:endParaRPr kumimoji="1" lang="ja-JP" altLang="en-US" sz="1400" dirty="0">
              <a:solidFill>
                <a:srgbClr val="FF0000"/>
              </a:solidFill>
              <a:latin typeface="メイリオ"/>
              <a:ea typeface="メイリオ"/>
              <a:cs typeface="メイリオ"/>
            </a:endParaRPr>
          </a:p>
        </p:txBody>
      </p:sp>
    </p:spTree>
    <p:extLst>
      <p:ext uri="{BB962C8B-B14F-4D97-AF65-F5344CB8AC3E}">
        <p14:creationId xmlns:p14="http://schemas.microsoft.com/office/powerpoint/2010/main" val="1082996061"/>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352928" cy="523220"/>
          </a:xfrm>
          <a:prstGeom prst="rect">
            <a:avLst/>
          </a:prstGeom>
          <a:noFill/>
        </p:spPr>
        <p:txBody>
          <a:bodyPr wrap="square" rtlCol="0">
            <a:spAutoFit/>
          </a:bodyPr>
          <a:lstStyle/>
          <a:p>
            <a:r>
              <a:rPr lang="en-US" altLang="ja-JP" sz="2800" dirty="0" smtClean="0">
                <a:latin typeface="メイリオ"/>
                <a:ea typeface="メイリオ"/>
                <a:cs typeface="メイリオ"/>
              </a:rPr>
              <a:t>8</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a:latin typeface="メイリオ"/>
                <a:ea typeface="メイリオ"/>
                <a:cs typeface="メイリオ"/>
              </a:rPr>
              <a:t>CMS</a:t>
            </a:r>
            <a:r>
              <a:rPr lang="ja-JP" altLang="en-US" sz="2800" dirty="0">
                <a:latin typeface="メイリオ"/>
                <a:ea typeface="メイリオ"/>
                <a:cs typeface="メイリオ"/>
              </a:rPr>
              <a:t>の</a:t>
            </a:r>
            <a:r>
              <a:rPr lang="ja-JP" altLang="en-US" sz="2800" dirty="0" smtClean="0">
                <a:latin typeface="メイリオ"/>
                <a:ea typeface="メイリオ"/>
                <a:cs typeface="メイリオ"/>
              </a:rPr>
              <a:t>仕様　</a:t>
            </a:r>
            <a:r>
              <a:rPr lang="en-US" altLang="ja-JP" dirty="0" smtClean="0">
                <a:latin typeface="メイリオ"/>
                <a:ea typeface="メイリオ"/>
                <a:cs typeface="メイリオ"/>
              </a:rPr>
              <a:t>[_</a:t>
            </a:r>
            <a:r>
              <a:rPr lang="en-US" altLang="ja-JP" dirty="0" err="1" smtClean="0">
                <a:latin typeface="メイリオ"/>
                <a:ea typeface="メイリオ"/>
                <a:cs typeface="メイリオ"/>
              </a:rPr>
              <a:t>paneo</a:t>
            </a:r>
            <a:r>
              <a:rPr lang="ja-JP" altLang="en-US" dirty="0" smtClean="0">
                <a:latin typeface="メイリオ"/>
                <a:ea typeface="メイリオ"/>
                <a:cs typeface="メイリオ"/>
              </a:rPr>
              <a:t>フォルダ詳細</a:t>
            </a:r>
            <a:r>
              <a:rPr lang="en-US" altLang="ja-JP" dirty="0" smtClean="0">
                <a:latin typeface="メイリオ"/>
                <a:ea typeface="メイリオ"/>
                <a:cs typeface="メイリオ"/>
              </a:rPr>
              <a:t>]</a:t>
            </a:r>
            <a:endParaRPr lang="ja-JP" altLang="en-US" dirty="0">
              <a:latin typeface="メイリオ"/>
              <a:ea typeface="メイリオ"/>
              <a:cs typeface="メイリオ"/>
            </a:endParaRPr>
          </a:p>
        </p:txBody>
      </p:sp>
      <p:sp>
        <p:nvSpPr>
          <p:cNvPr id="5" name="テキスト ボックス 4"/>
          <p:cNvSpPr txBox="1"/>
          <p:nvPr/>
        </p:nvSpPr>
        <p:spPr>
          <a:xfrm>
            <a:off x="3491880" y="2708920"/>
            <a:ext cx="5084570" cy="1762021"/>
          </a:xfrm>
          <a:prstGeom prst="rect">
            <a:avLst/>
          </a:prstGeom>
          <a:noFill/>
        </p:spPr>
        <p:txBody>
          <a:bodyPr wrap="none" rtlCol="0">
            <a:spAutoFit/>
          </a:bodyPr>
          <a:lstStyle/>
          <a:p>
            <a:pPr>
              <a:lnSpc>
                <a:spcPct val="130000"/>
              </a:lnSpc>
            </a:pPr>
            <a:r>
              <a:rPr kumimoji="1" lang="en-US" altLang="ja-JP" sz="1400" dirty="0" smtClean="0">
                <a:latin typeface="メイリオ"/>
                <a:ea typeface="メイリオ"/>
                <a:cs typeface="メイリオ"/>
              </a:rPr>
              <a:t>PANO CMS</a:t>
            </a:r>
            <a:r>
              <a:rPr kumimoji="1" lang="ja-JP" altLang="en-US" sz="1400" dirty="0" smtClean="0">
                <a:latin typeface="メイリオ"/>
                <a:ea typeface="メイリオ"/>
                <a:cs typeface="メイリオ"/>
              </a:rPr>
              <a:t>のプログラム動作に必要なファイルです。</a:t>
            </a:r>
            <a:endParaRPr kumimoji="1" lang="en-US" altLang="ja-JP" sz="1400" dirty="0" smtClean="0">
              <a:latin typeface="メイリオ"/>
              <a:ea typeface="メイリオ"/>
              <a:cs typeface="メイリオ"/>
            </a:endParaRPr>
          </a:p>
          <a:p>
            <a:pPr>
              <a:lnSpc>
                <a:spcPct val="130000"/>
              </a:lnSpc>
            </a:pPr>
            <a:r>
              <a:rPr lang="ja-JP" altLang="en-US" sz="1400" dirty="0" smtClean="0">
                <a:latin typeface="メイリオ"/>
                <a:ea typeface="メイリオ"/>
                <a:cs typeface="メイリオ"/>
              </a:rPr>
              <a:t>制作の段階で触れる必要はありませんが、</a:t>
            </a:r>
            <a:r>
              <a:rPr lang="en-US" altLang="ja-JP" sz="1400" dirty="0" smtClean="0">
                <a:latin typeface="メイリオ"/>
                <a:ea typeface="メイリオ"/>
                <a:cs typeface="メイリオ"/>
              </a:rPr>
              <a:t>PANEO CMS</a:t>
            </a:r>
            <a:r>
              <a:rPr lang="ja-JP" altLang="en-US" sz="1400" dirty="0" smtClean="0">
                <a:latin typeface="メイリオ"/>
                <a:ea typeface="メイリオ"/>
                <a:cs typeface="メイリオ"/>
              </a:rPr>
              <a:t>の</a:t>
            </a:r>
            <a:endParaRPr lang="en-US" altLang="ja-JP" sz="1400" dirty="0" smtClean="0">
              <a:latin typeface="メイリオ"/>
              <a:ea typeface="メイリオ"/>
              <a:cs typeface="メイリオ"/>
            </a:endParaRPr>
          </a:p>
          <a:p>
            <a:pPr>
              <a:lnSpc>
                <a:spcPct val="130000"/>
              </a:lnSpc>
            </a:pPr>
            <a:r>
              <a:rPr kumimoji="1" lang="ja-JP" altLang="en-US" sz="1400" dirty="0" smtClean="0">
                <a:latin typeface="メイリオ"/>
                <a:ea typeface="メイリオ"/>
                <a:cs typeface="メイリオ"/>
              </a:rPr>
              <a:t>バージョンアップの際はファイルの差し替えが必要です。</a:t>
            </a:r>
            <a:endParaRPr kumimoji="1" lang="en-US" altLang="ja-JP" sz="1400" dirty="0" smtClean="0">
              <a:latin typeface="メイリオ"/>
              <a:ea typeface="メイリオ"/>
              <a:cs typeface="メイリオ"/>
            </a:endParaRPr>
          </a:p>
          <a:p>
            <a:pPr>
              <a:lnSpc>
                <a:spcPct val="130000"/>
              </a:lnSpc>
            </a:pPr>
            <a:endParaRPr lang="en-US" altLang="ja-JP" sz="1400" dirty="0">
              <a:latin typeface="メイリオ"/>
              <a:ea typeface="メイリオ"/>
              <a:cs typeface="メイリオ"/>
            </a:endParaRPr>
          </a:p>
          <a:p>
            <a:pPr>
              <a:lnSpc>
                <a:spcPct val="130000"/>
              </a:lnSpc>
            </a:pPr>
            <a:r>
              <a:rPr kumimoji="1" lang="ja-JP" altLang="en-US" sz="1400" dirty="0" smtClean="0">
                <a:latin typeface="メイリオ"/>
                <a:ea typeface="メイリオ"/>
                <a:cs typeface="メイリオ"/>
              </a:rPr>
              <a:t>また設置の際は、</a:t>
            </a:r>
            <a:r>
              <a:rPr kumimoji="1" lang="en-US" altLang="ja-JP" sz="1400" b="1" dirty="0" smtClean="0">
                <a:solidFill>
                  <a:srgbClr val="FF0000"/>
                </a:solidFill>
                <a:latin typeface="メイリオ"/>
                <a:ea typeface="メイリオ"/>
                <a:cs typeface="メイリオ"/>
              </a:rPr>
              <a:t>main.py</a:t>
            </a:r>
            <a:r>
              <a:rPr kumimoji="1" lang="ja-JP" altLang="en-US" sz="1400" b="1" dirty="0" smtClean="0">
                <a:solidFill>
                  <a:srgbClr val="FF0000"/>
                </a:solidFill>
                <a:latin typeface="メイリオ"/>
                <a:ea typeface="メイリオ"/>
                <a:cs typeface="メイリオ"/>
              </a:rPr>
              <a:t>のパーミッション（権限を）</a:t>
            </a:r>
            <a:r>
              <a:rPr kumimoji="1" lang="en-US" altLang="ja-JP" sz="1400" b="1" dirty="0" smtClean="0">
                <a:solidFill>
                  <a:srgbClr val="FF0000"/>
                </a:solidFill>
                <a:latin typeface="メイリオ"/>
                <a:ea typeface="メイリオ"/>
                <a:cs typeface="メイリオ"/>
              </a:rPr>
              <a:t>755</a:t>
            </a:r>
          </a:p>
          <a:p>
            <a:pPr>
              <a:lnSpc>
                <a:spcPct val="130000"/>
              </a:lnSpc>
            </a:pPr>
            <a:r>
              <a:rPr lang="ja-JP" altLang="en-US" sz="1400" dirty="0" smtClean="0">
                <a:latin typeface="メイリオ"/>
                <a:ea typeface="メイリオ"/>
                <a:cs typeface="メイリオ"/>
              </a:rPr>
              <a:t>にして頂く必要がございます。</a:t>
            </a:r>
            <a:endParaRPr kumimoji="1" lang="ja-JP" altLang="en-US" sz="1400" dirty="0">
              <a:latin typeface="メイリオ"/>
              <a:ea typeface="メイリオ"/>
              <a:cs typeface="メイリオ"/>
            </a:endParaRPr>
          </a:p>
        </p:txBody>
      </p:sp>
      <p:sp>
        <p:nvSpPr>
          <p:cNvPr id="4" name="右中かっこ 3"/>
          <p:cNvSpPr/>
          <p:nvPr/>
        </p:nvSpPr>
        <p:spPr>
          <a:xfrm>
            <a:off x="2483768" y="1556792"/>
            <a:ext cx="288032" cy="4248472"/>
          </a:xfrm>
          <a:prstGeom prst="rightBrace">
            <a:avLst/>
          </a:prstGeom>
          <a:ln>
            <a:solidFill>
              <a:srgbClr val="FF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kumimoji="1" lang="ja-JP" altLang="en-US"/>
          </a:p>
        </p:txBody>
      </p:sp>
      <p:pic>
        <p:nvPicPr>
          <p:cNvPr id="2" name="図 1" descr="スクリーンショット 2012-10-22 22.34.26.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1556792"/>
            <a:ext cx="1547997" cy="4553992"/>
          </a:xfrm>
          <a:prstGeom prst="rect">
            <a:avLst/>
          </a:prstGeom>
        </p:spPr>
      </p:pic>
    </p:spTree>
    <p:extLst>
      <p:ext uri="{BB962C8B-B14F-4D97-AF65-F5344CB8AC3E}">
        <p14:creationId xmlns:p14="http://schemas.microsoft.com/office/powerpoint/2010/main" val="2518337556"/>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352928" cy="523220"/>
          </a:xfrm>
          <a:prstGeom prst="rect">
            <a:avLst/>
          </a:prstGeom>
          <a:noFill/>
        </p:spPr>
        <p:txBody>
          <a:bodyPr wrap="square" rtlCol="0">
            <a:spAutoFit/>
          </a:bodyPr>
          <a:lstStyle/>
          <a:p>
            <a:r>
              <a:rPr lang="ja-JP" altLang="en-US" sz="2800" dirty="0" smtClean="0">
                <a:latin typeface="メイリオ"/>
                <a:ea typeface="メイリオ"/>
                <a:cs typeface="メイリオ"/>
              </a:rPr>
              <a:t>９．</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a:latin typeface="メイリオ"/>
                <a:ea typeface="メイリオ"/>
                <a:cs typeface="メイリオ"/>
              </a:rPr>
              <a:t>CMS</a:t>
            </a:r>
            <a:r>
              <a:rPr lang="ja-JP" altLang="en-US" sz="2800" dirty="0">
                <a:latin typeface="メイリオ"/>
                <a:ea typeface="メイリオ"/>
                <a:cs typeface="メイリオ"/>
              </a:rPr>
              <a:t>の</a:t>
            </a:r>
            <a:r>
              <a:rPr lang="ja-JP" altLang="en-US" sz="2800" dirty="0" smtClean="0">
                <a:latin typeface="メイリオ"/>
                <a:ea typeface="メイリオ"/>
                <a:cs typeface="メイリオ"/>
              </a:rPr>
              <a:t>仕様　</a:t>
            </a:r>
            <a:r>
              <a:rPr lang="en-US" altLang="ja-JP" dirty="0" smtClean="0">
                <a:latin typeface="メイリオ"/>
                <a:ea typeface="メイリオ"/>
                <a:cs typeface="メイリオ"/>
              </a:rPr>
              <a:t>[_</a:t>
            </a:r>
            <a:r>
              <a:rPr lang="en-US" altLang="ja-JP" dirty="0" err="1" smtClean="0">
                <a:latin typeface="メイリオ"/>
                <a:ea typeface="メイリオ"/>
                <a:cs typeface="メイリオ"/>
              </a:rPr>
              <a:t>paneo</a:t>
            </a:r>
            <a:r>
              <a:rPr lang="ja-JP" altLang="en-US" dirty="0" smtClean="0">
                <a:latin typeface="メイリオ"/>
                <a:ea typeface="メイリオ"/>
                <a:cs typeface="メイリオ"/>
              </a:rPr>
              <a:t>フォルダ詳細</a:t>
            </a:r>
            <a:r>
              <a:rPr lang="en-US" altLang="ja-JP" dirty="0" smtClean="0">
                <a:latin typeface="メイリオ"/>
                <a:ea typeface="メイリオ"/>
                <a:cs typeface="メイリオ"/>
              </a:rPr>
              <a:t>]</a:t>
            </a:r>
            <a:endParaRPr lang="ja-JP" altLang="en-US" dirty="0">
              <a:latin typeface="メイリオ"/>
              <a:ea typeface="メイリオ"/>
              <a:cs typeface="メイリオ"/>
            </a:endParaRPr>
          </a:p>
        </p:txBody>
      </p:sp>
      <p:sp>
        <p:nvSpPr>
          <p:cNvPr id="5" name="テキスト ボックス 4"/>
          <p:cNvSpPr txBox="1"/>
          <p:nvPr/>
        </p:nvSpPr>
        <p:spPr>
          <a:xfrm>
            <a:off x="1187624" y="2132856"/>
            <a:ext cx="5290318" cy="361637"/>
          </a:xfrm>
          <a:prstGeom prst="rect">
            <a:avLst/>
          </a:prstGeom>
          <a:noFill/>
        </p:spPr>
        <p:txBody>
          <a:bodyPr wrap="none" rtlCol="0">
            <a:spAutoFit/>
          </a:bodyPr>
          <a:lstStyle/>
          <a:p>
            <a:pPr>
              <a:lnSpc>
                <a:spcPct val="130000"/>
              </a:lnSpc>
            </a:pPr>
            <a:r>
              <a:rPr lang="en-US" altLang="ja-JP" sz="1400" dirty="0" smtClean="0">
                <a:latin typeface="メイリオ"/>
                <a:ea typeface="メイリオ"/>
                <a:cs typeface="メイリオ"/>
              </a:rPr>
              <a:t>config.py</a:t>
            </a:r>
            <a:r>
              <a:rPr lang="ja-JP" altLang="en-US" sz="1400" dirty="0" smtClean="0">
                <a:latin typeface="メイリオ"/>
                <a:ea typeface="メイリオ"/>
                <a:cs typeface="メイリオ"/>
              </a:rPr>
              <a:t>を編集することで様々な設定を行うことが可能です。</a:t>
            </a:r>
            <a:endParaRPr kumimoji="1" lang="ja-JP" altLang="en-US" sz="1400" dirty="0">
              <a:latin typeface="メイリオ"/>
              <a:ea typeface="メイリオ"/>
              <a:cs typeface="メイリオ"/>
            </a:endParaRPr>
          </a:p>
        </p:txBody>
      </p:sp>
      <p:sp>
        <p:nvSpPr>
          <p:cNvPr id="11" name="テキスト ボックス 10"/>
          <p:cNvSpPr txBox="1"/>
          <p:nvPr/>
        </p:nvSpPr>
        <p:spPr>
          <a:xfrm>
            <a:off x="1043608" y="1700808"/>
            <a:ext cx="2441707" cy="369332"/>
          </a:xfrm>
          <a:prstGeom prst="rect">
            <a:avLst/>
          </a:prstGeom>
          <a:noFill/>
        </p:spPr>
        <p:txBody>
          <a:bodyPr wrap="none" rtlCol="0">
            <a:spAutoFit/>
          </a:bodyPr>
          <a:lstStyle/>
          <a:p>
            <a:r>
              <a:rPr lang="en-US" altLang="ja-JP" dirty="0" smtClean="0">
                <a:latin typeface="メイリオ"/>
                <a:ea typeface="メイリオ"/>
                <a:cs typeface="メイリオ"/>
              </a:rPr>
              <a:t>■</a:t>
            </a:r>
            <a:r>
              <a:rPr lang="ja-JP" altLang="en-US" dirty="0" smtClean="0">
                <a:latin typeface="メイリオ"/>
                <a:ea typeface="メイリオ"/>
                <a:cs typeface="メイリオ"/>
              </a:rPr>
              <a:t> </a:t>
            </a:r>
            <a:r>
              <a:rPr lang="en-US" altLang="ja-JP" dirty="0" smtClean="0">
                <a:latin typeface="メイリオ"/>
                <a:ea typeface="メイリオ"/>
                <a:cs typeface="メイリオ"/>
              </a:rPr>
              <a:t>config.py</a:t>
            </a:r>
            <a:r>
              <a:rPr lang="ja-JP" altLang="en-US" dirty="0" smtClean="0">
                <a:latin typeface="メイリオ"/>
                <a:ea typeface="メイリオ"/>
                <a:cs typeface="メイリオ"/>
              </a:rPr>
              <a:t>について</a:t>
            </a:r>
            <a:endParaRPr kumimoji="1" lang="ja-JP" altLang="en-US" dirty="0">
              <a:latin typeface="メイリオ"/>
              <a:ea typeface="メイリオ"/>
              <a:cs typeface="メイリオ"/>
            </a:endParaRPr>
          </a:p>
        </p:txBody>
      </p:sp>
      <p:sp>
        <p:nvSpPr>
          <p:cNvPr id="13" name="テキスト ボックス 12"/>
          <p:cNvSpPr txBox="1"/>
          <p:nvPr/>
        </p:nvSpPr>
        <p:spPr>
          <a:xfrm>
            <a:off x="1259632" y="2636912"/>
            <a:ext cx="7488832" cy="2664576"/>
          </a:xfrm>
          <a:prstGeom prst="rect">
            <a:avLst/>
          </a:prstGeom>
          <a:noFill/>
        </p:spPr>
        <p:txBody>
          <a:bodyPr wrap="square" rtlCol="0">
            <a:spAutoFit/>
          </a:bodyPr>
          <a:lstStyle/>
          <a:p>
            <a:pPr>
              <a:lnSpc>
                <a:spcPct val="130000"/>
              </a:lnSpc>
            </a:pPr>
            <a:r>
              <a:rPr lang="en-US" altLang="ja-JP" sz="1200" dirty="0">
                <a:latin typeface="メイリオ"/>
                <a:ea typeface="メイリオ"/>
                <a:cs typeface="メイリオ"/>
              </a:rPr>
              <a:t># LOGIN </a:t>
            </a:r>
            <a:r>
              <a:rPr lang="en-US" altLang="ja-JP" sz="1200" dirty="0" smtClean="0">
                <a:latin typeface="メイリオ"/>
                <a:ea typeface="メイリオ"/>
                <a:cs typeface="メイリオ"/>
              </a:rPr>
              <a:t>PASSWORD	</a:t>
            </a:r>
            <a:r>
              <a:rPr lang="ja-JP" altLang="en-US" sz="1200" dirty="0" smtClean="0">
                <a:latin typeface="メイリオ"/>
                <a:ea typeface="メイリオ"/>
                <a:cs typeface="メイリオ"/>
              </a:rPr>
              <a:t>・・・　管理画面のパスワードを変更する項目</a:t>
            </a:r>
            <a:endParaRPr lang="en-US" altLang="ja-JP" sz="1200" dirty="0" smtClean="0">
              <a:latin typeface="メイリオ"/>
              <a:ea typeface="メイリオ"/>
              <a:cs typeface="メイリオ"/>
            </a:endParaRPr>
          </a:p>
          <a:p>
            <a:pPr>
              <a:lnSpc>
                <a:spcPct val="130000"/>
              </a:lnSpc>
            </a:pPr>
            <a:r>
              <a:rPr lang="en-US" altLang="ja-JP" sz="1200" dirty="0">
                <a:latin typeface="メイリオ"/>
                <a:ea typeface="メイリオ"/>
                <a:cs typeface="メイリオ"/>
              </a:rPr>
              <a:t># IMAGE </a:t>
            </a:r>
            <a:r>
              <a:rPr lang="en-US" altLang="ja-JP" sz="1200" dirty="0" smtClean="0">
                <a:latin typeface="メイリオ"/>
                <a:ea typeface="メイリオ"/>
                <a:cs typeface="メイリオ"/>
              </a:rPr>
              <a:t>CONVERT	</a:t>
            </a:r>
            <a:r>
              <a:rPr lang="ja-JP" altLang="en-US" sz="1200" dirty="0" smtClean="0">
                <a:latin typeface="メイリオ"/>
                <a:ea typeface="メイリオ"/>
                <a:cs typeface="メイリオ"/>
              </a:rPr>
              <a:t>・・・ 　レスポンシブ</a:t>
            </a:r>
            <a:r>
              <a:rPr lang="en-US" altLang="ja-JP" sz="1200" dirty="0" smtClean="0">
                <a:latin typeface="メイリオ"/>
                <a:ea typeface="メイリオ"/>
                <a:cs typeface="メイリオ"/>
              </a:rPr>
              <a:t>Web</a:t>
            </a:r>
            <a:r>
              <a:rPr lang="ja-JP" altLang="en-US" sz="1200" dirty="0" smtClean="0">
                <a:latin typeface="メイリオ"/>
                <a:ea typeface="メイリオ"/>
                <a:cs typeface="メイリオ"/>
              </a:rPr>
              <a:t>での画像最適化を有効、無効にする項目</a:t>
            </a:r>
            <a:endParaRPr lang="en-US" altLang="ja-JP" sz="1200" dirty="0" smtClean="0">
              <a:latin typeface="メイリオ"/>
              <a:ea typeface="メイリオ"/>
              <a:cs typeface="メイリオ"/>
            </a:endParaRPr>
          </a:p>
          <a:p>
            <a:pPr>
              <a:lnSpc>
                <a:spcPct val="130000"/>
              </a:lnSpc>
            </a:pPr>
            <a:r>
              <a:rPr lang="en-US" altLang="ja-JP" sz="1200" dirty="0" smtClean="0">
                <a:latin typeface="メイリオ"/>
                <a:ea typeface="メイリオ"/>
                <a:cs typeface="メイリオ"/>
              </a:rPr>
              <a:t># SCSS_CONV	</a:t>
            </a:r>
            <a:r>
              <a:rPr lang="ja-JP" altLang="en-US" sz="1200" dirty="0" smtClean="0">
                <a:latin typeface="メイリオ"/>
                <a:ea typeface="メイリオ"/>
                <a:cs typeface="メイリオ"/>
              </a:rPr>
              <a:t>・・・　</a:t>
            </a:r>
            <a:r>
              <a:rPr lang="en-US" altLang="ja-JP" sz="1200" dirty="0" smtClean="0">
                <a:latin typeface="メイリオ"/>
                <a:ea typeface="メイリオ"/>
                <a:cs typeface="メイリオ"/>
              </a:rPr>
              <a:t>CSS</a:t>
            </a:r>
            <a:r>
              <a:rPr lang="ja-JP" altLang="en-US" sz="1200" dirty="0" smtClean="0">
                <a:latin typeface="メイリオ"/>
                <a:ea typeface="メイリオ"/>
                <a:cs typeface="メイリオ"/>
              </a:rPr>
              <a:t>の上位機能、</a:t>
            </a:r>
            <a:r>
              <a:rPr lang="en-US" altLang="ja-JP" sz="1200" dirty="0" smtClean="0">
                <a:latin typeface="メイリオ"/>
                <a:ea typeface="メイリオ"/>
                <a:cs typeface="メイリオ"/>
              </a:rPr>
              <a:t>SCSS</a:t>
            </a:r>
            <a:r>
              <a:rPr lang="ja-JP" altLang="en-US" sz="1200" dirty="0">
                <a:latin typeface="メイリオ"/>
                <a:ea typeface="メイリオ"/>
                <a:cs typeface="メイリオ"/>
              </a:rPr>
              <a:t>を有効、無効にする項目</a:t>
            </a:r>
            <a:endParaRPr lang="en-US" altLang="ja-JP" sz="1200" dirty="0">
              <a:latin typeface="メイリオ"/>
              <a:ea typeface="メイリオ"/>
              <a:cs typeface="メイリオ"/>
            </a:endParaRPr>
          </a:p>
          <a:p>
            <a:pPr>
              <a:lnSpc>
                <a:spcPct val="130000"/>
              </a:lnSpc>
            </a:pPr>
            <a:r>
              <a:rPr kumimoji="1" lang="en-US" altLang="ja-JP" sz="1200" dirty="0" smtClean="0">
                <a:latin typeface="メイリオ"/>
                <a:ea typeface="メイリオ"/>
                <a:cs typeface="メイリオ"/>
              </a:rPr>
              <a:t>  </a:t>
            </a:r>
            <a:r>
              <a:rPr kumimoji="1" lang="ja-JP" altLang="en-US" sz="1200" dirty="0" smtClean="0">
                <a:latin typeface="メイリオ"/>
                <a:ea typeface="メイリオ"/>
                <a:cs typeface="メイリオ"/>
              </a:rPr>
              <a:t>利用詳細はこちらをご確認ください。</a:t>
            </a:r>
            <a:r>
              <a:rPr lang="en-US" altLang="ja-JP" sz="1200" dirty="0">
                <a:latin typeface="メイリオ"/>
                <a:ea typeface="メイリオ"/>
                <a:cs typeface="メイリオ"/>
                <a:hlinkClick r:id="rId3"/>
              </a:rPr>
              <a:t>http://goo.gl/</a:t>
            </a:r>
            <a:r>
              <a:rPr lang="en-US" altLang="ja-JP" sz="1200" dirty="0" smtClean="0">
                <a:latin typeface="メイリオ"/>
                <a:ea typeface="メイリオ"/>
                <a:cs typeface="メイリオ"/>
                <a:hlinkClick r:id="rId3"/>
              </a:rPr>
              <a:t>EzkbC</a:t>
            </a:r>
            <a:r>
              <a:rPr lang="en-US" altLang="ja-JP" sz="1200" dirty="0">
                <a:latin typeface="メイリオ"/>
                <a:ea typeface="メイリオ"/>
                <a:cs typeface="メイリオ"/>
              </a:rPr>
              <a:t>  </a:t>
            </a:r>
            <a:r>
              <a:rPr lang="en-US" altLang="ja-JP" sz="1200" dirty="0">
                <a:latin typeface="メイリオ"/>
                <a:ea typeface="メイリオ"/>
                <a:cs typeface="メイリオ"/>
                <a:hlinkClick r:id="rId4"/>
              </a:rPr>
              <a:t>http://sass-</a:t>
            </a:r>
            <a:r>
              <a:rPr lang="en-US" altLang="ja-JP" sz="1200" dirty="0" smtClean="0">
                <a:latin typeface="メイリオ"/>
                <a:ea typeface="メイリオ"/>
                <a:cs typeface="メイリオ"/>
                <a:hlinkClick r:id="rId4"/>
              </a:rPr>
              <a:t>lang.com</a:t>
            </a:r>
            <a:endParaRPr lang="en-US" altLang="ja-JP" sz="1200" dirty="0" smtClean="0">
              <a:latin typeface="メイリオ"/>
              <a:ea typeface="メイリオ"/>
              <a:cs typeface="メイリオ"/>
            </a:endParaRPr>
          </a:p>
          <a:p>
            <a:pPr>
              <a:lnSpc>
                <a:spcPct val="130000"/>
              </a:lnSpc>
            </a:pPr>
            <a:r>
              <a:rPr lang="en-US" altLang="ja-JP" sz="1200" dirty="0">
                <a:latin typeface="メイリオ"/>
                <a:ea typeface="メイリオ"/>
                <a:cs typeface="メイリオ"/>
              </a:rPr>
              <a:t># HTML CACHE </a:t>
            </a:r>
            <a:r>
              <a:rPr lang="en-US" altLang="ja-JP" sz="1200" dirty="0" smtClean="0">
                <a:latin typeface="メイリオ"/>
                <a:ea typeface="メイリオ"/>
                <a:cs typeface="メイリオ"/>
              </a:rPr>
              <a:t>ENGINE	</a:t>
            </a:r>
            <a:r>
              <a:rPr lang="ja-JP" altLang="en-US" sz="1200" dirty="0" smtClean="0">
                <a:latin typeface="メイリオ"/>
                <a:ea typeface="メイリオ"/>
                <a:cs typeface="メイリオ"/>
              </a:rPr>
              <a:t>・・・</a:t>
            </a:r>
            <a:r>
              <a:rPr lang="en-US" altLang="ja-JP" sz="1200" dirty="0" smtClean="0">
                <a:latin typeface="メイリオ"/>
                <a:ea typeface="メイリオ"/>
                <a:cs typeface="メイリオ"/>
              </a:rPr>
              <a:t>HTML</a:t>
            </a:r>
            <a:r>
              <a:rPr lang="ja-JP" altLang="en-US" sz="1200" dirty="0" smtClean="0">
                <a:latin typeface="メイリオ"/>
                <a:ea typeface="メイリオ"/>
                <a:cs typeface="メイリオ"/>
              </a:rPr>
              <a:t>ファイルのキャッシュ</a:t>
            </a:r>
            <a:r>
              <a:rPr lang="ja-JP" altLang="en-US" sz="1200" dirty="0">
                <a:latin typeface="メイリオ"/>
                <a:ea typeface="メイリオ"/>
                <a:cs typeface="メイリオ"/>
              </a:rPr>
              <a:t>を有効、無効にする項</a:t>
            </a:r>
            <a:r>
              <a:rPr lang="ja-JP" altLang="en-US" sz="1200" dirty="0" smtClean="0">
                <a:latin typeface="メイリオ"/>
                <a:ea typeface="メイリオ"/>
                <a:cs typeface="メイリオ"/>
              </a:rPr>
              <a:t>目</a:t>
            </a:r>
            <a:endParaRPr lang="en-US" altLang="ja-JP" sz="1200" dirty="0" smtClean="0">
              <a:latin typeface="メイリオ"/>
              <a:ea typeface="メイリオ"/>
              <a:cs typeface="メイリオ"/>
            </a:endParaRPr>
          </a:p>
          <a:p>
            <a:pPr>
              <a:lnSpc>
                <a:spcPct val="130000"/>
              </a:lnSpc>
            </a:pPr>
            <a:r>
              <a:rPr lang="en-US" altLang="ja-JP" sz="1200" dirty="0">
                <a:latin typeface="メイリオ"/>
                <a:ea typeface="メイリオ"/>
                <a:cs typeface="メイリオ"/>
              </a:rPr>
              <a:t># PANEO SITE DATA </a:t>
            </a:r>
            <a:r>
              <a:rPr lang="en-US" altLang="ja-JP" sz="1200" dirty="0" smtClean="0">
                <a:latin typeface="メイリオ"/>
                <a:ea typeface="メイリオ"/>
                <a:cs typeface="メイリオ"/>
              </a:rPr>
              <a:t>DIR</a:t>
            </a:r>
            <a:r>
              <a:rPr lang="ja-JP" altLang="en-US" sz="1200" dirty="0" smtClean="0">
                <a:latin typeface="メイリオ"/>
                <a:ea typeface="メイリオ"/>
                <a:cs typeface="メイリオ"/>
              </a:rPr>
              <a:t>　・・・　</a:t>
            </a:r>
            <a:r>
              <a:rPr lang="en-US" altLang="ja-JP" sz="1200" dirty="0" smtClean="0">
                <a:latin typeface="メイリオ"/>
                <a:ea typeface="メイリオ"/>
                <a:cs typeface="メイリオ"/>
              </a:rPr>
              <a:t>CMS</a:t>
            </a:r>
            <a:r>
              <a:rPr lang="ja-JP" altLang="en-US" sz="1200" dirty="0" smtClean="0">
                <a:latin typeface="メイリオ"/>
                <a:ea typeface="メイリオ"/>
                <a:cs typeface="メイリオ"/>
              </a:rPr>
              <a:t>フォルダの場所を指定する項目</a:t>
            </a:r>
            <a:endParaRPr lang="en-US" altLang="ja-JP" sz="1200" dirty="0" smtClean="0">
              <a:latin typeface="メイリオ"/>
              <a:ea typeface="メイリオ"/>
              <a:cs typeface="メイリオ"/>
            </a:endParaRPr>
          </a:p>
          <a:p>
            <a:pPr>
              <a:lnSpc>
                <a:spcPct val="130000"/>
              </a:lnSpc>
            </a:pPr>
            <a:r>
              <a:rPr lang="en-US" altLang="ja-JP" sz="1200" dirty="0">
                <a:latin typeface="メイリオ"/>
                <a:ea typeface="メイリオ"/>
                <a:cs typeface="メイリオ"/>
              </a:rPr>
              <a:t># PAGE TEMPLATE </a:t>
            </a:r>
            <a:r>
              <a:rPr lang="en-US" altLang="ja-JP" sz="1200" dirty="0" smtClean="0">
                <a:latin typeface="メイリオ"/>
                <a:ea typeface="メイリオ"/>
                <a:cs typeface="メイリオ"/>
              </a:rPr>
              <a:t>SET		</a:t>
            </a:r>
            <a:r>
              <a:rPr lang="ja-JP" altLang="en-US" sz="1200" dirty="0" smtClean="0">
                <a:latin typeface="メイリオ"/>
                <a:ea typeface="メイリオ"/>
                <a:cs typeface="メイリオ"/>
              </a:rPr>
              <a:t>・・・</a:t>
            </a:r>
            <a:r>
              <a:rPr lang="ja-JP" altLang="ja-JP" sz="1200" dirty="0">
                <a:latin typeface="メイリオ"/>
                <a:ea typeface="メイリオ"/>
                <a:cs typeface="メイリオ"/>
              </a:rPr>
              <a:t>　</a:t>
            </a:r>
            <a:r>
              <a:rPr lang="ja-JP" altLang="en-US" sz="1200" dirty="0" smtClean="0">
                <a:latin typeface="メイリオ"/>
                <a:ea typeface="メイリオ"/>
                <a:cs typeface="メイリオ"/>
              </a:rPr>
              <a:t>ページテンプレートの標準のテンプレートを指定する項目</a:t>
            </a:r>
            <a:endParaRPr lang="en-US" altLang="ja-JP" sz="1200" dirty="0" smtClean="0">
              <a:latin typeface="メイリオ"/>
              <a:ea typeface="メイリオ"/>
              <a:cs typeface="メイリオ"/>
            </a:endParaRPr>
          </a:p>
          <a:p>
            <a:pPr>
              <a:lnSpc>
                <a:spcPct val="130000"/>
              </a:lnSpc>
            </a:pPr>
            <a:r>
              <a:rPr lang="en-US" altLang="ja-JP" sz="1200" dirty="0">
                <a:latin typeface="メイリオ"/>
                <a:ea typeface="メイリオ"/>
                <a:cs typeface="メイリオ"/>
              </a:rPr>
              <a:t># PANEO SITE SIZE </a:t>
            </a:r>
            <a:r>
              <a:rPr lang="en-US" altLang="ja-JP" sz="1200" dirty="0" smtClean="0">
                <a:latin typeface="メイリオ"/>
                <a:ea typeface="メイリオ"/>
                <a:cs typeface="メイリオ"/>
              </a:rPr>
              <a:t>SETTING</a:t>
            </a:r>
            <a:r>
              <a:rPr lang="ja-JP" altLang="en-US" sz="1200" dirty="0" smtClean="0">
                <a:latin typeface="メイリオ"/>
                <a:ea typeface="メイリオ"/>
                <a:cs typeface="メイリオ"/>
              </a:rPr>
              <a:t>　・・・ サイトの標準サイズを指定する項目</a:t>
            </a:r>
            <a:endParaRPr lang="en-US" altLang="ja-JP" sz="1200" dirty="0" smtClean="0">
              <a:latin typeface="メイリオ"/>
              <a:ea typeface="メイリオ"/>
              <a:cs typeface="メイリオ"/>
            </a:endParaRPr>
          </a:p>
          <a:p>
            <a:pPr>
              <a:lnSpc>
                <a:spcPct val="130000"/>
              </a:lnSpc>
            </a:pPr>
            <a:r>
              <a:rPr lang="en-US" altLang="ja-JP" sz="1100" dirty="0" smtClean="0">
                <a:solidFill>
                  <a:srgbClr val="FF0000"/>
                </a:solidFill>
                <a:latin typeface="メイリオ"/>
                <a:ea typeface="メイリオ"/>
                <a:cs typeface="メイリオ"/>
              </a:rPr>
              <a:t>※</a:t>
            </a:r>
            <a:r>
              <a:rPr lang="ja-JP" altLang="en-US" sz="1100" dirty="0" smtClean="0">
                <a:solidFill>
                  <a:srgbClr val="FF0000"/>
                </a:solidFill>
                <a:latin typeface="メイリオ"/>
                <a:ea typeface="メイリオ"/>
                <a:cs typeface="メイリオ"/>
              </a:rPr>
              <a:t>サイズの変更は</a:t>
            </a:r>
            <a:r>
              <a:rPr lang="en-US" altLang="ja-JP" sz="1100" dirty="0" smtClean="0">
                <a:solidFill>
                  <a:srgbClr val="FF0000"/>
                </a:solidFill>
                <a:latin typeface="メイリオ"/>
                <a:ea typeface="メイリオ"/>
                <a:cs typeface="メイリオ"/>
              </a:rPr>
              <a:t>css</a:t>
            </a:r>
            <a:r>
              <a:rPr lang="ja-JP" altLang="en-US" sz="1100" dirty="0" smtClean="0">
                <a:solidFill>
                  <a:srgbClr val="FF0000"/>
                </a:solidFill>
                <a:latin typeface="メイリオ"/>
                <a:ea typeface="メイリオ"/>
                <a:cs typeface="メイリオ"/>
              </a:rPr>
              <a:t>ファイル全体の書き換えを伴いますので、十分ご確認の上変更をお願いいたします。</a:t>
            </a:r>
            <a:endParaRPr lang="en-US" altLang="ja-JP" sz="1100" dirty="0" smtClean="0">
              <a:solidFill>
                <a:srgbClr val="FF0000"/>
              </a:solidFill>
              <a:latin typeface="メイリオ"/>
              <a:ea typeface="メイリオ"/>
              <a:cs typeface="メイリオ"/>
            </a:endParaRPr>
          </a:p>
          <a:p>
            <a:pPr>
              <a:lnSpc>
                <a:spcPct val="130000"/>
              </a:lnSpc>
            </a:pPr>
            <a:r>
              <a:rPr lang="en-US" altLang="ja-JP" sz="1100" dirty="0">
                <a:latin typeface="メイリオ"/>
                <a:ea typeface="メイリオ"/>
                <a:cs typeface="メイリオ"/>
              </a:rPr>
              <a:t># AMAZON </a:t>
            </a:r>
            <a:r>
              <a:rPr lang="en-US" altLang="ja-JP" sz="1100" dirty="0" smtClean="0">
                <a:latin typeface="メイリオ"/>
                <a:ea typeface="メイリオ"/>
                <a:cs typeface="メイリオ"/>
              </a:rPr>
              <a:t>AWS	</a:t>
            </a:r>
            <a:r>
              <a:rPr lang="ja-JP" altLang="en-US" sz="1100" dirty="0" smtClean="0">
                <a:latin typeface="メイリオ"/>
                <a:ea typeface="メイリオ"/>
                <a:cs typeface="メイリオ"/>
              </a:rPr>
              <a:t>・・・　アマゾンテンプレートを利用する際に指定するアマゾンコード</a:t>
            </a:r>
            <a:endParaRPr lang="en-US" altLang="ja-JP" sz="1100" dirty="0" smtClean="0">
              <a:latin typeface="メイリオ"/>
              <a:ea typeface="メイリオ"/>
              <a:cs typeface="メイリオ"/>
            </a:endParaRPr>
          </a:p>
          <a:p>
            <a:pPr>
              <a:lnSpc>
                <a:spcPct val="130000"/>
              </a:lnSpc>
            </a:pPr>
            <a:r>
              <a:rPr lang="ja-JP" altLang="en-US" sz="1100" dirty="0" smtClean="0">
                <a:solidFill>
                  <a:srgbClr val="FF0000"/>
                </a:solidFill>
                <a:latin typeface="メイリオ"/>
                <a:ea typeface="メイリオ"/>
                <a:cs typeface="メイリオ"/>
              </a:rPr>
              <a:t>アマゾンのデータを利用する際は、</a:t>
            </a:r>
            <a:r>
              <a:rPr lang="en-US" altLang="ja-JP" sz="1100" dirty="0" smtClean="0">
                <a:solidFill>
                  <a:srgbClr val="FF0000"/>
                </a:solidFill>
                <a:latin typeface="メイリオ"/>
                <a:ea typeface="メイリオ"/>
                <a:cs typeface="メイリオ"/>
              </a:rPr>
              <a:t>AWS_KEY</a:t>
            </a:r>
            <a:r>
              <a:rPr lang="ja-JP" altLang="en-US" sz="1100" dirty="0" smtClean="0">
                <a:solidFill>
                  <a:srgbClr val="FF0000"/>
                </a:solidFill>
                <a:latin typeface="メイリオ"/>
                <a:ea typeface="メイリオ"/>
                <a:cs typeface="メイリオ"/>
              </a:rPr>
              <a:t>／</a:t>
            </a:r>
            <a:r>
              <a:rPr lang="en-US" altLang="ja-JP" sz="1100" dirty="0" smtClean="0">
                <a:solidFill>
                  <a:srgbClr val="FF0000"/>
                </a:solidFill>
                <a:latin typeface="メイリオ"/>
                <a:ea typeface="メイリオ"/>
                <a:cs typeface="メイリオ"/>
              </a:rPr>
              <a:t>SECRET_KEY</a:t>
            </a:r>
            <a:r>
              <a:rPr lang="ja-JP" altLang="en-US" sz="1100" dirty="0" smtClean="0">
                <a:solidFill>
                  <a:srgbClr val="FF0000"/>
                </a:solidFill>
                <a:latin typeface="メイリオ"/>
                <a:ea typeface="メイリオ"/>
                <a:cs typeface="メイリオ"/>
              </a:rPr>
              <a:t>／</a:t>
            </a:r>
            <a:r>
              <a:rPr lang="en-US" altLang="ja-JP" sz="1100" dirty="0" smtClean="0">
                <a:solidFill>
                  <a:srgbClr val="FF0000"/>
                </a:solidFill>
                <a:latin typeface="メイリオ"/>
                <a:ea typeface="メイリオ"/>
                <a:cs typeface="メイリオ"/>
              </a:rPr>
              <a:t>ASSOCIATE_TAG</a:t>
            </a:r>
            <a:r>
              <a:rPr lang="ja-JP" altLang="en-US" sz="1100" dirty="0" smtClean="0">
                <a:solidFill>
                  <a:srgbClr val="FF0000"/>
                </a:solidFill>
                <a:latin typeface="メイリオ"/>
                <a:ea typeface="メイリオ"/>
                <a:cs typeface="メイリオ"/>
              </a:rPr>
              <a:t>の事前の取得申請が必要です。</a:t>
            </a:r>
            <a:endParaRPr kumimoji="1" lang="ja-JP" altLang="en-US" sz="1100" dirty="0">
              <a:solidFill>
                <a:srgbClr val="FF0000"/>
              </a:solidFill>
              <a:latin typeface="メイリオ"/>
              <a:ea typeface="メイリオ"/>
              <a:cs typeface="メイリオ"/>
            </a:endParaRPr>
          </a:p>
        </p:txBody>
      </p:sp>
    </p:spTree>
    <p:extLst>
      <p:ext uri="{BB962C8B-B14F-4D97-AF65-F5344CB8AC3E}">
        <p14:creationId xmlns:p14="http://schemas.microsoft.com/office/powerpoint/2010/main" val="3879871650"/>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352928" cy="523220"/>
          </a:xfrm>
          <a:prstGeom prst="rect">
            <a:avLst/>
          </a:prstGeom>
          <a:noFill/>
        </p:spPr>
        <p:txBody>
          <a:bodyPr wrap="square" rtlCol="0">
            <a:spAutoFit/>
          </a:bodyPr>
          <a:lstStyle/>
          <a:p>
            <a:r>
              <a:rPr lang="en-US" altLang="ja-JP" sz="2800" dirty="0" smtClean="0">
                <a:latin typeface="メイリオ"/>
                <a:ea typeface="メイリオ"/>
                <a:cs typeface="メイリオ"/>
              </a:rPr>
              <a:t>10</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a:latin typeface="メイリオ"/>
                <a:ea typeface="メイリオ"/>
                <a:cs typeface="メイリオ"/>
              </a:rPr>
              <a:t>CMS</a:t>
            </a:r>
            <a:r>
              <a:rPr lang="ja-JP" altLang="en-US" sz="2800" dirty="0">
                <a:latin typeface="メイリオ"/>
                <a:ea typeface="メイリオ"/>
                <a:cs typeface="メイリオ"/>
              </a:rPr>
              <a:t>の</a:t>
            </a:r>
            <a:r>
              <a:rPr lang="ja-JP" altLang="en-US" sz="2800" dirty="0" smtClean="0">
                <a:latin typeface="メイリオ"/>
                <a:ea typeface="メイリオ"/>
                <a:cs typeface="メイリオ"/>
              </a:rPr>
              <a:t>仕様　</a:t>
            </a:r>
            <a:endParaRPr lang="ja-JP" altLang="en-US" dirty="0">
              <a:latin typeface="メイリオ"/>
              <a:ea typeface="メイリオ"/>
              <a:cs typeface="メイリオ"/>
            </a:endParaRPr>
          </a:p>
        </p:txBody>
      </p:sp>
      <p:sp>
        <p:nvSpPr>
          <p:cNvPr id="5" name="テキスト ボックス 4"/>
          <p:cNvSpPr txBox="1"/>
          <p:nvPr/>
        </p:nvSpPr>
        <p:spPr>
          <a:xfrm>
            <a:off x="1127899" y="2132856"/>
            <a:ext cx="7296689" cy="4282710"/>
          </a:xfrm>
          <a:prstGeom prst="rect">
            <a:avLst/>
          </a:prstGeom>
          <a:noFill/>
        </p:spPr>
        <p:txBody>
          <a:bodyPr wrap="none" rtlCol="0">
            <a:spAutoFit/>
          </a:bodyPr>
          <a:lstStyle/>
          <a:p>
            <a:pPr>
              <a:lnSpc>
                <a:spcPct val="130000"/>
              </a:lnSpc>
            </a:pPr>
            <a:r>
              <a:rPr lang="ja-JP" altLang="en-US" sz="1400" dirty="0" smtClean="0">
                <a:latin typeface="メイリオ"/>
                <a:ea typeface="メイリオ"/>
                <a:cs typeface="メイリオ"/>
              </a:rPr>
              <a:t>管理画面の各テンプレート、記事ファイルに記載されているコードを</a:t>
            </a:r>
            <a:endParaRPr lang="en-US" altLang="ja-JP" sz="1400" dirty="0" smtClean="0">
              <a:latin typeface="メイリオ"/>
              <a:ea typeface="メイリオ"/>
              <a:cs typeface="メイリオ"/>
            </a:endParaRPr>
          </a:p>
          <a:p>
            <a:pPr>
              <a:lnSpc>
                <a:spcPct val="130000"/>
              </a:lnSpc>
            </a:pPr>
            <a:r>
              <a:rPr kumimoji="1" lang="ja-JP" altLang="en-US" sz="1400" dirty="0" smtClean="0">
                <a:latin typeface="メイリオ"/>
                <a:ea typeface="メイリオ"/>
                <a:cs typeface="メイリオ"/>
              </a:rPr>
              <a:t>うまく利用することで、それぞれのデータを引っ張ってくることが可能です。</a:t>
            </a:r>
            <a:endParaRPr kumimoji="1" lang="en-US" altLang="ja-JP" sz="1400" dirty="0" smtClean="0">
              <a:latin typeface="メイリオ"/>
              <a:ea typeface="メイリオ"/>
              <a:cs typeface="メイリオ"/>
            </a:endParaRPr>
          </a:p>
          <a:p>
            <a:pPr>
              <a:lnSpc>
                <a:spcPct val="130000"/>
              </a:lnSpc>
            </a:pPr>
            <a:endParaRPr lang="en-US" altLang="ja-JP" sz="1400" dirty="0">
              <a:latin typeface="メイリオ"/>
              <a:ea typeface="メイリオ"/>
              <a:cs typeface="メイリオ"/>
            </a:endParaRPr>
          </a:p>
          <a:p>
            <a:pPr>
              <a:lnSpc>
                <a:spcPct val="130000"/>
              </a:lnSpc>
            </a:pPr>
            <a:r>
              <a:rPr kumimoji="1" lang="ja-JP" altLang="en-US" sz="1400" dirty="0" smtClean="0">
                <a:latin typeface="メイリオ"/>
                <a:ea typeface="メイリオ"/>
                <a:cs typeface="メイリオ"/>
              </a:rPr>
              <a:t>例）トップページにイベント情報を表示したい場合</a:t>
            </a:r>
            <a:endParaRPr kumimoji="1" lang="en-US" altLang="ja-JP" sz="1400" dirty="0" smtClean="0">
              <a:latin typeface="メイリオ"/>
              <a:ea typeface="メイリオ"/>
              <a:cs typeface="メイリオ"/>
            </a:endParaRPr>
          </a:p>
          <a:p>
            <a:pPr>
              <a:lnSpc>
                <a:spcPct val="130000"/>
              </a:lnSpc>
            </a:pPr>
            <a:r>
              <a:rPr lang="en-US" altLang="ja-JP" sz="1400" dirty="0" smtClean="0">
                <a:latin typeface="メイリオ"/>
                <a:ea typeface="メイリオ"/>
                <a:cs typeface="メイリオ"/>
              </a:rPr>
              <a:t>&lt;</a:t>
            </a:r>
            <a:r>
              <a:rPr lang="en-US" altLang="ja-JP" sz="1400" dirty="0">
                <a:latin typeface="メイリオ"/>
                <a:ea typeface="メイリオ"/>
                <a:cs typeface="メイリオ"/>
              </a:rPr>
              <a:t>% article = AT.GetArticle('event') %</a:t>
            </a:r>
            <a:r>
              <a:rPr lang="en-US" altLang="ja-JP" sz="1400" dirty="0" smtClean="0">
                <a:latin typeface="メイリオ"/>
                <a:ea typeface="メイリオ"/>
                <a:cs typeface="メイリオ"/>
              </a:rPr>
              <a:t>&gt;</a:t>
            </a:r>
          </a:p>
          <a:p>
            <a:pPr>
              <a:lnSpc>
                <a:spcPct val="130000"/>
              </a:lnSpc>
            </a:pPr>
            <a:endParaRPr lang="en-US" altLang="ja-JP" sz="1400" dirty="0" smtClean="0">
              <a:latin typeface="メイリオ"/>
              <a:ea typeface="メイリオ"/>
              <a:cs typeface="メイリオ"/>
            </a:endParaRPr>
          </a:p>
          <a:p>
            <a:pPr>
              <a:lnSpc>
                <a:spcPct val="130000"/>
              </a:lnSpc>
            </a:pPr>
            <a:r>
              <a:rPr lang="en-US" altLang="ja-JP" sz="1400" dirty="0" smtClean="0">
                <a:latin typeface="メイリオ"/>
                <a:ea typeface="メイリオ"/>
                <a:cs typeface="メイリオ"/>
              </a:rPr>
              <a:t>$</a:t>
            </a:r>
            <a:r>
              <a:rPr lang="en-US" altLang="ja-JP" sz="1400" dirty="0">
                <a:latin typeface="メイリオ"/>
                <a:ea typeface="メイリオ"/>
                <a:cs typeface="メイリオ"/>
              </a:rPr>
              <a:t>{article.header</a:t>
            </a:r>
            <a:r>
              <a:rPr lang="en-US" altLang="ja-JP" sz="1400" dirty="0" smtClean="0">
                <a:latin typeface="メイリオ"/>
                <a:ea typeface="メイリオ"/>
                <a:cs typeface="メイリオ"/>
              </a:rPr>
              <a:t>}</a:t>
            </a:r>
          </a:p>
          <a:p>
            <a:pPr>
              <a:lnSpc>
                <a:spcPct val="130000"/>
              </a:lnSpc>
            </a:pPr>
            <a:endParaRPr lang="en-US" altLang="ja-JP" sz="1400" dirty="0" smtClean="0">
              <a:latin typeface="メイリオ"/>
              <a:ea typeface="メイリオ"/>
              <a:cs typeface="メイリオ"/>
            </a:endParaRPr>
          </a:p>
          <a:p>
            <a:pPr>
              <a:lnSpc>
                <a:spcPct val="130000"/>
              </a:lnSpc>
            </a:pPr>
            <a:r>
              <a:rPr lang="en-US" altLang="ja-JP" sz="1400" dirty="0" smtClean="0">
                <a:latin typeface="メイリオ"/>
                <a:ea typeface="メイリオ"/>
                <a:cs typeface="メイリオ"/>
              </a:rPr>
              <a:t>$</a:t>
            </a:r>
            <a:r>
              <a:rPr lang="en-US" altLang="ja-JP" sz="1400" dirty="0">
                <a:latin typeface="メイリオ"/>
                <a:ea typeface="メイリオ"/>
                <a:cs typeface="メイリオ"/>
              </a:rPr>
              <a:t>{article.lead}</a:t>
            </a:r>
          </a:p>
          <a:p>
            <a:pPr>
              <a:lnSpc>
                <a:spcPct val="130000"/>
              </a:lnSpc>
            </a:pPr>
            <a:endParaRPr lang="en-US" altLang="ja-JP" sz="1400" dirty="0">
              <a:latin typeface="メイリオ"/>
              <a:ea typeface="メイリオ"/>
              <a:cs typeface="メイリオ"/>
            </a:endParaRPr>
          </a:p>
          <a:p>
            <a:pPr>
              <a:lnSpc>
                <a:spcPct val="130000"/>
              </a:lnSpc>
            </a:pPr>
            <a:r>
              <a:rPr lang="ja-JP" altLang="en-US" sz="1400" dirty="0" smtClean="0">
                <a:latin typeface="メイリオ"/>
                <a:ea typeface="メイリオ"/>
                <a:cs typeface="メイリオ"/>
              </a:rPr>
              <a:t>ここに書いてあるタグを上記のように記載し、</a:t>
            </a:r>
            <a:r>
              <a:rPr lang="en-US" altLang="ja-JP" sz="1400" dirty="0" smtClean="0">
                <a:latin typeface="メイリオ"/>
                <a:ea typeface="メイリオ"/>
                <a:cs typeface="メイリオ"/>
              </a:rPr>
              <a:t>index</a:t>
            </a:r>
            <a:r>
              <a:rPr lang="ja-JP" altLang="en-US" sz="1400" dirty="0" smtClean="0">
                <a:latin typeface="メイリオ"/>
                <a:ea typeface="メイリオ"/>
                <a:cs typeface="メイリオ"/>
              </a:rPr>
              <a:t>テンプレートの表示させたい場所に</a:t>
            </a:r>
            <a:endParaRPr lang="en-US" altLang="ja-JP" sz="1400" dirty="0" smtClean="0">
              <a:latin typeface="メイリオ"/>
              <a:ea typeface="メイリオ"/>
              <a:cs typeface="メイリオ"/>
            </a:endParaRPr>
          </a:p>
          <a:p>
            <a:pPr>
              <a:lnSpc>
                <a:spcPct val="130000"/>
              </a:lnSpc>
            </a:pPr>
            <a:r>
              <a:rPr kumimoji="1" lang="ja-JP" altLang="en-US" sz="1400" dirty="0" smtClean="0">
                <a:latin typeface="メイリオ"/>
                <a:ea typeface="メイリオ"/>
                <a:cs typeface="メイリオ"/>
              </a:rPr>
              <a:t>記載するだけで、データを引っ張ってくることが可能です。</a:t>
            </a:r>
            <a:endParaRPr kumimoji="1" lang="en-US" altLang="ja-JP" sz="1400" dirty="0" smtClean="0">
              <a:latin typeface="メイリオ"/>
              <a:ea typeface="メイリオ"/>
              <a:cs typeface="メイリオ"/>
            </a:endParaRPr>
          </a:p>
          <a:p>
            <a:pPr>
              <a:lnSpc>
                <a:spcPct val="130000"/>
              </a:lnSpc>
            </a:pPr>
            <a:r>
              <a:rPr lang="ja-JP" altLang="en-US" sz="1400" dirty="0" smtClean="0">
                <a:latin typeface="メイリオ"/>
                <a:ea typeface="メイリオ"/>
                <a:cs typeface="メイリオ"/>
              </a:rPr>
              <a:t>記事の件数指定や、画像の取り込みも可能ですので、実際のテンプレートを参考に</a:t>
            </a:r>
            <a:endParaRPr lang="en-US" altLang="ja-JP" sz="1400" dirty="0" smtClean="0">
              <a:latin typeface="メイリオ"/>
              <a:ea typeface="メイリオ"/>
              <a:cs typeface="メイリオ"/>
            </a:endParaRPr>
          </a:p>
          <a:p>
            <a:pPr>
              <a:lnSpc>
                <a:spcPct val="130000"/>
              </a:lnSpc>
            </a:pPr>
            <a:r>
              <a:rPr kumimoji="1" lang="ja-JP" altLang="en-US" sz="1400" dirty="0" smtClean="0">
                <a:latin typeface="メイリオ"/>
                <a:ea typeface="メイリオ"/>
                <a:cs typeface="メイリオ"/>
              </a:rPr>
              <a:t>適宜変更をお願いいたします。</a:t>
            </a:r>
            <a:endParaRPr kumimoji="1" lang="en-US" altLang="ja-JP" sz="1400" dirty="0" smtClean="0">
              <a:latin typeface="メイリオ"/>
              <a:ea typeface="メイリオ"/>
              <a:cs typeface="メイリオ"/>
            </a:endParaRPr>
          </a:p>
          <a:p>
            <a:pPr>
              <a:lnSpc>
                <a:spcPct val="130000"/>
              </a:lnSpc>
            </a:pPr>
            <a:endParaRPr kumimoji="1" lang="ja-JP" altLang="en-US" sz="1400" dirty="0">
              <a:latin typeface="メイリオ"/>
              <a:ea typeface="メイリオ"/>
              <a:cs typeface="メイリオ"/>
            </a:endParaRPr>
          </a:p>
        </p:txBody>
      </p:sp>
      <p:sp>
        <p:nvSpPr>
          <p:cNvPr id="11" name="テキスト ボックス 10"/>
          <p:cNvSpPr txBox="1"/>
          <p:nvPr/>
        </p:nvSpPr>
        <p:spPr>
          <a:xfrm>
            <a:off x="1043608" y="1700808"/>
            <a:ext cx="5262979" cy="369332"/>
          </a:xfrm>
          <a:prstGeom prst="rect">
            <a:avLst/>
          </a:prstGeom>
          <a:noFill/>
        </p:spPr>
        <p:txBody>
          <a:bodyPr wrap="none" rtlCol="0">
            <a:spAutoFit/>
          </a:bodyPr>
          <a:lstStyle/>
          <a:p>
            <a:r>
              <a:rPr lang="ja-JP" altLang="en-US" dirty="0" smtClean="0">
                <a:latin typeface="メイリオ"/>
                <a:ea typeface="メイリオ"/>
                <a:cs typeface="メイリオ"/>
              </a:rPr>
              <a:t>各テンプレートのデータ表示・取り込みについて</a:t>
            </a:r>
            <a:endParaRPr kumimoji="1" lang="ja-JP" altLang="en-US" dirty="0">
              <a:latin typeface="メイリオ"/>
              <a:ea typeface="メイリオ"/>
              <a:cs typeface="メイリオ"/>
            </a:endParaRPr>
          </a:p>
        </p:txBody>
      </p:sp>
      <p:pic>
        <p:nvPicPr>
          <p:cNvPr id="2" name="図 1" descr="スクリーンショット 2012-10-22 22.51.3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27294" y="3595216"/>
            <a:ext cx="2324826" cy="1345952"/>
          </a:xfrm>
          <a:prstGeom prst="rect">
            <a:avLst/>
          </a:prstGeom>
        </p:spPr>
      </p:pic>
      <p:cxnSp>
        <p:nvCxnSpPr>
          <p:cNvPr id="4" name="直線矢印コネクタ 3"/>
          <p:cNvCxnSpPr/>
          <p:nvPr/>
        </p:nvCxnSpPr>
        <p:spPr>
          <a:xfrm>
            <a:off x="2699792" y="4581128"/>
            <a:ext cx="720080" cy="72008"/>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5" name="直線矢印コネクタ 14"/>
          <p:cNvCxnSpPr/>
          <p:nvPr/>
        </p:nvCxnSpPr>
        <p:spPr>
          <a:xfrm>
            <a:off x="2843808" y="4077072"/>
            <a:ext cx="504056" cy="72008"/>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67068470"/>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352928" cy="523220"/>
          </a:xfrm>
          <a:prstGeom prst="rect">
            <a:avLst/>
          </a:prstGeom>
          <a:noFill/>
        </p:spPr>
        <p:txBody>
          <a:bodyPr wrap="square" rtlCol="0">
            <a:spAutoFit/>
          </a:bodyPr>
          <a:lstStyle/>
          <a:p>
            <a:r>
              <a:rPr lang="en-US" altLang="ja-JP" sz="2800" dirty="0" smtClean="0">
                <a:latin typeface="メイリオ"/>
                <a:ea typeface="メイリオ"/>
                <a:cs typeface="メイリオ"/>
              </a:rPr>
              <a:t>11</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a:latin typeface="メイリオ"/>
                <a:ea typeface="メイリオ"/>
                <a:cs typeface="メイリオ"/>
              </a:rPr>
              <a:t>CMS</a:t>
            </a:r>
            <a:r>
              <a:rPr lang="ja-JP" altLang="en-US" sz="2800" dirty="0">
                <a:latin typeface="メイリオ"/>
                <a:ea typeface="メイリオ"/>
                <a:cs typeface="メイリオ"/>
              </a:rPr>
              <a:t>の</a:t>
            </a:r>
            <a:r>
              <a:rPr lang="ja-JP" altLang="en-US" sz="2800" dirty="0" smtClean="0">
                <a:latin typeface="メイリオ"/>
                <a:ea typeface="メイリオ"/>
                <a:cs typeface="メイリオ"/>
              </a:rPr>
              <a:t>仕様　</a:t>
            </a:r>
            <a:endParaRPr lang="ja-JP" altLang="en-US" dirty="0">
              <a:latin typeface="メイリオ"/>
              <a:ea typeface="メイリオ"/>
              <a:cs typeface="メイリオ"/>
            </a:endParaRPr>
          </a:p>
        </p:txBody>
      </p:sp>
      <p:sp>
        <p:nvSpPr>
          <p:cNvPr id="5" name="テキスト ボックス 4"/>
          <p:cNvSpPr txBox="1"/>
          <p:nvPr/>
        </p:nvSpPr>
        <p:spPr>
          <a:xfrm>
            <a:off x="899592" y="2132856"/>
            <a:ext cx="7416824" cy="3722557"/>
          </a:xfrm>
          <a:prstGeom prst="rect">
            <a:avLst/>
          </a:prstGeom>
          <a:noFill/>
        </p:spPr>
        <p:txBody>
          <a:bodyPr wrap="square" rtlCol="0">
            <a:spAutoFit/>
          </a:bodyPr>
          <a:lstStyle/>
          <a:p>
            <a:pPr>
              <a:lnSpc>
                <a:spcPct val="130000"/>
              </a:lnSpc>
            </a:pPr>
            <a:r>
              <a:rPr lang="ja-JP" altLang="en-US" sz="1400" dirty="0">
                <a:latin typeface="メイリオ"/>
                <a:ea typeface="メイリオ"/>
                <a:cs typeface="メイリオ"/>
              </a:rPr>
              <a:t> </a:t>
            </a:r>
            <a:r>
              <a:rPr lang="en-US" altLang="ja-JP" sz="1400" dirty="0">
                <a:latin typeface="メイリオ"/>
                <a:ea typeface="メイリオ"/>
                <a:cs typeface="メイリオ"/>
              </a:rPr>
              <a:t>img</a:t>
            </a:r>
            <a:r>
              <a:rPr lang="ja-JP" altLang="en-US" sz="1400" dirty="0">
                <a:latin typeface="メイリオ"/>
                <a:ea typeface="メイリオ"/>
                <a:cs typeface="メイリオ"/>
              </a:rPr>
              <a:t>フォルダから画像を取</a:t>
            </a:r>
            <a:r>
              <a:rPr lang="ja-JP" altLang="en-US" sz="1400" dirty="0" smtClean="0">
                <a:latin typeface="メイリオ"/>
                <a:ea typeface="メイリオ"/>
                <a:cs typeface="メイリオ"/>
              </a:rPr>
              <a:t>得する場合</a:t>
            </a:r>
            <a:endParaRPr lang="en-US" altLang="ja-JP" sz="1400" dirty="0" smtClean="0">
              <a:latin typeface="メイリオ"/>
              <a:ea typeface="メイリオ"/>
              <a:cs typeface="メイリオ"/>
            </a:endParaRPr>
          </a:p>
          <a:p>
            <a:pPr>
              <a:lnSpc>
                <a:spcPct val="130000"/>
              </a:lnSpc>
            </a:pPr>
            <a:endParaRPr lang="ja-JP" altLang="en-US" sz="1400" dirty="0">
              <a:latin typeface="メイリオ"/>
              <a:ea typeface="メイリオ"/>
              <a:cs typeface="メイリオ"/>
            </a:endParaRPr>
          </a:p>
          <a:p>
            <a:pPr>
              <a:lnSpc>
                <a:spcPct val="130000"/>
              </a:lnSpc>
            </a:pPr>
            <a:r>
              <a:rPr lang="ja-JP" altLang="en-US" sz="1400" dirty="0" smtClean="0">
                <a:latin typeface="メイリオ"/>
                <a:ea typeface="メイリオ"/>
                <a:cs typeface="メイリオ"/>
              </a:rPr>
              <a:t>例） イベント内の画像を</a:t>
            </a:r>
            <a:r>
              <a:rPr lang="en-US" altLang="ja-JP" sz="1400" dirty="0" smtClean="0">
                <a:latin typeface="メイリオ"/>
                <a:ea typeface="メイリオ"/>
                <a:cs typeface="メイリオ"/>
              </a:rPr>
              <a:t>5</a:t>
            </a:r>
            <a:r>
              <a:rPr lang="ja-JP" altLang="en-US" sz="1400" dirty="0" smtClean="0">
                <a:latin typeface="メイリオ"/>
                <a:ea typeface="メイリオ"/>
                <a:cs typeface="メイリオ"/>
              </a:rPr>
              <a:t>件表示 </a:t>
            </a:r>
            <a:endParaRPr lang="en-US" altLang="ja-JP" sz="1400" dirty="0" smtClean="0">
              <a:latin typeface="メイリオ"/>
              <a:ea typeface="メイリオ"/>
              <a:cs typeface="メイリオ"/>
            </a:endParaRPr>
          </a:p>
          <a:p>
            <a:pPr>
              <a:lnSpc>
                <a:spcPct val="130000"/>
              </a:lnSpc>
            </a:pPr>
            <a:r>
              <a:rPr lang="ja-JP" altLang="en-US" sz="1400" dirty="0" smtClean="0">
                <a:latin typeface="メイリオ"/>
                <a:ea typeface="メイリオ"/>
                <a:cs typeface="メイリオ"/>
              </a:rPr>
              <a:t>・</a:t>
            </a:r>
            <a:r>
              <a:rPr lang="en-US" altLang="ja-JP" sz="1400" dirty="0" smtClean="0">
                <a:latin typeface="メイリオ"/>
                <a:ea typeface="メイリオ"/>
                <a:cs typeface="メイリオ"/>
              </a:rPr>
              <a:t>mainpic</a:t>
            </a:r>
            <a:r>
              <a:rPr lang="ja-JP" altLang="en-US" sz="1400" dirty="0" smtClean="0">
                <a:latin typeface="メイリオ"/>
                <a:ea typeface="メイリオ"/>
                <a:cs typeface="メイリオ"/>
              </a:rPr>
              <a:t>　が画像ファイル名</a:t>
            </a:r>
            <a:r>
              <a:rPr lang="en-US" altLang="ja-JP" sz="1400" dirty="0" smtClean="0">
                <a:latin typeface="メイリオ"/>
                <a:ea typeface="メイリオ"/>
                <a:cs typeface="メイリオ"/>
              </a:rPr>
              <a:t> </a:t>
            </a:r>
            <a:r>
              <a:rPr lang="ja-JP" altLang="en-US" sz="1400" dirty="0" smtClean="0">
                <a:latin typeface="メイリオ"/>
                <a:ea typeface="メイリオ"/>
                <a:cs typeface="メイリオ"/>
              </a:rPr>
              <a:t>で　</a:t>
            </a:r>
            <a:r>
              <a:rPr lang="en-US" altLang="ja-JP" sz="1400" dirty="0" smtClean="0">
                <a:latin typeface="メイリオ"/>
                <a:ea typeface="メイリオ"/>
                <a:cs typeface="メイリオ"/>
              </a:rPr>
              <a:t>130px </a:t>
            </a:r>
            <a:r>
              <a:rPr lang="ja-JP" altLang="en-US" sz="1400" dirty="0" smtClean="0">
                <a:latin typeface="メイリオ"/>
                <a:ea typeface="メイリオ"/>
                <a:cs typeface="メイリオ"/>
              </a:rPr>
              <a:t>のサムネイル</a:t>
            </a:r>
            <a:endParaRPr lang="en-US" altLang="ja-JP" sz="1400" dirty="0" smtClean="0">
              <a:latin typeface="メイリオ"/>
              <a:ea typeface="メイリオ"/>
              <a:cs typeface="メイリオ"/>
            </a:endParaRPr>
          </a:p>
          <a:p>
            <a:pPr>
              <a:lnSpc>
                <a:spcPct val="130000"/>
              </a:lnSpc>
            </a:pPr>
            <a:r>
              <a:rPr lang="en-US" altLang="ja-JP" sz="1400" dirty="0" smtClean="0">
                <a:latin typeface="メイリオ"/>
                <a:ea typeface="メイリオ"/>
                <a:cs typeface="メイリオ"/>
              </a:rPr>
              <a:t>&lt;</a:t>
            </a:r>
            <a:r>
              <a:rPr lang="en-US" altLang="ja-JP" sz="1400" dirty="0">
                <a:latin typeface="メイリオ"/>
                <a:ea typeface="メイリオ"/>
                <a:cs typeface="メイリオ"/>
              </a:rPr>
              <a:t>% article = AT.GetArticle('event') %&gt;</a:t>
            </a:r>
            <a:endParaRPr lang="en-US" altLang="ja-JP" sz="1400" dirty="0" smtClean="0">
              <a:latin typeface="メイリオ"/>
              <a:ea typeface="メイリオ"/>
              <a:cs typeface="メイリオ"/>
            </a:endParaRPr>
          </a:p>
          <a:p>
            <a:pPr>
              <a:lnSpc>
                <a:spcPct val="130000"/>
              </a:lnSpc>
            </a:pPr>
            <a:r>
              <a:rPr lang="en-US" altLang="ja-JP" sz="1400" dirty="0">
                <a:latin typeface="メイリオ"/>
                <a:ea typeface="メイリオ"/>
                <a:cs typeface="メイリオ"/>
              </a:rPr>
              <a:t>%for contents in article.GetPostsByUpdated</a:t>
            </a:r>
            <a:r>
              <a:rPr lang="en-US" altLang="ja-JP" sz="1400" dirty="0" smtClean="0">
                <a:latin typeface="メイリオ"/>
                <a:ea typeface="メイリオ"/>
                <a:cs typeface="メイリオ"/>
              </a:rPr>
              <a:t>(5)</a:t>
            </a:r>
          </a:p>
          <a:p>
            <a:pPr>
              <a:lnSpc>
                <a:spcPct val="130000"/>
              </a:lnSpc>
            </a:pPr>
            <a:r>
              <a:rPr lang="en-US" altLang="ja-JP" sz="1400" dirty="0">
                <a:latin typeface="メイリオ"/>
                <a:ea typeface="メイリオ"/>
                <a:cs typeface="メイリオ"/>
              </a:rPr>
              <a:t>&lt;figure class="paneoimg"&gt;</a:t>
            </a:r>
          </a:p>
          <a:p>
            <a:pPr>
              <a:lnSpc>
                <a:spcPct val="130000"/>
              </a:lnSpc>
            </a:pPr>
            <a:r>
              <a:rPr lang="en-US" altLang="ja-JP" sz="1400" dirty="0" smtClean="0">
                <a:latin typeface="メイリオ"/>
                <a:ea typeface="メイリオ"/>
                <a:cs typeface="メイリオ"/>
              </a:rPr>
              <a:t>$</a:t>
            </a:r>
            <a:r>
              <a:rPr lang="en-US" altLang="ja-JP" sz="1400" dirty="0">
                <a:latin typeface="メイリオ"/>
                <a:ea typeface="メイリオ"/>
                <a:cs typeface="メイリオ"/>
              </a:rPr>
              <a:t>{ contents.GetImageTag('mainpic','130x130') } </a:t>
            </a:r>
            <a:endParaRPr lang="en-US" altLang="ja-JP" sz="1400" dirty="0" smtClean="0">
              <a:latin typeface="メイリオ"/>
              <a:ea typeface="メイリオ"/>
              <a:cs typeface="メイリオ"/>
            </a:endParaRPr>
          </a:p>
          <a:p>
            <a:pPr>
              <a:lnSpc>
                <a:spcPct val="130000"/>
              </a:lnSpc>
            </a:pPr>
            <a:r>
              <a:rPr kumimoji="1" lang="en-US" altLang="ja-JP" sz="1400" dirty="0" smtClean="0">
                <a:latin typeface="メイリオ"/>
                <a:ea typeface="メイリオ"/>
                <a:cs typeface="メイリオ"/>
              </a:rPr>
              <a:t>&lt;/figure&gt;</a:t>
            </a:r>
            <a:endParaRPr kumimoji="1" lang="en-US" altLang="ja-JP" sz="1400" dirty="0">
              <a:latin typeface="メイリオ"/>
              <a:ea typeface="メイリオ"/>
              <a:cs typeface="メイリオ"/>
            </a:endParaRPr>
          </a:p>
          <a:p>
            <a:pPr>
              <a:lnSpc>
                <a:spcPct val="130000"/>
              </a:lnSpc>
            </a:pPr>
            <a:r>
              <a:rPr lang="en-US" altLang="ja-JP" sz="1400" dirty="0">
                <a:latin typeface="メイリオ"/>
                <a:ea typeface="メイリオ"/>
                <a:cs typeface="メイリオ"/>
              </a:rPr>
              <a:t>%</a:t>
            </a:r>
            <a:r>
              <a:rPr lang="en-US" altLang="ja-JP" sz="1400" dirty="0" smtClean="0">
                <a:latin typeface="メイリオ"/>
                <a:ea typeface="メイリオ"/>
                <a:cs typeface="メイリオ"/>
              </a:rPr>
              <a:t>endfor</a:t>
            </a:r>
          </a:p>
          <a:p>
            <a:pPr>
              <a:lnSpc>
                <a:spcPct val="130000"/>
              </a:lnSpc>
            </a:pPr>
            <a:endParaRPr kumimoji="1" lang="en-US" altLang="ja-JP" sz="1400" dirty="0">
              <a:latin typeface="メイリオ"/>
              <a:ea typeface="メイリオ"/>
              <a:cs typeface="メイリオ"/>
            </a:endParaRPr>
          </a:p>
          <a:p>
            <a:pPr>
              <a:lnSpc>
                <a:spcPct val="130000"/>
              </a:lnSpc>
            </a:pPr>
            <a:r>
              <a:rPr lang="en-US" altLang="ja-JP" sz="1400" dirty="0" smtClean="0">
                <a:solidFill>
                  <a:srgbClr val="FF0000"/>
                </a:solidFill>
                <a:latin typeface="メイリオ"/>
                <a:ea typeface="メイリオ"/>
                <a:cs typeface="メイリオ"/>
              </a:rPr>
              <a:t>※ %for  〜</a:t>
            </a:r>
            <a:r>
              <a:rPr lang="ja-JP" altLang="en-US" sz="1400" dirty="0" smtClean="0">
                <a:solidFill>
                  <a:srgbClr val="FF0000"/>
                </a:solidFill>
                <a:latin typeface="メイリオ"/>
                <a:ea typeface="メイリオ"/>
                <a:cs typeface="メイリオ"/>
              </a:rPr>
              <a:t>　</a:t>
            </a:r>
            <a:r>
              <a:rPr lang="en-US" altLang="ja-JP" sz="1400" dirty="0" smtClean="0">
                <a:solidFill>
                  <a:srgbClr val="FF0000"/>
                </a:solidFill>
                <a:latin typeface="メイリオ"/>
                <a:ea typeface="メイリオ"/>
                <a:cs typeface="メイリオ"/>
              </a:rPr>
              <a:t>%endfor </a:t>
            </a:r>
            <a:r>
              <a:rPr lang="ja-JP" altLang="en-US" sz="1400" dirty="0" smtClean="0">
                <a:solidFill>
                  <a:srgbClr val="FF0000"/>
                </a:solidFill>
                <a:latin typeface="メイリオ"/>
                <a:ea typeface="メイリオ"/>
                <a:cs typeface="メイリオ"/>
              </a:rPr>
              <a:t>の中に記載しないとデータが引っ張ってこれません。</a:t>
            </a:r>
            <a:endParaRPr lang="en-US" altLang="ja-JP" sz="1400" dirty="0" smtClean="0">
              <a:solidFill>
                <a:srgbClr val="FF0000"/>
              </a:solidFill>
              <a:latin typeface="メイリオ"/>
              <a:ea typeface="メイリオ"/>
              <a:cs typeface="メイリオ"/>
            </a:endParaRPr>
          </a:p>
          <a:p>
            <a:pPr>
              <a:lnSpc>
                <a:spcPct val="130000"/>
              </a:lnSpc>
            </a:pPr>
            <a:r>
              <a:rPr kumimoji="1" lang="ja-JP" altLang="en-US" sz="1400" dirty="0" smtClean="0">
                <a:latin typeface="メイリオ"/>
                <a:ea typeface="メイリオ"/>
                <a:cs typeface="メイリオ"/>
              </a:rPr>
              <a:t>詳細は各テンプレートの中身をご確認の上、適宜変更をお願いいたします。</a:t>
            </a:r>
            <a:endParaRPr kumimoji="1" lang="ja-JP" altLang="en-US" sz="1400" dirty="0">
              <a:latin typeface="メイリオ"/>
              <a:ea typeface="メイリオ"/>
              <a:cs typeface="メイリオ"/>
            </a:endParaRPr>
          </a:p>
        </p:txBody>
      </p:sp>
      <p:sp>
        <p:nvSpPr>
          <p:cNvPr id="11" name="テキスト ボックス 10"/>
          <p:cNvSpPr txBox="1"/>
          <p:nvPr/>
        </p:nvSpPr>
        <p:spPr>
          <a:xfrm>
            <a:off x="1043608" y="1700808"/>
            <a:ext cx="5262979" cy="369332"/>
          </a:xfrm>
          <a:prstGeom prst="rect">
            <a:avLst/>
          </a:prstGeom>
          <a:noFill/>
        </p:spPr>
        <p:txBody>
          <a:bodyPr wrap="none" rtlCol="0">
            <a:spAutoFit/>
          </a:bodyPr>
          <a:lstStyle/>
          <a:p>
            <a:r>
              <a:rPr lang="ja-JP" altLang="en-US" dirty="0" smtClean="0">
                <a:latin typeface="メイリオ"/>
                <a:ea typeface="メイリオ"/>
                <a:cs typeface="メイリオ"/>
              </a:rPr>
              <a:t>各テンプレートのデータ表示・取り込みについて</a:t>
            </a:r>
            <a:endParaRPr kumimoji="1" lang="ja-JP" altLang="en-US" dirty="0">
              <a:latin typeface="メイリオ"/>
              <a:ea typeface="メイリオ"/>
              <a:cs typeface="メイリオ"/>
            </a:endParaRPr>
          </a:p>
        </p:txBody>
      </p:sp>
    </p:spTree>
    <p:extLst>
      <p:ext uri="{BB962C8B-B14F-4D97-AF65-F5344CB8AC3E}">
        <p14:creationId xmlns:p14="http://schemas.microsoft.com/office/powerpoint/2010/main" val="655228035"/>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352928" cy="523220"/>
          </a:xfrm>
          <a:prstGeom prst="rect">
            <a:avLst/>
          </a:prstGeom>
          <a:noFill/>
        </p:spPr>
        <p:txBody>
          <a:bodyPr wrap="square" rtlCol="0">
            <a:spAutoFit/>
          </a:bodyPr>
          <a:lstStyle/>
          <a:p>
            <a:r>
              <a:rPr lang="en-US" altLang="ja-JP" sz="2800" dirty="0" smtClean="0">
                <a:latin typeface="メイリオ"/>
                <a:ea typeface="メイリオ"/>
                <a:cs typeface="メイリオ"/>
              </a:rPr>
              <a:t>12</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a:latin typeface="メイリオ"/>
                <a:ea typeface="メイリオ"/>
                <a:cs typeface="メイリオ"/>
              </a:rPr>
              <a:t>CMS</a:t>
            </a:r>
            <a:r>
              <a:rPr lang="ja-JP" altLang="en-US" sz="2800" dirty="0">
                <a:latin typeface="メイリオ"/>
                <a:ea typeface="メイリオ"/>
                <a:cs typeface="メイリオ"/>
              </a:rPr>
              <a:t>の</a:t>
            </a:r>
            <a:r>
              <a:rPr lang="ja-JP" altLang="en-US" sz="2800" dirty="0" smtClean="0">
                <a:latin typeface="メイリオ"/>
                <a:ea typeface="メイリオ"/>
                <a:cs typeface="メイリオ"/>
              </a:rPr>
              <a:t>仕様　</a:t>
            </a:r>
            <a:endParaRPr lang="ja-JP" altLang="en-US" dirty="0">
              <a:latin typeface="メイリオ"/>
              <a:ea typeface="メイリオ"/>
              <a:cs typeface="メイリオ"/>
            </a:endParaRPr>
          </a:p>
        </p:txBody>
      </p:sp>
      <p:sp>
        <p:nvSpPr>
          <p:cNvPr id="5" name="テキスト ボックス 4"/>
          <p:cNvSpPr txBox="1"/>
          <p:nvPr/>
        </p:nvSpPr>
        <p:spPr>
          <a:xfrm>
            <a:off x="899592" y="1988840"/>
            <a:ext cx="7992888" cy="5403017"/>
          </a:xfrm>
          <a:prstGeom prst="rect">
            <a:avLst/>
          </a:prstGeom>
          <a:noFill/>
        </p:spPr>
        <p:txBody>
          <a:bodyPr wrap="square" rtlCol="0">
            <a:spAutoFit/>
          </a:bodyPr>
          <a:lstStyle/>
          <a:p>
            <a:pPr>
              <a:lnSpc>
                <a:spcPct val="130000"/>
              </a:lnSpc>
            </a:pPr>
            <a:r>
              <a:rPr kumimoji="1" lang="ja-JP" altLang="en-US" sz="1400" dirty="0" smtClean="0">
                <a:latin typeface="メイリオ"/>
                <a:ea typeface="メイリオ"/>
                <a:cs typeface="メイリオ"/>
              </a:rPr>
              <a:t>今回のバージョンより</a:t>
            </a:r>
            <a:r>
              <a:rPr kumimoji="1" lang="en-US" altLang="ja-JP" sz="1400" dirty="0" smtClean="0">
                <a:latin typeface="メイリオ"/>
                <a:ea typeface="メイリオ"/>
                <a:cs typeface="メイリオ"/>
              </a:rPr>
              <a:t>css</a:t>
            </a:r>
            <a:r>
              <a:rPr kumimoji="1" lang="ja-JP" altLang="en-US" sz="1400" dirty="0" smtClean="0">
                <a:latin typeface="メイリオ"/>
                <a:ea typeface="メイリオ"/>
                <a:cs typeface="メイリオ"/>
              </a:rPr>
              <a:t>のテンプレートを構成する基本パーツとして</a:t>
            </a:r>
            <a:endParaRPr lang="en-US" altLang="ja-JP" sz="1400" dirty="0">
              <a:latin typeface="メイリオ"/>
              <a:ea typeface="メイリオ"/>
              <a:cs typeface="メイリオ"/>
            </a:endParaRPr>
          </a:p>
          <a:p>
            <a:pPr>
              <a:lnSpc>
                <a:spcPct val="130000"/>
              </a:lnSpc>
            </a:pPr>
            <a:r>
              <a:rPr lang="ja-JP" altLang="en-US" sz="1400" dirty="0">
                <a:latin typeface="メイリオ"/>
                <a:ea typeface="メイリオ"/>
                <a:cs typeface="メイリオ"/>
              </a:rPr>
              <a:t>レスポンシブデザイン用の超軽量フレームワーク </a:t>
            </a:r>
            <a:r>
              <a:rPr lang="en-US" altLang="ja-JP" sz="1400" dirty="0">
                <a:latin typeface="メイリオ"/>
                <a:ea typeface="メイリオ"/>
                <a:cs typeface="メイリオ"/>
              </a:rPr>
              <a:t>-Kube </a:t>
            </a:r>
            <a:r>
              <a:rPr lang="en-US" altLang="ja-JP" sz="1400" dirty="0" smtClean="0">
                <a:latin typeface="メイリオ"/>
                <a:ea typeface="メイリオ"/>
                <a:cs typeface="メイリオ"/>
              </a:rPr>
              <a:t>Framework−</a:t>
            </a:r>
            <a:r>
              <a:rPr lang="ja-JP" altLang="en-US" sz="1400" dirty="0" smtClean="0">
                <a:latin typeface="メイリオ"/>
                <a:ea typeface="メイリオ"/>
                <a:cs typeface="メイリオ"/>
              </a:rPr>
              <a:t>　を採用しております。</a:t>
            </a:r>
            <a:endParaRPr kumimoji="1" lang="en-US" altLang="ja-JP" sz="1400" dirty="0" smtClean="0">
              <a:latin typeface="メイリオ"/>
              <a:ea typeface="メイリオ"/>
              <a:cs typeface="メイリオ"/>
            </a:endParaRPr>
          </a:p>
          <a:p>
            <a:pPr>
              <a:lnSpc>
                <a:spcPct val="130000"/>
              </a:lnSpc>
            </a:pPr>
            <a:endParaRPr lang="en-US" altLang="ja-JP" sz="1400" dirty="0" smtClean="0">
              <a:latin typeface="メイリオ"/>
              <a:ea typeface="メイリオ"/>
              <a:cs typeface="メイリオ"/>
            </a:endParaRPr>
          </a:p>
          <a:p>
            <a:pPr>
              <a:lnSpc>
                <a:spcPct val="130000"/>
              </a:lnSpc>
            </a:pPr>
            <a:r>
              <a:rPr lang="en-US" altLang="ja-JP" sz="1400" dirty="0">
                <a:latin typeface="メイリオ"/>
                <a:ea typeface="メイリオ"/>
                <a:cs typeface="メイリオ"/>
                <a:hlinkClick r:id="rId3"/>
              </a:rPr>
              <a:t>http://goo.gl/</a:t>
            </a:r>
            <a:r>
              <a:rPr lang="en-US" altLang="ja-JP" sz="1400" dirty="0" smtClean="0">
                <a:latin typeface="メイリオ"/>
                <a:ea typeface="メイリオ"/>
                <a:cs typeface="メイリオ"/>
                <a:hlinkClick r:id="rId3"/>
              </a:rPr>
              <a:t>7r2cq</a:t>
            </a:r>
            <a:endParaRPr lang="en-US" altLang="ja-JP" sz="1400" dirty="0" smtClean="0">
              <a:latin typeface="メイリオ"/>
              <a:ea typeface="メイリオ"/>
              <a:cs typeface="メイリオ"/>
            </a:endParaRPr>
          </a:p>
          <a:p>
            <a:pPr>
              <a:lnSpc>
                <a:spcPct val="130000"/>
              </a:lnSpc>
            </a:pPr>
            <a:endParaRPr lang="en-US" altLang="ja-JP" sz="1400" dirty="0">
              <a:latin typeface="メイリオ"/>
              <a:ea typeface="メイリオ"/>
              <a:cs typeface="メイリオ"/>
            </a:endParaRPr>
          </a:p>
          <a:p>
            <a:pPr>
              <a:lnSpc>
                <a:spcPct val="130000"/>
              </a:lnSpc>
            </a:pPr>
            <a:r>
              <a:rPr lang="ja-JP" altLang="en-US" sz="1400" dirty="0" smtClean="0">
                <a:latin typeface="メイリオ"/>
                <a:ea typeface="メイリオ"/>
                <a:cs typeface="メイリオ"/>
              </a:rPr>
              <a:t>このフレームワークのルールに基づいて、各コンテンツにクラス名を指定することで、簡単に</a:t>
            </a:r>
            <a:endParaRPr lang="en-US" altLang="ja-JP" sz="1400" dirty="0" smtClean="0">
              <a:latin typeface="メイリオ"/>
              <a:ea typeface="メイリオ"/>
              <a:cs typeface="メイリオ"/>
            </a:endParaRPr>
          </a:p>
          <a:p>
            <a:pPr>
              <a:lnSpc>
                <a:spcPct val="130000"/>
              </a:lnSpc>
            </a:pPr>
            <a:r>
              <a:rPr lang="ja-JP" altLang="en-US" sz="1400" dirty="0" smtClean="0">
                <a:latin typeface="メイリオ"/>
                <a:ea typeface="メイリオ"/>
                <a:cs typeface="メイリオ"/>
              </a:rPr>
              <a:t>レスポンシブ</a:t>
            </a:r>
            <a:r>
              <a:rPr lang="en-US" altLang="ja-JP" sz="1400" dirty="0" smtClean="0">
                <a:latin typeface="メイリオ"/>
                <a:ea typeface="メイリオ"/>
                <a:cs typeface="メイリオ"/>
              </a:rPr>
              <a:t>Web</a:t>
            </a:r>
            <a:r>
              <a:rPr lang="ja-JP" altLang="en-US" sz="1400" dirty="0" smtClean="0">
                <a:latin typeface="メイリオ"/>
                <a:ea typeface="メイリオ"/>
                <a:cs typeface="メイリオ"/>
              </a:rPr>
              <a:t>対応のテンプレートを作成することが可能となります。</a:t>
            </a:r>
            <a:endParaRPr lang="en-US" altLang="ja-JP" sz="1400" dirty="0" smtClean="0">
              <a:latin typeface="メイリオ"/>
              <a:ea typeface="メイリオ"/>
              <a:cs typeface="メイリオ"/>
            </a:endParaRPr>
          </a:p>
          <a:p>
            <a:pPr>
              <a:lnSpc>
                <a:spcPct val="130000"/>
              </a:lnSpc>
            </a:pPr>
            <a:r>
              <a:rPr lang="ja-JP" altLang="en-US" sz="1400" dirty="0" smtClean="0">
                <a:latin typeface="メイリオ"/>
                <a:ea typeface="メイリオ"/>
                <a:cs typeface="メイリオ"/>
              </a:rPr>
              <a:t>上記を参考にしていただき、適宜ご活用いただければと思います。</a:t>
            </a:r>
            <a:endParaRPr lang="en-US" altLang="ja-JP" sz="1400" dirty="0" smtClean="0">
              <a:latin typeface="メイリオ"/>
              <a:ea typeface="メイリオ"/>
              <a:cs typeface="メイリオ"/>
            </a:endParaRPr>
          </a:p>
          <a:p>
            <a:pPr>
              <a:lnSpc>
                <a:spcPct val="130000"/>
              </a:lnSpc>
            </a:pPr>
            <a:endParaRPr lang="en-US" altLang="ja-JP" sz="1400" dirty="0">
              <a:latin typeface="メイリオ"/>
              <a:ea typeface="メイリオ"/>
              <a:cs typeface="メイリオ"/>
            </a:endParaRPr>
          </a:p>
          <a:p>
            <a:pPr>
              <a:lnSpc>
                <a:spcPct val="130000"/>
              </a:lnSpc>
            </a:pPr>
            <a:r>
              <a:rPr lang="ja-JP" altLang="en-US" sz="1400" dirty="0" smtClean="0">
                <a:latin typeface="メイリオ"/>
                <a:ea typeface="メイリオ"/>
                <a:cs typeface="メイリオ"/>
              </a:rPr>
              <a:t>また総合館の標準仕様としてモリサワの</a:t>
            </a:r>
            <a:r>
              <a:rPr lang="en-US" altLang="ja-JP" sz="1400" dirty="0" smtClean="0">
                <a:latin typeface="メイリオ"/>
                <a:ea typeface="メイリオ"/>
                <a:cs typeface="メイリオ"/>
              </a:rPr>
              <a:t>TypeSqure</a:t>
            </a:r>
            <a:r>
              <a:rPr lang="ja-JP" altLang="en-US" sz="1400" dirty="0" smtClean="0">
                <a:latin typeface="メイリオ"/>
                <a:ea typeface="メイリオ"/>
                <a:cs typeface="メイリオ"/>
              </a:rPr>
              <a:t>を採用しております。</a:t>
            </a:r>
            <a:endParaRPr lang="en-US" altLang="ja-JP" sz="1400" dirty="0" smtClean="0">
              <a:latin typeface="メイリオ"/>
              <a:ea typeface="メイリオ"/>
              <a:cs typeface="メイリオ"/>
            </a:endParaRPr>
          </a:p>
          <a:p>
            <a:pPr>
              <a:lnSpc>
                <a:spcPct val="130000"/>
              </a:lnSpc>
            </a:pPr>
            <a:endParaRPr lang="en-US" altLang="ja-JP" sz="1400" dirty="0">
              <a:latin typeface="メイリオ"/>
              <a:ea typeface="メイリオ"/>
              <a:cs typeface="メイリオ"/>
            </a:endParaRPr>
          </a:p>
          <a:p>
            <a:pPr>
              <a:lnSpc>
                <a:spcPct val="130000"/>
              </a:lnSpc>
            </a:pPr>
            <a:r>
              <a:rPr lang="en-US" altLang="ja-JP" sz="1400" dirty="0">
                <a:latin typeface="メイリオ"/>
                <a:ea typeface="メイリオ"/>
                <a:cs typeface="メイリオ"/>
                <a:hlinkClick r:id="rId4"/>
              </a:rPr>
              <a:t>http://goo.gl/</a:t>
            </a:r>
            <a:r>
              <a:rPr lang="en-US" altLang="ja-JP" sz="1400" dirty="0" smtClean="0">
                <a:latin typeface="メイリオ"/>
                <a:ea typeface="メイリオ"/>
                <a:cs typeface="メイリオ"/>
                <a:hlinkClick r:id="rId4"/>
              </a:rPr>
              <a:t>5yRX2</a:t>
            </a:r>
            <a:endParaRPr lang="en-US" altLang="ja-JP" sz="1400" dirty="0" smtClean="0">
              <a:latin typeface="メイリオ"/>
              <a:ea typeface="メイリオ"/>
              <a:cs typeface="メイリオ"/>
            </a:endParaRPr>
          </a:p>
          <a:p>
            <a:pPr>
              <a:lnSpc>
                <a:spcPct val="130000"/>
              </a:lnSpc>
            </a:pPr>
            <a:endParaRPr lang="en-US" altLang="ja-JP" sz="1400" dirty="0" smtClean="0">
              <a:latin typeface="メイリオ"/>
              <a:ea typeface="メイリオ"/>
              <a:cs typeface="メイリオ"/>
            </a:endParaRPr>
          </a:p>
          <a:p>
            <a:pPr>
              <a:lnSpc>
                <a:spcPct val="130000"/>
              </a:lnSpc>
            </a:pPr>
            <a:r>
              <a:rPr lang="ja-JP" altLang="en-US" sz="1400" dirty="0" smtClean="0">
                <a:latin typeface="メイリオ"/>
                <a:ea typeface="メイリオ"/>
                <a:cs typeface="メイリオ"/>
              </a:rPr>
              <a:t>こちらもウェブデザインの表現力を高めるためには必要な機能となりますので、ぜひ導入して頂ますようお願いいたします。</a:t>
            </a:r>
            <a:endParaRPr lang="en-US" altLang="ja-JP" sz="1400" dirty="0" smtClean="0">
              <a:latin typeface="メイリオ"/>
              <a:ea typeface="メイリオ"/>
              <a:cs typeface="メイリオ"/>
            </a:endParaRPr>
          </a:p>
          <a:p>
            <a:pPr>
              <a:lnSpc>
                <a:spcPct val="130000"/>
              </a:lnSpc>
            </a:pPr>
            <a:endParaRPr lang="en-US" altLang="ja-JP" sz="1400" dirty="0" smtClean="0">
              <a:latin typeface="メイリオ"/>
              <a:ea typeface="メイリオ"/>
              <a:cs typeface="メイリオ"/>
            </a:endParaRPr>
          </a:p>
          <a:p>
            <a:pPr>
              <a:lnSpc>
                <a:spcPct val="130000"/>
              </a:lnSpc>
            </a:pPr>
            <a:endParaRPr lang="en-US" altLang="ja-JP" sz="1400" dirty="0">
              <a:latin typeface="メイリオ"/>
              <a:ea typeface="メイリオ"/>
              <a:cs typeface="メイリオ"/>
            </a:endParaRPr>
          </a:p>
          <a:p>
            <a:pPr>
              <a:lnSpc>
                <a:spcPct val="130000"/>
              </a:lnSpc>
            </a:pPr>
            <a:endParaRPr lang="en-US" altLang="ja-JP" sz="1400" dirty="0">
              <a:latin typeface="メイリオ"/>
              <a:ea typeface="メイリオ"/>
              <a:cs typeface="メイリオ"/>
            </a:endParaRPr>
          </a:p>
          <a:p>
            <a:pPr>
              <a:lnSpc>
                <a:spcPct val="130000"/>
              </a:lnSpc>
            </a:pPr>
            <a:endParaRPr kumimoji="1" lang="ja-JP" altLang="en-US" sz="1400" dirty="0">
              <a:latin typeface="メイリオ"/>
              <a:ea typeface="メイリオ"/>
              <a:cs typeface="メイリオ"/>
            </a:endParaRPr>
          </a:p>
        </p:txBody>
      </p:sp>
      <p:sp>
        <p:nvSpPr>
          <p:cNvPr id="11" name="テキスト ボックス 10"/>
          <p:cNvSpPr txBox="1"/>
          <p:nvPr/>
        </p:nvSpPr>
        <p:spPr>
          <a:xfrm>
            <a:off x="827584" y="1556792"/>
            <a:ext cx="4339650" cy="369332"/>
          </a:xfrm>
          <a:prstGeom prst="rect">
            <a:avLst/>
          </a:prstGeom>
          <a:noFill/>
        </p:spPr>
        <p:txBody>
          <a:bodyPr wrap="none" rtlCol="0">
            <a:spAutoFit/>
          </a:bodyPr>
          <a:lstStyle/>
          <a:p>
            <a:r>
              <a:rPr lang="ja-JP" altLang="en-US" dirty="0" smtClean="0">
                <a:latin typeface="メイリオ"/>
                <a:ea typeface="メイリオ"/>
                <a:cs typeface="メイリオ"/>
              </a:rPr>
              <a:t>各テンプレートの構成ファイルについて</a:t>
            </a:r>
            <a:endParaRPr kumimoji="1" lang="ja-JP" altLang="en-US" dirty="0">
              <a:latin typeface="メイリオ"/>
              <a:ea typeface="メイリオ"/>
              <a:cs typeface="メイリオ"/>
            </a:endParaRPr>
          </a:p>
        </p:txBody>
      </p:sp>
    </p:spTree>
    <p:extLst>
      <p:ext uri="{BB962C8B-B14F-4D97-AF65-F5344CB8AC3E}">
        <p14:creationId xmlns:p14="http://schemas.microsoft.com/office/powerpoint/2010/main" val="2580669078"/>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正方形/長方形 16"/>
          <p:cNvSpPr/>
          <p:nvPr/>
        </p:nvSpPr>
        <p:spPr>
          <a:xfrm>
            <a:off x="0" y="908720"/>
            <a:ext cx="9144000" cy="1440160"/>
          </a:xfrm>
          <a:prstGeom prst="rect">
            <a:avLst/>
          </a:prstGeom>
          <a:solidFill>
            <a:srgbClr val="CCFFCC"/>
          </a:solidFill>
          <a:ln>
            <a:solidFill>
              <a:srgbClr val="CCFFCC"/>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US" altLang="ja-JP" dirty="0">
              <a:solidFill>
                <a:schemeClr val="tx1"/>
              </a:solidFill>
              <a:latin typeface="メイリオ" pitchFamily="50" charset="-128"/>
              <a:ea typeface="メイリオ" pitchFamily="50" charset="-128"/>
            </a:endParaRPr>
          </a:p>
        </p:txBody>
      </p:sp>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2" name="テキスト ボックス 3"/>
          <p:cNvSpPr txBox="1">
            <a:spLocks noChangeArrowheads="1"/>
          </p:cNvSpPr>
          <p:nvPr/>
        </p:nvSpPr>
        <p:spPr bwMode="auto">
          <a:xfrm>
            <a:off x="127894" y="1200668"/>
            <a:ext cx="9001125" cy="584776"/>
          </a:xfrm>
          <a:prstGeom prst="rect">
            <a:avLst/>
          </a:prstGeom>
          <a:noFill/>
          <a:ln w="9525">
            <a:noFill/>
            <a:miter lim="800000"/>
            <a:headEnd/>
            <a:tailEnd/>
          </a:ln>
        </p:spPr>
        <p:txBody>
          <a:bodyPr>
            <a:prstTxWarp prst="textNoShape">
              <a:avLst/>
            </a:prstTxWarp>
            <a:spAutoFit/>
          </a:bodyPr>
          <a:lstStyle/>
          <a:p>
            <a:pPr algn="ctr"/>
            <a:r>
              <a:rPr lang="en-US" altLang="ja-JP" sz="3200" dirty="0" smtClean="0">
                <a:latin typeface="メイリオ" pitchFamily="50" charset="-128"/>
                <a:ea typeface="メイリオ" pitchFamily="50" charset="-128"/>
              </a:rPr>
              <a:t>PANEO</a:t>
            </a:r>
            <a:r>
              <a:rPr lang="ja-JP" altLang="en-US" sz="3200" dirty="0" smtClean="0">
                <a:latin typeface="メイリオ" pitchFamily="50" charset="-128"/>
                <a:ea typeface="メイリオ" pitchFamily="50" charset="-128"/>
              </a:rPr>
              <a:t> </a:t>
            </a:r>
            <a:r>
              <a:rPr lang="en-US" altLang="ja-JP" sz="3200" dirty="0">
                <a:latin typeface="メイリオ"/>
                <a:ea typeface="メイリオ"/>
                <a:cs typeface="メイリオ"/>
              </a:rPr>
              <a:t>CMS</a:t>
            </a:r>
            <a:r>
              <a:rPr lang="ja-JP" altLang="en-US" sz="3200" dirty="0">
                <a:latin typeface="メイリオ"/>
                <a:ea typeface="メイリオ"/>
                <a:cs typeface="メイリオ"/>
              </a:rPr>
              <a:t> </a:t>
            </a:r>
            <a:r>
              <a:rPr lang="ja-JP" altLang="en-US" sz="3200" dirty="0" smtClean="0">
                <a:latin typeface="メイリオ"/>
                <a:ea typeface="メイリオ"/>
                <a:cs typeface="メイリオ"/>
              </a:rPr>
              <a:t>制作の流れ</a:t>
            </a:r>
            <a:endParaRPr lang="ja-JP" altLang="en-US" sz="3200" dirty="0">
              <a:latin typeface="メイリオ"/>
              <a:ea typeface="メイリオ"/>
              <a:cs typeface="メイリオ"/>
            </a:endParaRPr>
          </a:p>
        </p:txBody>
      </p:sp>
      <p:cxnSp>
        <p:nvCxnSpPr>
          <p:cNvPr id="13" name="直線コネクタ 12"/>
          <p:cNvCxnSpPr/>
          <p:nvPr/>
        </p:nvCxnSpPr>
        <p:spPr>
          <a:xfrm>
            <a:off x="179512" y="2060848"/>
            <a:ext cx="8712968" cy="0"/>
          </a:xfrm>
          <a:prstGeom prst="line">
            <a:avLst/>
          </a:prstGeom>
          <a:ln>
            <a:solidFill>
              <a:srgbClr val="008000"/>
            </a:solidFill>
          </a:ln>
        </p:spPr>
        <p:style>
          <a:lnRef idx="2">
            <a:schemeClr val="accent1"/>
          </a:lnRef>
          <a:fillRef idx="0">
            <a:schemeClr val="accent1"/>
          </a:fillRef>
          <a:effectRef idx="1">
            <a:schemeClr val="accent1"/>
          </a:effectRef>
          <a:fontRef idx="minor">
            <a:schemeClr val="tx1"/>
          </a:fontRef>
        </p:style>
      </p:cxn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2" name="図表 21"/>
          <p:cNvGraphicFramePr/>
          <p:nvPr>
            <p:extLst>
              <p:ext uri="{D42A27DB-BD31-4B8C-83A1-F6EECF244321}">
                <p14:modId xmlns:p14="http://schemas.microsoft.com/office/powerpoint/2010/main" val="3788577388"/>
              </p:ext>
            </p:extLst>
          </p:nvPr>
        </p:nvGraphicFramePr>
        <p:xfrm>
          <a:off x="1559107" y="2620516"/>
          <a:ext cx="6325261" cy="30272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3" name="テキスト ボックス 22"/>
          <p:cNvSpPr txBox="1"/>
          <p:nvPr/>
        </p:nvSpPr>
        <p:spPr>
          <a:xfrm>
            <a:off x="971600" y="5805264"/>
            <a:ext cx="7372255" cy="646331"/>
          </a:xfrm>
          <a:prstGeom prst="rect">
            <a:avLst/>
          </a:prstGeom>
          <a:noFill/>
        </p:spPr>
        <p:txBody>
          <a:bodyPr wrap="none" rtlCol="0">
            <a:spAutoFit/>
          </a:bodyPr>
          <a:lstStyle/>
          <a:p>
            <a:r>
              <a:rPr kumimoji="1" lang="en-US" altLang="ja-JP" dirty="0" smtClean="0">
                <a:latin typeface="メイリオ"/>
                <a:ea typeface="メイリオ"/>
                <a:cs typeface="メイリオ"/>
              </a:rPr>
              <a:t>CMS</a:t>
            </a:r>
            <a:r>
              <a:rPr kumimoji="1" lang="ja-JP" altLang="en-US" dirty="0" smtClean="0">
                <a:latin typeface="メイリオ"/>
                <a:ea typeface="メイリオ"/>
                <a:cs typeface="メイリオ"/>
              </a:rPr>
              <a:t>でのサイト制作は上記の流れで進めていただくようになります。</a:t>
            </a:r>
            <a:endParaRPr kumimoji="1" lang="en-US" altLang="ja-JP" dirty="0" smtClean="0">
              <a:latin typeface="メイリオ"/>
              <a:ea typeface="メイリオ"/>
              <a:cs typeface="メイリオ"/>
            </a:endParaRPr>
          </a:p>
          <a:p>
            <a:r>
              <a:rPr lang="ja-JP" altLang="en-US" dirty="0" smtClean="0">
                <a:latin typeface="メイリオ"/>
                <a:ea typeface="メイリオ"/>
                <a:cs typeface="メイリオ"/>
              </a:rPr>
              <a:t>以下ページから管理画面の各ページの詳細説明を記載いたします。</a:t>
            </a:r>
            <a:endParaRPr kumimoji="1" lang="en-US" altLang="ja-JP" dirty="0" smtClean="0">
              <a:latin typeface="メイリオ"/>
              <a:ea typeface="メイリオ"/>
              <a:cs typeface="メイリオ"/>
            </a:endParaRPr>
          </a:p>
        </p:txBody>
      </p:sp>
    </p:spTree>
    <p:extLst>
      <p:ext uri="{BB962C8B-B14F-4D97-AF65-F5344CB8AC3E}">
        <p14:creationId xmlns:p14="http://schemas.microsoft.com/office/powerpoint/2010/main" val="3427303503"/>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正方形/長方形 16"/>
          <p:cNvSpPr/>
          <p:nvPr/>
        </p:nvSpPr>
        <p:spPr>
          <a:xfrm>
            <a:off x="0" y="1700808"/>
            <a:ext cx="9144000" cy="1656184"/>
          </a:xfrm>
          <a:prstGeom prst="rect">
            <a:avLst/>
          </a:prstGeom>
          <a:solidFill>
            <a:srgbClr val="CCFFCC"/>
          </a:solidFill>
          <a:ln>
            <a:solidFill>
              <a:srgbClr val="CCFFCC"/>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US" altLang="ja-JP" dirty="0">
              <a:solidFill>
                <a:schemeClr val="tx1"/>
              </a:solidFill>
              <a:latin typeface="メイリオ" pitchFamily="50" charset="-128"/>
              <a:ea typeface="メイリオ" pitchFamily="50" charset="-128"/>
            </a:endParaRPr>
          </a:p>
        </p:txBody>
      </p:sp>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2" name="テキスト ボックス 3"/>
          <p:cNvSpPr txBox="1">
            <a:spLocks noChangeArrowheads="1"/>
          </p:cNvSpPr>
          <p:nvPr/>
        </p:nvSpPr>
        <p:spPr bwMode="auto">
          <a:xfrm>
            <a:off x="127894" y="2064764"/>
            <a:ext cx="9001125" cy="584776"/>
          </a:xfrm>
          <a:prstGeom prst="rect">
            <a:avLst/>
          </a:prstGeom>
          <a:noFill/>
          <a:ln w="9525">
            <a:noFill/>
            <a:miter lim="800000"/>
            <a:headEnd/>
            <a:tailEnd/>
          </a:ln>
        </p:spPr>
        <p:txBody>
          <a:bodyPr>
            <a:prstTxWarp prst="textNoShape">
              <a:avLst/>
            </a:prstTxWarp>
            <a:spAutoFit/>
          </a:bodyPr>
          <a:lstStyle/>
          <a:p>
            <a:pPr algn="ctr"/>
            <a:r>
              <a:rPr lang="en-US" altLang="ja-JP" sz="3200" dirty="0" smtClean="0">
                <a:latin typeface="メイリオ" pitchFamily="50" charset="-128"/>
                <a:ea typeface="メイリオ" pitchFamily="50" charset="-128"/>
              </a:rPr>
              <a:t>PANEO</a:t>
            </a:r>
            <a:r>
              <a:rPr lang="ja-JP" altLang="en-US" sz="3200" dirty="0" smtClean="0">
                <a:latin typeface="メイリオ" pitchFamily="50" charset="-128"/>
                <a:ea typeface="メイリオ" pitchFamily="50" charset="-128"/>
              </a:rPr>
              <a:t> </a:t>
            </a:r>
            <a:r>
              <a:rPr lang="en-US" altLang="ja-JP" sz="3200" dirty="0" smtClean="0">
                <a:latin typeface="メイリオ" pitchFamily="50" charset="-128"/>
                <a:ea typeface="メイリオ" pitchFamily="50" charset="-128"/>
              </a:rPr>
              <a:t>CMS</a:t>
            </a:r>
            <a:r>
              <a:rPr lang="ja-JP" altLang="en-US" sz="3200" dirty="0" smtClean="0">
                <a:latin typeface="メイリオ" pitchFamily="50" charset="-128"/>
                <a:ea typeface="メイリオ" pitchFamily="50" charset="-128"/>
              </a:rPr>
              <a:t> 管理画面について</a:t>
            </a:r>
            <a:endParaRPr lang="en-US" altLang="ja-JP" sz="3200" dirty="0" smtClean="0">
              <a:latin typeface="メイリオ" pitchFamily="50" charset="-128"/>
              <a:ea typeface="メイリオ" pitchFamily="50" charset="-128"/>
            </a:endParaRPr>
          </a:p>
        </p:txBody>
      </p:sp>
      <p:cxnSp>
        <p:nvCxnSpPr>
          <p:cNvPr id="13" name="直線コネクタ 12"/>
          <p:cNvCxnSpPr/>
          <p:nvPr/>
        </p:nvCxnSpPr>
        <p:spPr>
          <a:xfrm>
            <a:off x="179512" y="2924944"/>
            <a:ext cx="8712968" cy="0"/>
          </a:xfrm>
          <a:prstGeom prst="line">
            <a:avLst/>
          </a:prstGeom>
          <a:ln>
            <a:solidFill>
              <a:srgbClr val="008000"/>
            </a:solidFill>
          </a:ln>
        </p:spPr>
        <p:style>
          <a:lnRef idx="2">
            <a:schemeClr val="accent1"/>
          </a:lnRef>
          <a:fillRef idx="0">
            <a:schemeClr val="accent1"/>
          </a:fillRef>
          <a:effectRef idx="1">
            <a:schemeClr val="accent1"/>
          </a:effectRef>
          <a:fontRef idx="minor">
            <a:schemeClr val="tx1"/>
          </a:fontRef>
        </p:style>
      </p:cxn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テキスト ボックス 2"/>
          <p:cNvSpPr txBox="1"/>
          <p:nvPr/>
        </p:nvSpPr>
        <p:spPr>
          <a:xfrm>
            <a:off x="1187624" y="3933056"/>
            <a:ext cx="6612921" cy="369332"/>
          </a:xfrm>
          <a:prstGeom prst="rect">
            <a:avLst/>
          </a:prstGeom>
          <a:noFill/>
        </p:spPr>
        <p:txBody>
          <a:bodyPr wrap="none" rtlCol="0">
            <a:spAutoFit/>
          </a:bodyPr>
          <a:lstStyle/>
          <a:p>
            <a:r>
              <a:rPr kumimoji="1" lang="ja-JP" altLang="en-US" dirty="0" smtClean="0">
                <a:latin typeface="メイリオ"/>
                <a:ea typeface="メイリオ"/>
                <a:cs typeface="メイリオ"/>
              </a:rPr>
              <a:t>ここでは</a:t>
            </a:r>
            <a:r>
              <a:rPr kumimoji="1" lang="en-US" altLang="ja-JP" dirty="0" smtClean="0">
                <a:latin typeface="メイリオ"/>
                <a:ea typeface="メイリオ"/>
                <a:cs typeface="メイリオ"/>
              </a:rPr>
              <a:t>PANEO CMS</a:t>
            </a:r>
            <a:r>
              <a:rPr kumimoji="1" lang="ja-JP" altLang="en-US" dirty="0" smtClean="0">
                <a:latin typeface="メイリオ"/>
                <a:ea typeface="メイリオ"/>
                <a:cs typeface="メイリオ"/>
              </a:rPr>
              <a:t>の管理画面の各項目を説明いたします。</a:t>
            </a:r>
            <a:endParaRPr kumimoji="1" lang="ja-JP" altLang="en-US" dirty="0">
              <a:latin typeface="メイリオ"/>
              <a:ea typeface="メイリオ"/>
              <a:cs typeface="メイリオ"/>
            </a:endParaRPr>
          </a:p>
        </p:txBody>
      </p:sp>
      <p:sp>
        <p:nvSpPr>
          <p:cNvPr id="18" name="テキスト ボックス 17"/>
          <p:cNvSpPr txBox="1"/>
          <p:nvPr/>
        </p:nvSpPr>
        <p:spPr>
          <a:xfrm>
            <a:off x="755576" y="4509120"/>
            <a:ext cx="8263801" cy="1477328"/>
          </a:xfrm>
          <a:prstGeom prst="rect">
            <a:avLst/>
          </a:prstGeom>
          <a:noFill/>
        </p:spPr>
        <p:txBody>
          <a:bodyPr wrap="none" rtlCol="0">
            <a:spAutoFit/>
          </a:bodyPr>
          <a:lstStyle/>
          <a:p>
            <a:r>
              <a:rPr kumimoji="1" lang="en-US" altLang="ja-JP" dirty="0" smtClean="0">
                <a:latin typeface="メイリオ"/>
                <a:ea typeface="メイリオ"/>
                <a:cs typeface="メイリオ"/>
              </a:rPr>
              <a:t>PANEO CMS</a:t>
            </a:r>
            <a:r>
              <a:rPr kumimoji="1" lang="ja-JP" altLang="en-US" dirty="0" smtClean="0">
                <a:latin typeface="メイリオ"/>
                <a:ea typeface="メイリオ"/>
                <a:cs typeface="メイリオ"/>
              </a:rPr>
              <a:t>はブラウザ上で</a:t>
            </a:r>
            <a:r>
              <a:rPr kumimoji="1" lang="en-US" altLang="ja-JP" dirty="0" smtClean="0">
                <a:latin typeface="メイリオ"/>
                <a:ea typeface="メイリオ"/>
                <a:cs typeface="メイリオ"/>
              </a:rPr>
              <a:t>PANEO</a:t>
            </a:r>
            <a:r>
              <a:rPr kumimoji="1" lang="ja-JP" altLang="en-US" dirty="0" smtClean="0">
                <a:latin typeface="メイリオ"/>
                <a:ea typeface="メイリオ"/>
                <a:cs typeface="メイリオ"/>
              </a:rPr>
              <a:t>の仕様に基づいたサイトを</a:t>
            </a:r>
            <a:endParaRPr kumimoji="1" lang="en-US" altLang="ja-JP" dirty="0" smtClean="0">
              <a:latin typeface="メイリオ"/>
              <a:ea typeface="メイリオ"/>
              <a:cs typeface="メイリオ"/>
            </a:endParaRPr>
          </a:p>
          <a:p>
            <a:r>
              <a:rPr lang="ja-JP" altLang="en-US" dirty="0" smtClean="0">
                <a:latin typeface="メイリオ"/>
                <a:ea typeface="メイリオ"/>
                <a:cs typeface="メイリオ"/>
              </a:rPr>
              <a:t>特別な知識がほとんどなしに制作することを目的とした</a:t>
            </a:r>
            <a:r>
              <a:rPr lang="en-US" altLang="ja-JP" dirty="0" smtClean="0">
                <a:latin typeface="メイリオ"/>
                <a:ea typeface="メイリオ"/>
                <a:cs typeface="メイリオ"/>
              </a:rPr>
              <a:t>CMS</a:t>
            </a:r>
            <a:r>
              <a:rPr lang="ja-JP" altLang="en-US" dirty="0" smtClean="0">
                <a:latin typeface="メイリオ"/>
                <a:ea typeface="メイリオ"/>
                <a:cs typeface="メイリオ"/>
              </a:rPr>
              <a:t>です。</a:t>
            </a:r>
            <a:endParaRPr lang="en-US" altLang="ja-JP" dirty="0" smtClean="0">
              <a:latin typeface="メイリオ"/>
              <a:ea typeface="メイリオ"/>
              <a:cs typeface="メイリオ"/>
            </a:endParaRPr>
          </a:p>
          <a:p>
            <a:endParaRPr kumimoji="1" lang="en-US" altLang="ja-JP" dirty="0">
              <a:latin typeface="メイリオ"/>
              <a:ea typeface="メイリオ"/>
              <a:cs typeface="メイリオ"/>
            </a:endParaRPr>
          </a:p>
          <a:p>
            <a:r>
              <a:rPr lang="ja-JP" altLang="en-US" dirty="0" smtClean="0">
                <a:latin typeface="メイリオ"/>
                <a:ea typeface="メイリオ"/>
                <a:cs typeface="メイリオ"/>
              </a:rPr>
              <a:t>また、カスタマイズ性も優れており、ある程度の知識がある方向けに</a:t>
            </a:r>
            <a:endParaRPr lang="en-US" altLang="ja-JP" dirty="0" smtClean="0">
              <a:latin typeface="メイリオ"/>
              <a:ea typeface="メイリオ"/>
              <a:cs typeface="メイリオ"/>
            </a:endParaRPr>
          </a:p>
          <a:p>
            <a:r>
              <a:rPr kumimoji="1" lang="ja-JP" altLang="en-US" dirty="0" smtClean="0">
                <a:latin typeface="メイリオ"/>
                <a:ea typeface="メイリオ"/>
                <a:cs typeface="メイリオ"/>
              </a:rPr>
              <a:t>オリジナルテンプレートの作成およ</a:t>
            </a:r>
            <a:r>
              <a:rPr lang="ja-JP" altLang="en-US" dirty="0" smtClean="0">
                <a:latin typeface="メイリオ"/>
                <a:ea typeface="メイリオ"/>
                <a:cs typeface="メイリオ"/>
              </a:rPr>
              <a:t>び管理機能の追加を行うことが可能です。</a:t>
            </a:r>
            <a:endParaRPr lang="en-US" altLang="ja-JP" dirty="0" smtClean="0">
              <a:latin typeface="メイリオ"/>
              <a:ea typeface="メイリオ"/>
              <a:cs typeface="メイリオ"/>
            </a:endParaRPr>
          </a:p>
        </p:txBody>
      </p:sp>
    </p:spTree>
    <p:extLst>
      <p:ext uri="{BB962C8B-B14F-4D97-AF65-F5344CB8AC3E}">
        <p14:creationId xmlns:p14="http://schemas.microsoft.com/office/powerpoint/2010/main" val="1678657344"/>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テキスト ボックス 9"/>
          <p:cNvSpPr txBox="1"/>
          <p:nvPr/>
        </p:nvSpPr>
        <p:spPr>
          <a:xfrm>
            <a:off x="899592" y="908720"/>
            <a:ext cx="5724644" cy="1477328"/>
          </a:xfrm>
          <a:prstGeom prst="rect">
            <a:avLst/>
          </a:prstGeom>
          <a:noFill/>
        </p:spPr>
        <p:txBody>
          <a:bodyPr wrap="none" rtlCol="0">
            <a:spAutoFit/>
          </a:bodyPr>
          <a:lstStyle/>
          <a:p>
            <a:r>
              <a:rPr lang="ja-JP" altLang="en-US" dirty="0" smtClean="0">
                <a:latin typeface="メイリオ"/>
                <a:ea typeface="メイリオ"/>
                <a:cs typeface="メイリオ"/>
              </a:rPr>
              <a:t>管理画面の</a:t>
            </a:r>
            <a:r>
              <a:rPr lang="en-US" altLang="ja-JP" dirty="0" smtClean="0">
                <a:latin typeface="メイリオ"/>
                <a:ea typeface="メイリオ"/>
                <a:cs typeface="メイリオ"/>
              </a:rPr>
              <a:t>URL</a:t>
            </a:r>
            <a:r>
              <a:rPr lang="ja-JP" altLang="en-US" dirty="0" smtClean="0">
                <a:latin typeface="メイリオ"/>
                <a:ea typeface="メイリオ"/>
                <a:cs typeface="メイリオ"/>
              </a:rPr>
              <a:t>は </a:t>
            </a:r>
            <a:endParaRPr lang="en-US" altLang="ja-JP" dirty="0" smtClean="0">
              <a:latin typeface="メイリオ"/>
              <a:ea typeface="メイリオ"/>
              <a:cs typeface="メイリオ"/>
            </a:endParaRPr>
          </a:p>
          <a:p>
            <a:r>
              <a:rPr lang="en-US" altLang="ja-JP" dirty="0">
                <a:latin typeface="メイリオ"/>
                <a:ea typeface="メイリオ"/>
                <a:cs typeface="メイリオ"/>
              </a:rPr>
              <a:t>http://</a:t>
            </a:r>
            <a:r>
              <a:rPr lang="ja-JP" altLang="en-US" dirty="0" smtClean="0">
                <a:latin typeface="メイリオ"/>
                <a:ea typeface="メイリオ"/>
                <a:cs typeface="メイリオ"/>
              </a:rPr>
              <a:t>ドメイン名</a:t>
            </a:r>
            <a:r>
              <a:rPr lang="en-US" altLang="ja-JP" dirty="0" smtClean="0">
                <a:latin typeface="メイリオ"/>
                <a:ea typeface="メイリオ"/>
                <a:cs typeface="メイリオ"/>
              </a:rPr>
              <a:t>/</a:t>
            </a:r>
            <a:r>
              <a:rPr lang="en-US" altLang="ja-JP" dirty="0" err="1">
                <a:latin typeface="メイリオ"/>
                <a:ea typeface="メイリオ"/>
                <a:cs typeface="メイリオ"/>
              </a:rPr>
              <a:t>paneo</a:t>
            </a:r>
            <a:r>
              <a:rPr lang="en-US" altLang="ja-JP" dirty="0" smtClean="0">
                <a:latin typeface="メイリオ"/>
                <a:ea typeface="メイリオ"/>
                <a:cs typeface="メイリオ"/>
              </a:rPr>
              <a:t>/</a:t>
            </a:r>
            <a:r>
              <a:rPr lang="ja-JP" altLang="en-US" dirty="0" smtClean="0">
                <a:latin typeface="メイリオ"/>
                <a:ea typeface="メイリオ"/>
                <a:cs typeface="メイリオ"/>
              </a:rPr>
              <a:t>　となります。</a:t>
            </a:r>
            <a:endParaRPr lang="en-US" altLang="ja-JP" dirty="0" smtClean="0">
              <a:latin typeface="メイリオ"/>
              <a:ea typeface="メイリオ"/>
              <a:cs typeface="メイリオ"/>
            </a:endParaRPr>
          </a:p>
          <a:p>
            <a:endParaRPr lang="en-US" altLang="ja-JP" dirty="0">
              <a:latin typeface="メイリオ"/>
              <a:ea typeface="メイリオ"/>
              <a:cs typeface="メイリオ"/>
            </a:endParaRPr>
          </a:p>
          <a:p>
            <a:r>
              <a:rPr lang="ja-JP" altLang="en-US" dirty="0" smtClean="0">
                <a:latin typeface="メイリオ"/>
                <a:ea typeface="メイリオ"/>
                <a:cs typeface="メイリオ"/>
              </a:rPr>
              <a:t>上記にアクセス後、ログイン画面が表示されますので</a:t>
            </a:r>
            <a:endParaRPr lang="en-US" altLang="ja-JP" dirty="0" smtClean="0">
              <a:latin typeface="メイリオ"/>
              <a:ea typeface="メイリオ"/>
              <a:cs typeface="メイリオ"/>
            </a:endParaRPr>
          </a:p>
          <a:p>
            <a:r>
              <a:rPr lang="ja-JP" altLang="en-US" dirty="0" smtClean="0">
                <a:latin typeface="メイリオ"/>
                <a:ea typeface="メイリオ"/>
                <a:cs typeface="メイリオ"/>
              </a:rPr>
              <a:t>パスワードを入力して下さい。</a:t>
            </a:r>
            <a:endParaRPr lang="en-US" altLang="ja-JP" dirty="0">
              <a:latin typeface="メイリオ"/>
              <a:ea typeface="メイリオ"/>
              <a:cs typeface="メイリオ"/>
            </a:endParaRPr>
          </a:p>
        </p:txBody>
      </p:sp>
      <p:pic>
        <p:nvPicPr>
          <p:cNvPr id="19" name="図 18" descr="ログイン画面.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608" y="2852936"/>
            <a:ext cx="3044709" cy="1219820"/>
          </a:xfrm>
          <a:prstGeom prst="rect">
            <a:avLst/>
          </a:prstGeom>
        </p:spPr>
      </p:pic>
      <p:sp>
        <p:nvSpPr>
          <p:cNvPr id="20" name="テキスト ボックス 19"/>
          <p:cNvSpPr txBox="1"/>
          <p:nvPr/>
        </p:nvSpPr>
        <p:spPr>
          <a:xfrm>
            <a:off x="4139952" y="2996952"/>
            <a:ext cx="4926311" cy="923330"/>
          </a:xfrm>
          <a:prstGeom prst="rect">
            <a:avLst/>
          </a:prstGeom>
          <a:noFill/>
        </p:spPr>
        <p:txBody>
          <a:bodyPr wrap="none" rtlCol="0">
            <a:spAutoFit/>
          </a:bodyPr>
          <a:lstStyle/>
          <a:p>
            <a:r>
              <a:rPr kumimoji="1" lang="ja-JP" altLang="en-US" dirty="0" smtClean="0">
                <a:latin typeface="メイリオ"/>
                <a:ea typeface="メイリオ"/>
                <a:cs typeface="メイリオ"/>
              </a:rPr>
              <a:t>初期設定時のパスワードは</a:t>
            </a:r>
            <a:endParaRPr lang="en-US" altLang="ja-JP" dirty="0" smtClean="0">
              <a:latin typeface="メイリオ"/>
              <a:ea typeface="メイリオ"/>
              <a:cs typeface="メイリオ"/>
            </a:endParaRPr>
          </a:p>
          <a:p>
            <a:r>
              <a:rPr lang="en-US" altLang="ja-JP" dirty="0" smtClean="0">
                <a:latin typeface="メイリオ"/>
                <a:ea typeface="メイリオ"/>
                <a:cs typeface="メイリオ"/>
              </a:rPr>
              <a:t>admin-p</a:t>
            </a:r>
            <a:r>
              <a:rPr lang="ja-JP" altLang="en-US" dirty="0" smtClean="0">
                <a:latin typeface="メイリオ"/>
                <a:ea typeface="メイリオ"/>
                <a:cs typeface="メイリオ"/>
              </a:rPr>
              <a:t>（管理者用）</a:t>
            </a:r>
            <a:r>
              <a:rPr lang="en-US" altLang="ja-JP" dirty="0" smtClean="0">
                <a:latin typeface="メイリオ"/>
                <a:ea typeface="メイリオ"/>
                <a:cs typeface="メイリオ"/>
              </a:rPr>
              <a:t>/</a:t>
            </a:r>
            <a:r>
              <a:rPr lang="ja-JP" altLang="en-US" dirty="0" smtClean="0">
                <a:latin typeface="メイリオ"/>
                <a:ea typeface="メイリオ"/>
                <a:cs typeface="メイリオ"/>
              </a:rPr>
              <a:t>　</a:t>
            </a:r>
            <a:r>
              <a:rPr lang="en-US" altLang="ja-JP" dirty="0" smtClean="0">
                <a:latin typeface="メイリオ"/>
                <a:ea typeface="メイリオ"/>
                <a:cs typeface="メイリオ"/>
              </a:rPr>
              <a:t>user-p(</a:t>
            </a:r>
            <a:r>
              <a:rPr lang="ja-JP" altLang="en-US" dirty="0" smtClean="0">
                <a:latin typeface="メイリオ"/>
                <a:ea typeface="メイリオ"/>
                <a:cs typeface="メイリオ"/>
              </a:rPr>
              <a:t>ユーザー用</a:t>
            </a:r>
            <a:r>
              <a:rPr lang="en-US" altLang="ja-JP" dirty="0" smtClean="0">
                <a:latin typeface="メイリオ"/>
                <a:ea typeface="メイリオ"/>
                <a:cs typeface="メイリオ"/>
              </a:rPr>
              <a:t>)</a:t>
            </a:r>
            <a:endParaRPr lang="en-US" altLang="ja-JP" dirty="0">
              <a:latin typeface="メイリオ"/>
              <a:ea typeface="メイリオ"/>
              <a:cs typeface="メイリオ"/>
            </a:endParaRPr>
          </a:p>
          <a:p>
            <a:r>
              <a:rPr lang="ja-JP" altLang="en-US" dirty="0" smtClean="0">
                <a:latin typeface="メイリオ"/>
                <a:ea typeface="メイリオ"/>
                <a:cs typeface="メイリオ"/>
              </a:rPr>
              <a:t>となっております。</a:t>
            </a:r>
            <a:endParaRPr kumimoji="1" lang="ja-JP" altLang="en-US" dirty="0">
              <a:latin typeface="メイリオ"/>
              <a:ea typeface="メイリオ"/>
              <a:cs typeface="メイリオ"/>
            </a:endParaRPr>
          </a:p>
        </p:txBody>
      </p:sp>
      <p:sp>
        <p:nvSpPr>
          <p:cNvPr id="21" name="テキスト ボックス 20"/>
          <p:cNvSpPr txBox="1"/>
          <p:nvPr/>
        </p:nvSpPr>
        <p:spPr>
          <a:xfrm>
            <a:off x="971600" y="5157192"/>
            <a:ext cx="6192688" cy="738664"/>
          </a:xfrm>
          <a:prstGeom prst="rect">
            <a:avLst/>
          </a:prstGeom>
          <a:noFill/>
        </p:spPr>
        <p:txBody>
          <a:bodyPr wrap="square" rtlCol="0">
            <a:spAutoFit/>
          </a:bodyPr>
          <a:lstStyle/>
          <a:p>
            <a:r>
              <a:rPr kumimoji="1" lang="en-US" altLang="ja-JP" sz="1050" dirty="0" smtClean="0">
                <a:latin typeface="メイリオ"/>
                <a:ea typeface="メイリオ"/>
                <a:cs typeface="メイリオ"/>
              </a:rPr>
              <a:t>※</a:t>
            </a:r>
            <a:r>
              <a:rPr kumimoji="1" lang="ja-JP" altLang="en-US" sz="1050" dirty="0" smtClean="0">
                <a:latin typeface="メイリオ"/>
                <a:ea typeface="メイリオ"/>
                <a:cs typeface="メイリオ"/>
              </a:rPr>
              <a:t>パスワードを変更されたい方は直接ファイルを編集していただければ</a:t>
            </a:r>
            <a:r>
              <a:rPr lang="ja-JP" altLang="en-US" sz="1050" dirty="0" smtClean="0">
                <a:latin typeface="メイリオ"/>
                <a:ea typeface="メイリオ"/>
                <a:cs typeface="メイリオ"/>
              </a:rPr>
              <a:t>変更可能です。</a:t>
            </a:r>
            <a:endParaRPr lang="en-US" altLang="ja-JP" sz="1050" dirty="0" smtClean="0">
              <a:latin typeface="メイリオ"/>
              <a:ea typeface="メイリオ"/>
              <a:cs typeface="メイリオ"/>
            </a:endParaRPr>
          </a:p>
          <a:p>
            <a:endParaRPr kumimoji="1" lang="en-US" altLang="ja-JP" sz="1050" dirty="0">
              <a:latin typeface="メイリオ"/>
              <a:ea typeface="メイリオ"/>
              <a:cs typeface="メイリオ"/>
            </a:endParaRPr>
          </a:p>
          <a:p>
            <a:r>
              <a:rPr lang="en-US" altLang="ja-JP" sz="1050" dirty="0" smtClean="0">
                <a:latin typeface="メイリオ"/>
                <a:ea typeface="メイリオ"/>
                <a:cs typeface="メイリオ"/>
              </a:rPr>
              <a:t>_</a:t>
            </a:r>
            <a:r>
              <a:rPr lang="en-US" altLang="ja-JP" sz="1050" dirty="0" err="1" smtClean="0">
                <a:latin typeface="メイリオ"/>
                <a:ea typeface="メイリオ"/>
                <a:cs typeface="メイリオ"/>
              </a:rPr>
              <a:t>paneo</a:t>
            </a:r>
            <a:r>
              <a:rPr lang="ja-JP" altLang="en-US" sz="1050" dirty="0" smtClean="0">
                <a:latin typeface="メイリオ"/>
                <a:ea typeface="メイリオ"/>
                <a:cs typeface="メイリオ"/>
              </a:rPr>
              <a:t>フォルダに</a:t>
            </a:r>
            <a:r>
              <a:rPr lang="en-US" altLang="ja-JP" sz="1050" dirty="0" err="1" smtClean="0">
                <a:latin typeface="メイリオ"/>
                <a:ea typeface="メイリオ"/>
                <a:cs typeface="メイリオ"/>
              </a:rPr>
              <a:t>config.py</a:t>
            </a:r>
            <a:r>
              <a:rPr lang="ja-JP" altLang="en-US" sz="1050" dirty="0" smtClean="0">
                <a:latin typeface="メイリオ"/>
                <a:ea typeface="メイリオ"/>
                <a:cs typeface="メイリオ"/>
              </a:rPr>
              <a:t>ファイルがありますので、その中の</a:t>
            </a:r>
            <a:endParaRPr lang="en-US" altLang="ja-JP" sz="1050" dirty="0" smtClean="0">
              <a:latin typeface="メイリオ"/>
              <a:ea typeface="メイリオ"/>
              <a:cs typeface="メイリオ"/>
            </a:endParaRPr>
          </a:p>
          <a:p>
            <a:r>
              <a:rPr lang="en-US" altLang="ja-JP" sz="1050" dirty="0">
                <a:latin typeface="メイリオ"/>
                <a:ea typeface="メイリオ"/>
                <a:cs typeface="メイリオ"/>
              </a:rPr>
              <a:t>#LOGIN </a:t>
            </a:r>
            <a:r>
              <a:rPr lang="en-US" altLang="ja-JP" sz="1050" dirty="0" smtClean="0">
                <a:latin typeface="メイリオ"/>
                <a:ea typeface="メイリオ"/>
                <a:cs typeface="メイリオ"/>
              </a:rPr>
              <a:t>PASSWORD</a:t>
            </a:r>
            <a:r>
              <a:rPr lang="ja-JP" altLang="en-US" sz="1050" dirty="0" smtClean="0">
                <a:latin typeface="メイリオ"/>
                <a:ea typeface="メイリオ"/>
                <a:cs typeface="メイリオ"/>
              </a:rPr>
              <a:t>　という項目を編集、上書きして下さい。</a:t>
            </a:r>
            <a:endParaRPr kumimoji="1" lang="ja-JP" altLang="en-US" sz="1050" dirty="0">
              <a:latin typeface="メイリオ"/>
              <a:ea typeface="メイリオ"/>
              <a:cs typeface="メイリオ"/>
            </a:endParaRPr>
          </a:p>
        </p:txBody>
      </p:sp>
    </p:spTree>
    <p:extLst>
      <p:ext uri="{BB962C8B-B14F-4D97-AF65-F5344CB8AC3E}">
        <p14:creationId xmlns:p14="http://schemas.microsoft.com/office/powerpoint/2010/main" val="2898175973"/>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正方形/長方形 2"/>
          <p:cNvSpPr/>
          <p:nvPr/>
        </p:nvSpPr>
        <p:spPr>
          <a:xfrm>
            <a:off x="971600" y="3212976"/>
            <a:ext cx="2232248" cy="2952328"/>
          </a:xfrm>
          <a:prstGeom prst="rect">
            <a:avLst/>
          </a:prstGeom>
          <a:noFill/>
          <a:ln>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図 7" descr="管理メニュー.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600" y="2132856"/>
            <a:ext cx="6119664" cy="519551"/>
          </a:xfrm>
          <a:prstGeom prst="rect">
            <a:avLst/>
          </a:prstGeom>
        </p:spPr>
      </p:pic>
      <p:sp>
        <p:nvSpPr>
          <p:cNvPr id="10" name="テキスト ボックス 9"/>
          <p:cNvSpPr txBox="1"/>
          <p:nvPr/>
        </p:nvSpPr>
        <p:spPr>
          <a:xfrm>
            <a:off x="899592" y="908720"/>
            <a:ext cx="4801314" cy="369332"/>
          </a:xfrm>
          <a:prstGeom prst="rect">
            <a:avLst/>
          </a:prstGeom>
          <a:noFill/>
        </p:spPr>
        <p:txBody>
          <a:bodyPr wrap="none" rtlCol="0">
            <a:spAutoFit/>
          </a:bodyPr>
          <a:lstStyle/>
          <a:p>
            <a:r>
              <a:rPr lang="ja-JP" altLang="en-US" dirty="0" smtClean="0">
                <a:latin typeface="メイリオ"/>
                <a:ea typeface="メイリオ"/>
                <a:cs typeface="メイリオ"/>
              </a:rPr>
              <a:t>管理者メニュー・ユーザーメニューについて</a:t>
            </a:r>
            <a:endParaRPr lang="en-US" altLang="ja-JP" dirty="0">
              <a:latin typeface="メイリオ"/>
              <a:ea typeface="メイリオ"/>
              <a:cs typeface="メイリオ"/>
            </a:endParaRPr>
          </a:p>
        </p:txBody>
      </p:sp>
      <p:sp>
        <p:nvSpPr>
          <p:cNvPr id="17" name="テキスト ボックス 16"/>
          <p:cNvSpPr txBox="1"/>
          <p:nvPr/>
        </p:nvSpPr>
        <p:spPr>
          <a:xfrm>
            <a:off x="971600" y="1700808"/>
            <a:ext cx="7536250" cy="369332"/>
          </a:xfrm>
          <a:prstGeom prst="rect">
            <a:avLst/>
          </a:prstGeom>
          <a:noFill/>
        </p:spPr>
        <p:txBody>
          <a:bodyPr wrap="none" rtlCol="0">
            <a:spAutoFit/>
          </a:bodyPr>
          <a:lstStyle/>
          <a:p>
            <a:r>
              <a:rPr kumimoji="1" lang="en-US" altLang="ja-JP" dirty="0" smtClean="0">
                <a:latin typeface="メイリオ"/>
                <a:ea typeface="メイリオ"/>
                <a:cs typeface="メイリオ"/>
              </a:rPr>
              <a:t>PANEO</a:t>
            </a:r>
            <a:r>
              <a:rPr kumimoji="1" lang="ja-JP" altLang="en-US" dirty="0" smtClean="0">
                <a:latin typeface="メイリオ"/>
                <a:ea typeface="メイリオ"/>
                <a:cs typeface="メイリオ"/>
              </a:rPr>
              <a:t> </a:t>
            </a:r>
            <a:r>
              <a:rPr kumimoji="1" lang="en-US" altLang="ja-JP" dirty="0" smtClean="0">
                <a:latin typeface="メイリオ"/>
                <a:ea typeface="メイリオ"/>
                <a:cs typeface="メイリオ"/>
              </a:rPr>
              <a:t>CMS</a:t>
            </a:r>
            <a:r>
              <a:rPr kumimoji="1" lang="ja-JP" altLang="en-US" dirty="0" smtClean="0">
                <a:latin typeface="メイリオ"/>
                <a:ea typeface="メイリオ"/>
                <a:cs typeface="メイリオ"/>
              </a:rPr>
              <a:t>は管理者とユーザーで扱えるメニューが切り替わります。</a:t>
            </a:r>
            <a:endParaRPr kumimoji="1" lang="ja-JP" altLang="en-US" dirty="0">
              <a:latin typeface="メイリオ"/>
              <a:ea typeface="メイリオ"/>
              <a:cs typeface="メイリオ"/>
            </a:endParaRPr>
          </a:p>
        </p:txBody>
      </p:sp>
      <p:sp>
        <p:nvSpPr>
          <p:cNvPr id="18" name="テキスト ボックス 17"/>
          <p:cNvSpPr txBox="1"/>
          <p:nvPr/>
        </p:nvSpPr>
        <p:spPr>
          <a:xfrm>
            <a:off x="3707904" y="2492896"/>
            <a:ext cx="4224233" cy="253916"/>
          </a:xfrm>
          <a:prstGeom prst="rect">
            <a:avLst/>
          </a:prstGeom>
          <a:noFill/>
        </p:spPr>
        <p:txBody>
          <a:bodyPr wrap="none" rtlCol="0">
            <a:spAutoFit/>
          </a:bodyPr>
          <a:lstStyle/>
          <a:p>
            <a:r>
              <a:rPr kumimoji="1" lang="ja-JP" altLang="en-US" sz="1050" dirty="0" smtClean="0">
                <a:latin typeface="メイリオ"/>
                <a:ea typeface="メイリオ"/>
                <a:cs typeface="メイリオ"/>
              </a:rPr>
              <a:t>ここを確認すればどの状態でログインしているのかが分かります。</a:t>
            </a:r>
            <a:endParaRPr kumimoji="1" lang="ja-JP" altLang="en-US" sz="1050" dirty="0">
              <a:latin typeface="メイリオ"/>
              <a:ea typeface="メイリオ"/>
              <a:cs typeface="メイリオ"/>
            </a:endParaRPr>
          </a:p>
        </p:txBody>
      </p:sp>
      <p:sp>
        <p:nvSpPr>
          <p:cNvPr id="19" name="正方形/長方形 18"/>
          <p:cNvSpPr/>
          <p:nvPr/>
        </p:nvSpPr>
        <p:spPr>
          <a:xfrm>
            <a:off x="4499992" y="3212976"/>
            <a:ext cx="2232248" cy="2952328"/>
          </a:xfrm>
          <a:prstGeom prst="rect">
            <a:avLst/>
          </a:prstGeom>
          <a:noFill/>
          <a:ln>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grpSp>
        <p:nvGrpSpPr>
          <p:cNvPr id="12" name="図形グループ 11"/>
          <p:cNvGrpSpPr/>
          <p:nvPr/>
        </p:nvGrpSpPr>
        <p:grpSpPr>
          <a:xfrm>
            <a:off x="1115616" y="3068960"/>
            <a:ext cx="1888353" cy="2995166"/>
            <a:chOff x="827584" y="3573016"/>
            <a:chExt cx="1888353" cy="2995166"/>
          </a:xfrm>
        </p:grpSpPr>
        <p:pic>
          <p:nvPicPr>
            <p:cNvPr id="4" name="図 3" descr="管理者アイコン.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7584" y="3573016"/>
              <a:ext cx="1538067" cy="610344"/>
            </a:xfrm>
            <a:prstGeom prst="rect">
              <a:avLst/>
            </a:prstGeom>
          </p:spPr>
        </p:pic>
        <p:pic>
          <p:nvPicPr>
            <p:cNvPr id="6" name="図 5" descr="管理者メニュー.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7584" y="4365104"/>
              <a:ext cx="1888353" cy="2203078"/>
            </a:xfrm>
            <a:prstGeom prst="rect">
              <a:avLst/>
            </a:prstGeom>
          </p:spPr>
        </p:pic>
      </p:grpSp>
      <p:grpSp>
        <p:nvGrpSpPr>
          <p:cNvPr id="13" name="図形グループ 12"/>
          <p:cNvGrpSpPr/>
          <p:nvPr/>
        </p:nvGrpSpPr>
        <p:grpSpPr>
          <a:xfrm>
            <a:off x="4716016" y="3068960"/>
            <a:ext cx="1877179" cy="2474466"/>
            <a:chOff x="4860032" y="3573016"/>
            <a:chExt cx="1877179" cy="2474466"/>
          </a:xfrm>
        </p:grpSpPr>
        <p:pic>
          <p:nvPicPr>
            <p:cNvPr id="5" name="図 4" descr="ユーザーアイコン.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60032" y="3573016"/>
              <a:ext cx="1558589" cy="637256"/>
            </a:xfrm>
            <a:prstGeom prst="rect">
              <a:avLst/>
            </a:prstGeom>
          </p:spPr>
        </p:pic>
        <p:pic>
          <p:nvPicPr>
            <p:cNvPr id="7" name="図 6" descr="ユーザーメニュー.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60032" y="4365104"/>
              <a:ext cx="1877179" cy="1682378"/>
            </a:xfrm>
            <a:prstGeom prst="rect">
              <a:avLst/>
            </a:prstGeom>
          </p:spPr>
        </p:pic>
      </p:grpSp>
      <p:pic>
        <p:nvPicPr>
          <p:cNvPr id="20" name="図 19" descr="スクリーンショット 2012-07-24 19.38.48.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43608" y="3456384"/>
            <a:ext cx="2079914" cy="2708920"/>
          </a:xfrm>
          <a:prstGeom prst="rect">
            <a:avLst/>
          </a:prstGeom>
        </p:spPr>
      </p:pic>
      <p:pic>
        <p:nvPicPr>
          <p:cNvPr id="22" name="図 21" descr="スクリーンショット 2012-07-24 19.45.32.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590644" y="3429000"/>
            <a:ext cx="1997580" cy="2131277"/>
          </a:xfrm>
          <a:prstGeom prst="rect">
            <a:avLst/>
          </a:prstGeom>
        </p:spPr>
      </p:pic>
    </p:spTree>
    <p:extLst>
      <p:ext uri="{BB962C8B-B14F-4D97-AF65-F5344CB8AC3E}">
        <p14:creationId xmlns:p14="http://schemas.microsoft.com/office/powerpoint/2010/main" val="3673927849"/>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descr="PANEO HOM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1916832"/>
            <a:ext cx="4639208" cy="4409728"/>
          </a:xfrm>
          <a:prstGeom prst="rect">
            <a:avLst/>
          </a:prstGeom>
        </p:spPr>
      </p:pic>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6984776" cy="523220"/>
          </a:xfrm>
          <a:prstGeom prst="rect">
            <a:avLst/>
          </a:prstGeom>
          <a:noFill/>
        </p:spPr>
        <p:txBody>
          <a:bodyPr wrap="square" rtlCol="0">
            <a:spAutoFit/>
          </a:bodyPr>
          <a:lstStyle/>
          <a:p>
            <a:r>
              <a:rPr lang="ja-JP" altLang="en-US" sz="2800" dirty="0" smtClean="0">
                <a:latin typeface="メイリオ"/>
                <a:ea typeface="メイリオ"/>
                <a:cs typeface="メイリオ"/>
              </a:rPr>
              <a:t>１．</a:t>
            </a:r>
            <a:r>
              <a:rPr lang="en-US" altLang="ja-JP" sz="2800" dirty="0" smtClean="0">
                <a:latin typeface="メイリオ"/>
                <a:ea typeface="メイリオ"/>
                <a:cs typeface="メイリオ"/>
              </a:rPr>
              <a:t>PANEO</a:t>
            </a:r>
            <a:r>
              <a:rPr lang="ja-JP" altLang="en-US" sz="2800" dirty="0" smtClean="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HOME</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3" name="テキスト ボックス 2"/>
          <p:cNvSpPr txBox="1"/>
          <p:nvPr/>
        </p:nvSpPr>
        <p:spPr>
          <a:xfrm>
            <a:off x="395536" y="1484784"/>
            <a:ext cx="5561551" cy="646331"/>
          </a:xfrm>
          <a:prstGeom prst="rect">
            <a:avLst/>
          </a:prstGeom>
          <a:noFill/>
        </p:spPr>
        <p:txBody>
          <a:bodyPr wrap="none" rtlCol="0">
            <a:spAutoFit/>
          </a:bodyPr>
          <a:lstStyle/>
          <a:p>
            <a:r>
              <a:rPr kumimoji="1" lang="ja-JP" altLang="en-US" dirty="0" smtClean="0">
                <a:latin typeface="メイリオ"/>
                <a:ea typeface="メイリオ"/>
                <a:cs typeface="メイリオ"/>
              </a:rPr>
              <a:t>「</a:t>
            </a:r>
            <a:r>
              <a:rPr kumimoji="1" lang="en-US" altLang="ja-JP" dirty="0" smtClean="0">
                <a:latin typeface="メイリオ"/>
                <a:ea typeface="メイリオ"/>
                <a:cs typeface="メイリオ"/>
              </a:rPr>
              <a:t>HOME</a:t>
            </a:r>
            <a:r>
              <a:rPr kumimoji="1" lang="ja-JP" altLang="en-US" dirty="0" smtClean="0">
                <a:latin typeface="メイリオ"/>
                <a:ea typeface="メイリオ"/>
                <a:cs typeface="メイリオ"/>
              </a:rPr>
              <a:t>」</a:t>
            </a:r>
            <a:r>
              <a:rPr kumimoji="1" lang="en-US" altLang="ja-JP" dirty="0" smtClean="0">
                <a:latin typeface="メイリオ"/>
                <a:ea typeface="メイリオ"/>
                <a:cs typeface="メイリオ"/>
              </a:rPr>
              <a:t> </a:t>
            </a:r>
            <a:r>
              <a:rPr kumimoji="1" lang="ja-JP" altLang="en-US" dirty="0" smtClean="0">
                <a:latin typeface="メイリオ"/>
                <a:ea typeface="メイリオ"/>
                <a:cs typeface="メイリオ"/>
              </a:rPr>
              <a:t>はサイトの基本設定を行うページです。</a:t>
            </a:r>
            <a:endParaRPr lang="en-US" altLang="ja-JP" dirty="0" smtClean="0">
              <a:latin typeface="メイリオ"/>
              <a:ea typeface="メイリオ"/>
              <a:cs typeface="メイリオ"/>
            </a:endParaRPr>
          </a:p>
          <a:p>
            <a:endParaRPr kumimoji="1" lang="en-US" altLang="ja-JP" dirty="0">
              <a:latin typeface="メイリオ"/>
              <a:ea typeface="メイリオ"/>
              <a:cs typeface="メイリオ"/>
            </a:endParaRPr>
          </a:p>
        </p:txBody>
      </p:sp>
      <p:sp>
        <p:nvSpPr>
          <p:cNvPr id="11" name="テキスト ボックス 10"/>
          <p:cNvSpPr txBox="1"/>
          <p:nvPr/>
        </p:nvSpPr>
        <p:spPr>
          <a:xfrm>
            <a:off x="1374639" y="2204864"/>
            <a:ext cx="389049" cy="276999"/>
          </a:xfrm>
          <a:prstGeom prst="rect">
            <a:avLst/>
          </a:prstGeom>
          <a:noFill/>
        </p:spPr>
        <p:txBody>
          <a:bodyPr wrap="none" rtlCol="0">
            <a:spAutoFit/>
          </a:bodyPr>
          <a:lstStyle/>
          <a:p>
            <a:r>
              <a:rPr lang="en-US" altLang="ja-JP" sz="1200" dirty="0" smtClean="0">
                <a:solidFill>
                  <a:srgbClr val="FF0000"/>
                </a:solidFill>
              </a:rPr>
              <a:t>①</a:t>
            </a:r>
            <a:endParaRPr kumimoji="1" lang="ja-JP" altLang="en-US" sz="1200" dirty="0">
              <a:solidFill>
                <a:srgbClr val="FF0000"/>
              </a:solidFill>
            </a:endParaRPr>
          </a:p>
        </p:txBody>
      </p:sp>
      <p:sp>
        <p:nvSpPr>
          <p:cNvPr id="12" name="テキスト ボックス 11"/>
          <p:cNvSpPr txBox="1"/>
          <p:nvPr/>
        </p:nvSpPr>
        <p:spPr>
          <a:xfrm>
            <a:off x="5496988" y="1916832"/>
            <a:ext cx="3018775" cy="577081"/>
          </a:xfrm>
          <a:prstGeom prst="rect">
            <a:avLst/>
          </a:prstGeom>
          <a:noFill/>
        </p:spPr>
        <p:txBody>
          <a:bodyPr wrap="none" rtlCol="0">
            <a:spAutoFit/>
          </a:bodyPr>
          <a:lstStyle/>
          <a:p>
            <a:r>
              <a:rPr kumimoji="1" lang="en-US" altLang="ja-JP" sz="1050" dirty="0" smtClean="0">
                <a:latin typeface="メイリオ"/>
                <a:ea typeface="メイリオ"/>
                <a:cs typeface="メイリオ"/>
              </a:rPr>
              <a:t>①</a:t>
            </a:r>
            <a:r>
              <a:rPr kumimoji="1" lang="ja-JP" altLang="en-US" sz="1050" dirty="0" smtClean="0">
                <a:latin typeface="メイリオ"/>
                <a:ea typeface="メイリオ"/>
                <a:cs typeface="メイリオ"/>
              </a:rPr>
              <a:t>・・・　ここにサイト名を入力して下さい。</a:t>
            </a:r>
            <a:endParaRPr kumimoji="1" lang="en-US" altLang="ja-JP" sz="1050" dirty="0" smtClean="0">
              <a:latin typeface="メイリオ"/>
              <a:ea typeface="メイリオ"/>
              <a:cs typeface="メイリオ"/>
            </a:endParaRPr>
          </a:p>
          <a:p>
            <a:r>
              <a:rPr kumimoji="1" lang="ja-JP" altLang="en-US" sz="1050" dirty="0" smtClean="0">
                <a:latin typeface="メイリオ"/>
                <a:ea typeface="メイリオ"/>
                <a:cs typeface="メイリオ"/>
              </a:rPr>
              <a:t>ブラウザや検索エンジンで表示されるサイトの</a:t>
            </a:r>
            <a:endParaRPr kumimoji="1" lang="en-US" altLang="ja-JP" sz="1050" dirty="0" smtClean="0">
              <a:latin typeface="メイリオ"/>
              <a:ea typeface="メイリオ"/>
              <a:cs typeface="メイリオ"/>
            </a:endParaRPr>
          </a:p>
          <a:p>
            <a:r>
              <a:rPr kumimoji="1" lang="ja-JP" altLang="en-US" sz="1050" dirty="0" smtClean="0">
                <a:latin typeface="メイリオ"/>
                <a:ea typeface="メイリオ"/>
                <a:cs typeface="メイリオ"/>
              </a:rPr>
              <a:t>タイトル（</a:t>
            </a:r>
            <a:r>
              <a:rPr kumimoji="1" lang="en-US" altLang="ja-JP" sz="1050" dirty="0" smtClean="0">
                <a:latin typeface="メイリオ"/>
                <a:ea typeface="メイリオ"/>
                <a:cs typeface="メイリオ"/>
              </a:rPr>
              <a:t>title</a:t>
            </a:r>
            <a:r>
              <a:rPr kumimoji="1" lang="ja-JP" altLang="en-US" sz="1050" dirty="0" smtClean="0">
                <a:latin typeface="メイリオ"/>
                <a:ea typeface="メイリオ"/>
                <a:cs typeface="メイリオ"/>
              </a:rPr>
              <a:t>タグ）となります。</a:t>
            </a:r>
            <a:endParaRPr kumimoji="1" lang="ja-JP" altLang="en-US" sz="1050" dirty="0">
              <a:latin typeface="メイリオ"/>
              <a:ea typeface="メイリオ"/>
              <a:cs typeface="メイリオ"/>
            </a:endParaRPr>
          </a:p>
        </p:txBody>
      </p:sp>
      <p:sp>
        <p:nvSpPr>
          <p:cNvPr id="15" name="テキスト ボックス 14"/>
          <p:cNvSpPr txBox="1"/>
          <p:nvPr/>
        </p:nvSpPr>
        <p:spPr>
          <a:xfrm>
            <a:off x="1374639" y="2385313"/>
            <a:ext cx="389049" cy="276999"/>
          </a:xfrm>
          <a:prstGeom prst="rect">
            <a:avLst/>
          </a:prstGeom>
          <a:noFill/>
        </p:spPr>
        <p:txBody>
          <a:bodyPr wrap="none" rtlCol="0">
            <a:spAutoFit/>
          </a:bodyPr>
          <a:lstStyle/>
          <a:p>
            <a:r>
              <a:rPr kumimoji="1" lang="en-US" altLang="ja-JP" sz="1200" dirty="0" smtClean="0">
                <a:solidFill>
                  <a:srgbClr val="FF0000"/>
                </a:solidFill>
              </a:rPr>
              <a:t>②</a:t>
            </a:r>
            <a:endParaRPr kumimoji="1" lang="ja-JP" altLang="en-US" sz="1200" dirty="0">
              <a:solidFill>
                <a:srgbClr val="FF0000"/>
              </a:solidFill>
            </a:endParaRPr>
          </a:p>
        </p:txBody>
      </p:sp>
      <p:sp>
        <p:nvSpPr>
          <p:cNvPr id="16" name="テキスト ボックス 15"/>
          <p:cNvSpPr txBox="1"/>
          <p:nvPr/>
        </p:nvSpPr>
        <p:spPr>
          <a:xfrm>
            <a:off x="1374639" y="2564904"/>
            <a:ext cx="389049" cy="276999"/>
          </a:xfrm>
          <a:prstGeom prst="rect">
            <a:avLst/>
          </a:prstGeom>
          <a:noFill/>
        </p:spPr>
        <p:txBody>
          <a:bodyPr wrap="none" rtlCol="0">
            <a:spAutoFit/>
          </a:bodyPr>
          <a:lstStyle/>
          <a:p>
            <a:r>
              <a:rPr kumimoji="1" lang="en-US" altLang="ja-JP" sz="1200" dirty="0" smtClean="0">
                <a:solidFill>
                  <a:srgbClr val="FF0000"/>
                </a:solidFill>
              </a:rPr>
              <a:t>③</a:t>
            </a:r>
            <a:endParaRPr kumimoji="1" lang="ja-JP" altLang="en-US" sz="1200" dirty="0">
              <a:solidFill>
                <a:srgbClr val="FF0000"/>
              </a:solidFill>
            </a:endParaRPr>
          </a:p>
        </p:txBody>
      </p:sp>
      <p:sp>
        <p:nvSpPr>
          <p:cNvPr id="17" name="テキスト ボックス 16"/>
          <p:cNvSpPr txBox="1"/>
          <p:nvPr/>
        </p:nvSpPr>
        <p:spPr>
          <a:xfrm>
            <a:off x="5496988" y="2492896"/>
            <a:ext cx="3323484" cy="415498"/>
          </a:xfrm>
          <a:prstGeom prst="rect">
            <a:avLst/>
          </a:prstGeom>
          <a:noFill/>
        </p:spPr>
        <p:txBody>
          <a:bodyPr wrap="none" rtlCol="0">
            <a:spAutoFit/>
          </a:bodyPr>
          <a:lstStyle/>
          <a:p>
            <a:r>
              <a:rPr kumimoji="1" lang="en-US" altLang="ja-JP" sz="1050" dirty="0" smtClean="0">
                <a:latin typeface="メイリオ"/>
                <a:ea typeface="メイリオ"/>
                <a:cs typeface="メイリオ"/>
              </a:rPr>
              <a:t>②</a:t>
            </a:r>
            <a:r>
              <a:rPr kumimoji="1" lang="ja-JP" altLang="en-US" sz="1050" dirty="0" smtClean="0">
                <a:latin typeface="メイリオ"/>
                <a:ea typeface="メイリオ"/>
                <a:cs typeface="メイリオ"/>
              </a:rPr>
              <a:t>・・・　ここにサイトの概要を入力して下さい。</a:t>
            </a:r>
            <a:endParaRPr kumimoji="1" lang="en-US" altLang="ja-JP" sz="1050" dirty="0" smtClean="0">
              <a:latin typeface="メイリオ"/>
              <a:ea typeface="メイリオ"/>
              <a:cs typeface="メイリオ"/>
            </a:endParaRPr>
          </a:p>
          <a:p>
            <a:r>
              <a:rPr kumimoji="1" lang="ja-JP" altLang="en-US" sz="1050" dirty="0" smtClean="0">
                <a:latin typeface="メイリオ"/>
                <a:ea typeface="メイリオ"/>
                <a:cs typeface="メイリオ"/>
              </a:rPr>
              <a:t>サイトの概要説明（</a:t>
            </a:r>
            <a:r>
              <a:rPr lang="en-US" altLang="ja-JP" sz="1050" dirty="0">
                <a:latin typeface="メイリオ"/>
                <a:ea typeface="メイリオ"/>
                <a:cs typeface="メイリオ"/>
              </a:rPr>
              <a:t>description</a:t>
            </a:r>
            <a:r>
              <a:rPr kumimoji="1" lang="ja-JP" altLang="en-US" sz="1050" dirty="0" smtClean="0">
                <a:latin typeface="メイリオ"/>
                <a:ea typeface="メイリオ"/>
                <a:cs typeface="メイリオ"/>
              </a:rPr>
              <a:t>タグ）となります。</a:t>
            </a:r>
            <a:endParaRPr kumimoji="1" lang="ja-JP" altLang="en-US" sz="1050" dirty="0">
              <a:latin typeface="メイリオ"/>
              <a:ea typeface="メイリオ"/>
              <a:cs typeface="メイリオ"/>
            </a:endParaRPr>
          </a:p>
        </p:txBody>
      </p:sp>
      <p:sp>
        <p:nvSpPr>
          <p:cNvPr id="20" name="テキスト ボックス 19"/>
          <p:cNvSpPr txBox="1"/>
          <p:nvPr/>
        </p:nvSpPr>
        <p:spPr>
          <a:xfrm>
            <a:off x="5496988" y="2923927"/>
            <a:ext cx="3147015" cy="577081"/>
          </a:xfrm>
          <a:prstGeom prst="rect">
            <a:avLst/>
          </a:prstGeom>
          <a:noFill/>
        </p:spPr>
        <p:txBody>
          <a:bodyPr wrap="none" rtlCol="0">
            <a:spAutoFit/>
          </a:bodyPr>
          <a:lstStyle/>
          <a:p>
            <a:r>
              <a:rPr kumimoji="1" lang="en-US" altLang="ja-JP" sz="1050" dirty="0" smtClean="0">
                <a:latin typeface="メイリオ"/>
                <a:ea typeface="メイリオ"/>
                <a:cs typeface="メイリオ"/>
              </a:rPr>
              <a:t>③</a:t>
            </a:r>
            <a:r>
              <a:rPr kumimoji="1" lang="ja-JP" altLang="en-US" sz="1050" dirty="0" smtClean="0">
                <a:latin typeface="メイリオ"/>
                <a:ea typeface="メイリオ"/>
                <a:cs typeface="メイリオ"/>
              </a:rPr>
              <a:t>・・・　ここに</a:t>
            </a:r>
            <a:r>
              <a:rPr lang="ja-JP" altLang="en-US" sz="1050" dirty="0" smtClean="0">
                <a:latin typeface="メイリオ"/>
                <a:ea typeface="メイリオ"/>
                <a:cs typeface="メイリオ"/>
              </a:rPr>
              <a:t>キーワード</a:t>
            </a:r>
            <a:r>
              <a:rPr kumimoji="1" lang="ja-JP" altLang="en-US" sz="1050" dirty="0" smtClean="0">
                <a:latin typeface="メイリオ"/>
                <a:ea typeface="メイリオ"/>
                <a:cs typeface="メイリオ"/>
              </a:rPr>
              <a:t>を入力して下さい。</a:t>
            </a:r>
            <a:endParaRPr kumimoji="1" lang="en-US" altLang="ja-JP" sz="1050" dirty="0" smtClean="0">
              <a:latin typeface="メイリオ"/>
              <a:ea typeface="メイリオ"/>
              <a:cs typeface="メイリオ"/>
            </a:endParaRPr>
          </a:p>
          <a:p>
            <a:r>
              <a:rPr kumimoji="1" lang="ja-JP" altLang="en-US" sz="1050" dirty="0" smtClean="0">
                <a:latin typeface="メイリオ"/>
                <a:ea typeface="メイリオ"/>
                <a:cs typeface="メイリオ"/>
              </a:rPr>
              <a:t>ブラウザや検索エンジンで検索されるサイトの</a:t>
            </a:r>
            <a:endParaRPr kumimoji="1" lang="en-US" altLang="ja-JP" sz="1050" dirty="0" smtClean="0">
              <a:latin typeface="メイリオ"/>
              <a:ea typeface="メイリオ"/>
              <a:cs typeface="メイリオ"/>
            </a:endParaRPr>
          </a:p>
          <a:p>
            <a:r>
              <a:rPr lang="ja-JP" altLang="en-US" sz="1050" dirty="0" smtClean="0">
                <a:latin typeface="メイリオ"/>
                <a:ea typeface="メイリオ"/>
                <a:cs typeface="メイリオ"/>
              </a:rPr>
              <a:t>キーワード</a:t>
            </a:r>
            <a:r>
              <a:rPr kumimoji="1" lang="ja-JP" altLang="en-US" sz="1050" dirty="0" smtClean="0">
                <a:latin typeface="メイリオ"/>
                <a:ea typeface="メイリオ"/>
                <a:cs typeface="メイリオ"/>
              </a:rPr>
              <a:t>（</a:t>
            </a:r>
            <a:r>
              <a:rPr lang="en-US" altLang="ja-JP" sz="1050" dirty="0" smtClean="0">
                <a:latin typeface="メイリオ"/>
                <a:ea typeface="メイリオ"/>
                <a:cs typeface="メイリオ"/>
              </a:rPr>
              <a:t>keywords</a:t>
            </a:r>
            <a:r>
              <a:rPr kumimoji="1" lang="ja-JP" altLang="en-US" sz="1050" dirty="0" smtClean="0">
                <a:latin typeface="メイリオ"/>
                <a:ea typeface="メイリオ"/>
                <a:cs typeface="メイリオ"/>
              </a:rPr>
              <a:t>タグ）となります。</a:t>
            </a:r>
            <a:endParaRPr kumimoji="1" lang="ja-JP" altLang="en-US" sz="1050" dirty="0">
              <a:latin typeface="メイリオ"/>
              <a:ea typeface="メイリオ"/>
              <a:cs typeface="メイリオ"/>
            </a:endParaRPr>
          </a:p>
        </p:txBody>
      </p:sp>
      <p:sp>
        <p:nvSpPr>
          <p:cNvPr id="21" name="テキスト ボックス 20"/>
          <p:cNvSpPr txBox="1"/>
          <p:nvPr/>
        </p:nvSpPr>
        <p:spPr>
          <a:xfrm>
            <a:off x="1374639" y="3068960"/>
            <a:ext cx="389049" cy="276999"/>
          </a:xfrm>
          <a:prstGeom prst="rect">
            <a:avLst/>
          </a:prstGeom>
          <a:noFill/>
        </p:spPr>
        <p:txBody>
          <a:bodyPr wrap="none" rtlCol="0">
            <a:spAutoFit/>
          </a:bodyPr>
          <a:lstStyle/>
          <a:p>
            <a:r>
              <a:rPr lang="en-US" altLang="ja-JP" sz="1200" dirty="0" smtClean="0">
                <a:solidFill>
                  <a:srgbClr val="FF0000"/>
                </a:solidFill>
              </a:rPr>
              <a:t>④</a:t>
            </a:r>
            <a:endParaRPr kumimoji="1" lang="ja-JP" altLang="en-US" sz="1200" dirty="0">
              <a:solidFill>
                <a:srgbClr val="FF0000"/>
              </a:solidFill>
            </a:endParaRPr>
          </a:p>
        </p:txBody>
      </p:sp>
      <p:sp>
        <p:nvSpPr>
          <p:cNvPr id="23" name="正方形/長方形 22"/>
          <p:cNvSpPr/>
          <p:nvPr/>
        </p:nvSpPr>
        <p:spPr>
          <a:xfrm>
            <a:off x="1403648" y="2852936"/>
            <a:ext cx="3888432" cy="2448272"/>
          </a:xfrm>
          <a:prstGeom prst="rect">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24" name="テキスト ボックス 23"/>
          <p:cNvSpPr txBox="1"/>
          <p:nvPr/>
        </p:nvSpPr>
        <p:spPr>
          <a:xfrm>
            <a:off x="5496988" y="3717032"/>
            <a:ext cx="3698448" cy="2031325"/>
          </a:xfrm>
          <a:prstGeom prst="rect">
            <a:avLst/>
          </a:prstGeom>
          <a:noFill/>
        </p:spPr>
        <p:txBody>
          <a:bodyPr wrap="none" rtlCol="0">
            <a:spAutoFit/>
          </a:bodyPr>
          <a:lstStyle/>
          <a:p>
            <a:r>
              <a:rPr kumimoji="1" lang="en-US" altLang="ja-JP" sz="1050" dirty="0" smtClean="0">
                <a:latin typeface="メイリオ"/>
                <a:ea typeface="メイリオ"/>
                <a:cs typeface="メイリオ"/>
              </a:rPr>
              <a:t>④</a:t>
            </a:r>
            <a:r>
              <a:rPr kumimoji="1" lang="ja-JP" altLang="en-US" sz="1050" dirty="0" smtClean="0">
                <a:latin typeface="メイリオ"/>
                <a:ea typeface="メイリオ"/>
                <a:cs typeface="メイリオ"/>
              </a:rPr>
              <a:t>・・・　ここにサイトの共通画像（ロゴ、パーツ）など</a:t>
            </a:r>
            <a:endParaRPr kumimoji="1" lang="en-US" altLang="ja-JP" sz="1050" dirty="0" smtClean="0">
              <a:latin typeface="メイリオ"/>
              <a:ea typeface="メイリオ"/>
              <a:cs typeface="メイリオ"/>
            </a:endParaRPr>
          </a:p>
          <a:p>
            <a:r>
              <a:rPr lang="ja-JP" altLang="en-US" sz="1050" dirty="0" smtClean="0">
                <a:latin typeface="メイリオ"/>
                <a:ea typeface="メイリオ"/>
                <a:cs typeface="メイリオ"/>
              </a:rPr>
              <a:t>をアップすることが可能です。</a:t>
            </a:r>
            <a:endParaRPr lang="en-US" altLang="ja-JP" sz="1050" dirty="0" smtClean="0">
              <a:latin typeface="メイリオ"/>
              <a:ea typeface="メイリオ"/>
              <a:cs typeface="メイリオ"/>
            </a:endParaRPr>
          </a:p>
          <a:p>
            <a:endParaRPr kumimoji="1" lang="en-US" altLang="ja-JP" sz="1050" dirty="0">
              <a:latin typeface="メイリオ"/>
              <a:ea typeface="メイリオ"/>
              <a:cs typeface="メイリオ"/>
            </a:endParaRPr>
          </a:p>
          <a:p>
            <a:r>
              <a:rPr lang="ja-JP" altLang="en-US" sz="1050" dirty="0" smtClean="0">
                <a:latin typeface="メイリオ"/>
                <a:ea typeface="メイリオ"/>
                <a:cs typeface="メイリオ"/>
              </a:rPr>
              <a:t>ここに画像をアップすると、</a:t>
            </a:r>
            <a:r>
              <a:rPr lang="en-US" altLang="ja-JP" sz="1050" dirty="0" smtClean="0">
                <a:latin typeface="メイリオ"/>
                <a:ea typeface="メイリオ"/>
                <a:cs typeface="メイリオ"/>
              </a:rPr>
              <a:t>HTML</a:t>
            </a:r>
            <a:r>
              <a:rPr lang="ja-JP" altLang="en-US" sz="1050" dirty="0" smtClean="0">
                <a:latin typeface="メイリオ"/>
                <a:ea typeface="メイリオ"/>
                <a:cs typeface="メイリオ"/>
              </a:rPr>
              <a:t>のタグが表示されます</a:t>
            </a:r>
            <a:endParaRPr lang="en-US" altLang="ja-JP" sz="1050" dirty="0" smtClean="0">
              <a:latin typeface="メイリオ"/>
              <a:ea typeface="メイリオ"/>
              <a:cs typeface="メイリオ"/>
            </a:endParaRPr>
          </a:p>
          <a:p>
            <a:r>
              <a:rPr lang="ja-JP" altLang="en-US" sz="1050" dirty="0" smtClean="0">
                <a:latin typeface="メイリオ"/>
                <a:ea typeface="メイリオ"/>
                <a:cs typeface="メイリオ"/>
              </a:rPr>
              <a:t>のでそのタグをそのまま利用可能です。</a:t>
            </a:r>
            <a:endParaRPr lang="en-US" altLang="ja-JP" sz="1050" dirty="0" smtClean="0">
              <a:latin typeface="メイリオ"/>
              <a:ea typeface="メイリオ"/>
              <a:cs typeface="メイリオ"/>
            </a:endParaRPr>
          </a:p>
          <a:p>
            <a:endParaRPr kumimoji="1" lang="en-US" altLang="ja-JP" sz="1050" dirty="0">
              <a:latin typeface="メイリオ"/>
              <a:ea typeface="メイリオ"/>
              <a:cs typeface="メイリオ"/>
            </a:endParaRPr>
          </a:p>
          <a:p>
            <a:r>
              <a:rPr lang="ja-JP" altLang="en-US" sz="1050" dirty="0" smtClean="0">
                <a:latin typeface="メイリオ"/>
                <a:ea typeface="メイリオ"/>
                <a:cs typeface="メイリオ"/>
              </a:rPr>
              <a:t>ヘッダ、フッタテンプレートへのロゴ画像の</a:t>
            </a:r>
            <a:endParaRPr lang="en-US" altLang="ja-JP" sz="1050" dirty="0" smtClean="0">
              <a:latin typeface="メイリオ"/>
              <a:ea typeface="メイリオ"/>
              <a:cs typeface="メイリオ"/>
            </a:endParaRPr>
          </a:p>
          <a:p>
            <a:r>
              <a:rPr lang="ja-JP" altLang="en-US" sz="1050" dirty="0" smtClean="0">
                <a:latin typeface="メイリオ"/>
                <a:ea typeface="メイリオ"/>
                <a:cs typeface="メイリオ"/>
              </a:rPr>
              <a:t>貼付け、各ページへの画像の貼り付け等にお使い下さい。</a:t>
            </a:r>
            <a:endParaRPr lang="en-US" altLang="ja-JP" sz="1050" dirty="0" smtClean="0">
              <a:latin typeface="メイリオ"/>
              <a:ea typeface="メイリオ"/>
              <a:cs typeface="メイリオ"/>
            </a:endParaRPr>
          </a:p>
          <a:p>
            <a:endParaRPr kumimoji="1" lang="en-US" altLang="ja-JP" sz="1050" dirty="0">
              <a:latin typeface="メイリオ"/>
              <a:ea typeface="メイリオ"/>
              <a:cs typeface="メイリオ"/>
            </a:endParaRPr>
          </a:p>
          <a:p>
            <a:endParaRPr lang="en-US" altLang="ja-JP" sz="1050" dirty="0" smtClean="0">
              <a:latin typeface="メイリオ"/>
              <a:ea typeface="メイリオ"/>
              <a:cs typeface="メイリオ"/>
            </a:endParaRPr>
          </a:p>
          <a:p>
            <a:r>
              <a:rPr lang="en-US" altLang="ja-JP" sz="1050" dirty="0" smtClean="0">
                <a:solidFill>
                  <a:srgbClr val="FF0000"/>
                </a:solidFill>
                <a:latin typeface="メイリオ"/>
                <a:ea typeface="メイリオ"/>
                <a:cs typeface="メイリオ"/>
              </a:rPr>
              <a:t>※</a:t>
            </a:r>
            <a:r>
              <a:rPr lang="ja-JP" altLang="en-US" sz="1050" dirty="0" smtClean="0">
                <a:solidFill>
                  <a:srgbClr val="FF0000"/>
                </a:solidFill>
                <a:latin typeface="メイリオ"/>
                <a:ea typeface="メイリオ"/>
                <a:cs typeface="メイリオ"/>
              </a:rPr>
              <a:t>この機能は各ページにも同様の項目がございますので</a:t>
            </a:r>
            <a:endParaRPr lang="en-US" altLang="ja-JP" sz="1050" dirty="0" smtClean="0">
              <a:solidFill>
                <a:srgbClr val="FF0000"/>
              </a:solidFill>
              <a:latin typeface="メイリオ"/>
              <a:ea typeface="メイリオ"/>
              <a:cs typeface="メイリオ"/>
            </a:endParaRPr>
          </a:p>
          <a:p>
            <a:r>
              <a:rPr kumimoji="1" lang="ja-JP" altLang="en-US" sz="1050" dirty="0" smtClean="0">
                <a:solidFill>
                  <a:srgbClr val="FF0000"/>
                </a:solidFill>
                <a:latin typeface="メイリオ"/>
                <a:ea typeface="メイリオ"/>
                <a:cs typeface="メイリオ"/>
              </a:rPr>
              <a:t>適宜ご活用下さい。</a:t>
            </a:r>
            <a:endParaRPr kumimoji="1" lang="ja-JP" altLang="en-US" sz="1050" dirty="0">
              <a:solidFill>
                <a:srgbClr val="FF0000"/>
              </a:solidFill>
              <a:latin typeface="メイリオ"/>
              <a:ea typeface="メイリオ"/>
              <a:cs typeface="メイリオ"/>
            </a:endParaRPr>
          </a:p>
        </p:txBody>
      </p:sp>
      <p:sp>
        <p:nvSpPr>
          <p:cNvPr id="25" name="テキスト ボックス 24"/>
          <p:cNvSpPr txBox="1"/>
          <p:nvPr/>
        </p:nvSpPr>
        <p:spPr>
          <a:xfrm>
            <a:off x="1374639" y="5373216"/>
            <a:ext cx="389049" cy="276999"/>
          </a:xfrm>
          <a:prstGeom prst="rect">
            <a:avLst/>
          </a:prstGeom>
          <a:noFill/>
        </p:spPr>
        <p:txBody>
          <a:bodyPr wrap="none" rtlCol="0">
            <a:spAutoFit/>
          </a:bodyPr>
          <a:lstStyle/>
          <a:p>
            <a:r>
              <a:rPr kumimoji="1" lang="en-US" altLang="ja-JP" sz="1200" dirty="0" smtClean="0">
                <a:solidFill>
                  <a:srgbClr val="FF0000"/>
                </a:solidFill>
              </a:rPr>
              <a:t>⑤</a:t>
            </a:r>
            <a:endParaRPr kumimoji="1" lang="ja-JP" altLang="en-US" sz="1200" dirty="0">
              <a:solidFill>
                <a:srgbClr val="FF0000"/>
              </a:solidFill>
            </a:endParaRPr>
          </a:p>
        </p:txBody>
      </p:sp>
    </p:spTree>
    <p:extLst>
      <p:ext uri="{BB962C8B-B14F-4D97-AF65-F5344CB8AC3E}">
        <p14:creationId xmlns:p14="http://schemas.microsoft.com/office/powerpoint/2010/main" val="3786750981"/>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6984776" cy="523220"/>
          </a:xfrm>
          <a:prstGeom prst="rect">
            <a:avLst/>
          </a:prstGeom>
          <a:noFill/>
        </p:spPr>
        <p:txBody>
          <a:bodyPr wrap="square" rtlCol="0">
            <a:spAutoFit/>
          </a:bodyPr>
          <a:lstStyle/>
          <a:p>
            <a:r>
              <a:rPr lang="ja-JP" altLang="en-US" sz="2800" dirty="0" smtClean="0">
                <a:latin typeface="メイリオ"/>
                <a:ea typeface="メイリオ"/>
                <a:cs typeface="メイリオ"/>
              </a:rPr>
              <a:t>２．</a:t>
            </a:r>
            <a:r>
              <a:rPr lang="en-US" altLang="ja-JP" sz="2800" dirty="0" smtClean="0">
                <a:latin typeface="メイリオ"/>
                <a:ea typeface="メイリオ"/>
                <a:cs typeface="メイリオ"/>
              </a:rPr>
              <a:t>PANEO</a:t>
            </a:r>
            <a:r>
              <a:rPr lang="ja-JP" altLang="en-US" sz="2800" dirty="0" smtClean="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HOME</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3" name="テキスト ボックス 2"/>
          <p:cNvSpPr txBox="1"/>
          <p:nvPr/>
        </p:nvSpPr>
        <p:spPr>
          <a:xfrm>
            <a:off x="395536" y="1484784"/>
            <a:ext cx="5561551" cy="646331"/>
          </a:xfrm>
          <a:prstGeom prst="rect">
            <a:avLst/>
          </a:prstGeom>
          <a:noFill/>
        </p:spPr>
        <p:txBody>
          <a:bodyPr wrap="none" rtlCol="0">
            <a:spAutoFit/>
          </a:bodyPr>
          <a:lstStyle/>
          <a:p>
            <a:r>
              <a:rPr kumimoji="1" lang="ja-JP" altLang="en-US" dirty="0" smtClean="0">
                <a:latin typeface="メイリオ"/>
                <a:ea typeface="メイリオ"/>
                <a:cs typeface="メイリオ"/>
              </a:rPr>
              <a:t>「</a:t>
            </a:r>
            <a:r>
              <a:rPr kumimoji="1" lang="en-US" altLang="ja-JP" dirty="0" smtClean="0">
                <a:latin typeface="メイリオ"/>
                <a:ea typeface="メイリオ"/>
                <a:cs typeface="メイリオ"/>
              </a:rPr>
              <a:t>HOME</a:t>
            </a:r>
            <a:r>
              <a:rPr kumimoji="1" lang="ja-JP" altLang="en-US" dirty="0" smtClean="0">
                <a:latin typeface="メイリオ"/>
                <a:ea typeface="メイリオ"/>
                <a:cs typeface="メイリオ"/>
              </a:rPr>
              <a:t>」</a:t>
            </a:r>
            <a:r>
              <a:rPr kumimoji="1" lang="en-US" altLang="ja-JP" dirty="0" smtClean="0">
                <a:latin typeface="メイリオ"/>
                <a:ea typeface="メイリオ"/>
                <a:cs typeface="メイリオ"/>
              </a:rPr>
              <a:t> </a:t>
            </a:r>
            <a:r>
              <a:rPr kumimoji="1" lang="ja-JP" altLang="en-US" dirty="0" smtClean="0">
                <a:latin typeface="メイリオ"/>
                <a:ea typeface="メイリオ"/>
                <a:cs typeface="メイリオ"/>
              </a:rPr>
              <a:t>はサイトの基本設定を行うページです。</a:t>
            </a:r>
            <a:endParaRPr lang="en-US" altLang="ja-JP" dirty="0" smtClean="0">
              <a:latin typeface="メイリオ"/>
              <a:ea typeface="メイリオ"/>
              <a:cs typeface="メイリオ"/>
            </a:endParaRPr>
          </a:p>
          <a:p>
            <a:endParaRPr kumimoji="1" lang="en-US" altLang="ja-JP" dirty="0">
              <a:latin typeface="メイリオ"/>
              <a:ea typeface="メイリオ"/>
              <a:cs typeface="メイリオ"/>
            </a:endParaRPr>
          </a:p>
        </p:txBody>
      </p:sp>
      <p:sp>
        <p:nvSpPr>
          <p:cNvPr id="19" name="テキスト ボックス 18"/>
          <p:cNvSpPr txBox="1"/>
          <p:nvPr/>
        </p:nvSpPr>
        <p:spPr>
          <a:xfrm>
            <a:off x="683568" y="3933056"/>
            <a:ext cx="8061910" cy="1769715"/>
          </a:xfrm>
          <a:prstGeom prst="rect">
            <a:avLst/>
          </a:prstGeom>
          <a:noFill/>
        </p:spPr>
        <p:txBody>
          <a:bodyPr wrap="none" rtlCol="0">
            <a:spAutoFit/>
          </a:bodyPr>
          <a:lstStyle/>
          <a:p>
            <a:r>
              <a:rPr kumimoji="1" lang="en-US" altLang="ja-JP" sz="1400" dirty="0" smtClean="0">
                <a:latin typeface="メイリオ"/>
                <a:ea typeface="メイリオ"/>
                <a:cs typeface="メイリオ"/>
              </a:rPr>
              <a:t>⑤</a:t>
            </a:r>
            <a:r>
              <a:rPr kumimoji="1" lang="ja-JP" altLang="en-US" sz="1400" dirty="0" smtClean="0">
                <a:latin typeface="メイリオ"/>
                <a:ea typeface="メイリオ"/>
                <a:cs typeface="メイリオ"/>
              </a:rPr>
              <a:t>・・・　ページの生成方法の指定を行います。</a:t>
            </a:r>
            <a:endParaRPr kumimoji="1" lang="en-US" altLang="ja-JP" sz="1400" dirty="0" smtClean="0">
              <a:latin typeface="メイリオ"/>
              <a:ea typeface="メイリオ"/>
              <a:cs typeface="メイリオ"/>
            </a:endParaRPr>
          </a:p>
          <a:p>
            <a:endParaRPr lang="en-US" altLang="ja-JP" sz="1400" dirty="0">
              <a:latin typeface="メイリオ"/>
              <a:ea typeface="メイリオ"/>
              <a:cs typeface="メイリオ"/>
            </a:endParaRPr>
          </a:p>
          <a:p>
            <a:r>
              <a:rPr kumimoji="1" lang="en-US" altLang="ja-JP" sz="1400" dirty="0" smtClean="0">
                <a:latin typeface="メイリオ"/>
                <a:ea typeface="メイリオ"/>
                <a:cs typeface="メイリオ"/>
              </a:rPr>
              <a:t>■</a:t>
            </a:r>
            <a:r>
              <a:rPr kumimoji="1" lang="ja-JP" altLang="en-US" sz="1400" dirty="0" smtClean="0">
                <a:latin typeface="メイリオ"/>
                <a:ea typeface="メイリオ"/>
                <a:cs typeface="メイリオ"/>
              </a:rPr>
              <a:t> </a:t>
            </a:r>
            <a:r>
              <a:rPr kumimoji="1" lang="en-US" altLang="ja-JP" sz="1400" dirty="0" smtClean="0">
                <a:latin typeface="メイリオ"/>
                <a:ea typeface="メイリオ"/>
                <a:cs typeface="メイリオ"/>
              </a:rPr>
              <a:t>PANEO CMS</a:t>
            </a:r>
            <a:r>
              <a:rPr lang="ja-JP" altLang="en-US" sz="1400" dirty="0" smtClean="0">
                <a:latin typeface="メイリオ"/>
                <a:ea typeface="メイリオ"/>
                <a:cs typeface="メイリオ"/>
              </a:rPr>
              <a:t>で</a:t>
            </a:r>
            <a:r>
              <a:rPr kumimoji="1" lang="ja-JP" altLang="en-US" sz="1400" dirty="0" smtClean="0">
                <a:latin typeface="メイリオ"/>
                <a:ea typeface="メイリオ"/>
                <a:cs typeface="メイリオ"/>
              </a:rPr>
              <a:t>作成</a:t>
            </a:r>
            <a:r>
              <a:rPr kumimoji="1" lang="en-US" altLang="ja-JP" sz="1400" dirty="0" smtClean="0">
                <a:latin typeface="メイリオ"/>
                <a:ea typeface="メイリオ"/>
                <a:cs typeface="メイリオ"/>
              </a:rPr>
              <a:t>		 </a:t>
            </a:r>
            <a:r>
              <a:rPr kumimoji="1" lang="ja-JP" altLang="en-US" sz="1400" dirty="0" smtClean="0">
                <a:latin typeface="メイリオ"/>
                <a:ea typeface="メイリオ"/>
                <a:cs typeface="メイリオ"/>
              </a:rPr>
              <a:t>・・・ ブラウザ上ですべてのページ作成・編集が可能です。</a:t>
            </a:r>
            <a:endParaRPr kumimoji="1" lang="en-US" altLang="ja-JP" sz="1400" dirty="0" smtClean="0">
              <a:latin typeface="メイリオ"/>
              <a:ea typeface="メイリオ"/>
              <a:cs typeface="メイリオ"/>
            </a:endParaRPr>
          </a:p>
          <a:p>
            <a:r>
              <a:rPr lang="en-US" altLang="ja-JP" sz="1400" dirty="0">
                <a:latin typeface="メイリオ"/>
                <a:ea typeface="メイリオ"/>
                <a:cs typeface="メイリオ"/>
              </a:rPr>
              <a:t>■</a:t>
            </a:r>
            <a:r>
              <a:rPr lang="ja-JP" altLang="en-US" sz="1400" dirty="0">
                <a:latin typeface="メイリオ"/>
                <a:ea typeface="メイリオ"/>
                <a:cs typeface="メイリオ"/>
              </a:rPr>
              <a:t> </a:t>
            </a:r>
            <a:r>
              <a:rPr lang="en-US" altLang="ja-JP" sz="1400" dirty="0" err="1" smtClean="0">
                <a:latin typeface="メイリオ"/>
                <a:ea typeface="メイリオ"/>
                <a:cs typeface="メイリオ"/>
              </a:rPr>
              <a:t>menu.html</a:t>
            </a:r>
            <a:r>
              <a:rPr lang="ja-JP" altLang="en-US" sz="1400" dirty="0" smtClean="0">
                <a:latin typeface="メイリオ"/>
                <a:ea typeface="メイリオ"/>
                <a:cs typeface="メイリオ"/>
              </a:rPr>
              <a:t>から作成・・・ </a:t>
            </a:r>
            <a:r>
              <a:rPr lang="en-US" altLang="ja-JP" sz="1400" dirty="0" smtClean="0">
                <a:latin typeface="メイリオ"/>
                <a:ea typeface="メイリオ"/>
                <a:cs typeface="メイリオ"/>
              </a:rPr>
              <a:t>PANEO CMS</a:t>
            </a:r>
            <a:r>
              <a:rPr lang="ja-JP" altLang="en-US" sz="1400" dirty="0" smtClean="0">
                <a:latin typeface="メイリオ"/>
                <a:ea typeface="メイリオ"/>
                <a:cs typeface="メイリオ"/>
              </a:rPr>
              <a:t>の仕様に合わせたテンプレートから各ページの作成が</a:t>
            </a:r>
            <a:endParaRPr lang="en-US" altLang="ja-JP" sz="1400" dirty="0" smtClean="0">
              <a:latin typeface="メイリオ"/>
              <a:ea typeface="メイリオ"/>
              <a:cs typeface="メイリオ"/>
            </a:endParaRPr>
          </a:p>
          <a:p>
            <a:r>
              <a:rPr kumimoji="1" lang="ja-JP" altLang="ja-JP" sz="1400" dirty="0">
                <a:latin typeface="メイリオ"/>
                <a:ea typeface="メイリオ"/>
                <a:cs typeface="メイリオ"/>
              </a:rPr>
              <a:t>　</a:t>
            </a:r>
            <a:r>
              <a:rPr kumimoji="1" lang="ja-JP" altLang="en-US" sz="1400" dirty="0" smtClean="0">
                <a:latin typeface="メイリオ"/>
                <a:ea typeface="メイリオ"/>
                <a:cs typeface="メイリオ"/>
              </a:rPr>
              <a:t>　　　　　　　　　　</a:t>
            </a:r>
            <a:r>
              <a:rPr kumimoji="1" lang="en-US" altLang="ja-JP" sz="1400" dirty="0" smtClean="0">
                <a:latin typeface="メイリオ"/>
                <a:ea typeface="メイリオ"/>
                <a:cs typeface="メイリオ"/>
              </a:rPr>
              <a:t>         </a:t>
            </a:r>
            <a:r>
              <a:rPr kumimoji="1" lang="ja-JP" altLang="en-US" sz="1400" dirty="0" smtClean="0">
                <a:latin typeface="メイリオ"/>
                <a:ea typeface="メイリオ"/>
                <a:cs typeface="メイリオ"/>
              </a:rPr>
              <a:t>可能です。各ページテンプレートは</a:t>
            </a:r>
            <a:r>
              <a:rPr kumimoji="1" lang="en-US" altLang="ja-JP" sz="1400" dirty="0" smtClean="0">
                <a:latin typeface="メイリオ"/>
                <a:ea typeface="メイリオ"/>
                <a:cs typeface="メイリオ"/>
              </a:rPr>
              <a:t>FTP</a:t>
            </a:r>
            <a:r>
              <a:rPr kumimoji="1" lang="ja-JP" altLang="en-US" sz="1400" dirty="0" smtClean="0">
                <a:latin typeface="メイリオ"/>
                <a:ea typeface="メイリオ"/>
                <a:cs typeface="メイリオ"/>
              </a:rPr>
              <a:t>で決められた場所にアップ</a:t>
            </a:r>
            <a:endParaRPr kumimoji="1" lang="en-US" altLang="ja-JP" sz="1400" dirty="0" smtClean="0">
              <a:latin typeface="メイリオ"/>
              <a:ea typeface="メイリオ"/>
              <a:cs typeface="メイリオ"/>
            </a:endParaRPr>
          </a:p>
          <a:p>
            <a:r>
              <a:rPr lang="ja-JP" altLang="ja-JP" sz="1400" dirty="0">
                <a:latin typeface="メイリオ"/>
                <a:ea typeface="メイリオ"/>
                <a:cs typeface="メイリオ"/>
              </a:rPr>
              <a:t>　</a:t>
            </a:r>
            <a:r>
              <a:rPr lang="ja-JP" altLang="en-US" sz="1400" dirty="0" smtClean="0">
                <a:latin typeface="メイリオ"/>
                <a:ea typeface="メイリオ"/>
                <a:cs typeface="メイリオ"/>
              </a:rPr>
              <a:t>　　　　　　　　　　　　　</a:t>
            </a:r>
            <a:r>
              <a:rPr kumimoji="1" lang="ja-JP" altLang="en-US" sz="1400" dirty="0" smtClean="0">
                <a:latin typeface="メイリオ"/>
                <a:ea typeface="メイリオ"/>
                <a:cs typeface="メイリオ"/>
              </a:rPr>
              <a:t>されている必要があります。</a:t>
            </a:r>
            <a:endParaRPr kumimoji="1" lang="en-US" altLang="ja-JP" sz="1400" dirty="0" smtClean="0">
              <a:latin typeface="メイリオ"/>
              <a:ea typeface="メイリオ"/>
              <a:cs typeface="メイリオ"/>
            </a:endParaRPr>
          </a:p>
          <a:p>
            <a:r>
              <a:rPr lang="ja-JP" altLang="ja-JP" sz="1400" dirty="0">
                <a:latin typeface="メイリオ"/>
                <a:ea typeface="メイリオ"/>
                <a:cs typeface="メイリオ"/>
              </a:rPr>
              <a:t>　</a:t>
            </a:r>
            <a:r>
              <a:rPr lang="ja-JP" altLang="en-US" sz="1400" dirty="0" smtClean="0">
                <a:latin typeface="メイリオ"/>
                <a:ea typeface="メイリオ"/>
                <a:cs typeface="メイリオ"/>
              </a:rPr>
              <a:t>　　　　　　　　　　　　　</a:t>
            </a:r>
            <a:r>
              <a:rPr lang="en-US" altLang="ja-JP" sz="1100" dirty="0" smtClean="0">
                <a:latin typeface="メイリオ"/>
                <a:ea typeface="メイリオ"/>
                <a:cs typeface="メイリオ"/>
              </a:rPr>
              <a:t>※</a:t>
            </a:r>
            <a:r>
              <a:rPr lang="ja-JP" altLang="en-US" sz="1100" dirty="0" smtClean="0">
                <a:latin typeface="メイリオ"/>
                <a:ea typeface="メイリオ"/>
                <a:cs typeface="メイリオ"/>
              </a:rPr>
              <a:t> テンプレート制作のルールは別途記載いたします。ある程度の知識が必要と</a:t>
            </a:r>
            <a:endParaRPr lang="en-US" altLang="ja-JP" sz="1100" dirty="0" smtClean="0">
              <a:latin typeface="メイリオ"/>
              <a:ea typeface="メイリオ"/>
              <a:cs typeface="メイリオ"/>
            </a:endParaRPr>
          </a:p>
          <a:p>
            <a:r>
              <a:rPr lang="ja-JP" altLang="ja-JP" sz="1100" dirty="0">
                <a:latin typeface="メイリオ"/>
                <a:ea typeface="メイリオ"/>
                <a:cs typeface="メイリオ"/>
              </a:rPr>
              <a:t>　</a:t>
            </a:r>
            <a:r>
              <a:rPr lang="ja-JP" altLang="en-US" sz="1100" dirty="0" smtClean="0">
                <a:latin typeface="メイリオ"/>
                <a:ea typeface="メイリオ"/>
                <a:cs typeface="メイリオ"/>
              </a:rPr>
              <a:t>　　　　　　　　　　　　　　　　　なりますので、テンプレート制作ルールを理解できる方のみご指定下さい。</a:t>
            </a:r>
            <a:endParaRPr kumimoji="1" lang="ja-JP" altLang="en-US" sz="1100" dirty="0">
              <a:latin typeface="メイリオ"/>
              <a:ea typeface="メイリオ"/>
              <a:cs typeface="メイリオ"/>
            </a:endParaRPr>
          </a:p>
        </p:txBody>
      </p:sp>
      <p:pic>
        <p:nvPicPr>
          <p:cNvPr id="4" name="図 3" descr="共通画像アップイメージ.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2564904"/>
            <a:ext cx="4567492" cy="934260"/>
          </a:xfrm>
          <a:prstGeom prst="rect">
            <a:avLst/>
          </a:prstGeom>
        </p:spPr>
      </p:pic>
      <p:sp>
        <p:nvSpPr>
          <p:cNvPr id="25" name="テキスト ボックス 24"/>
          <p:cNvSpPr txBox="1"/>
          <p:nvPr/>
        </p:nvSpPr>
        <p:spPr>
          <a:xfrm>
            <a:off x="899592" y="1988840"/>
            <a:ext cx="6025470" cy="415498"/>
          </a:xfrm>
          <a:prstGeom prst="rect">
            <a:avLst/>
          </a:prstGeom>
          <a:noFill/>
        </p:spPr>
        <p:txBody>
          <a:bodyPr wrap="none" rtlCol="0">
            <a:spAutoFit/>
          </a:bodyPr>
          <a:lstStyle/>
          <a:p>
            <a:r>
              <a:rPr lang="en-US" altLang="ja-JP" sz="1050" dirty="0" smtClean="0">
                <a:latin typeface="メイリオ"/>
                <a:ea typeface="メイリオ"/>
                <a:cs typeface="メイリオ"/>
              </a:rPr>
              <a:t>④</a:t>
            </a:r>
            <a:r>
              <a:rPr lang="ja-JP" altLang="en-US" sz="1050" dirty="0" smtClean="0">
                <a:latin typeface="メイリオ"/>
                <a:ea typeface="メイリオ"/>
                <a:cs typeface="メイリオ"/>
              </a:rPr>
              <a:t>の画像をアップした状態です。</a:t>
            </a:r>
            <a:endParaRPr lang="en-US" altLang="ja-JP" sz="1050" dirty="0" smtClean="0">
              <a:latin typeface="メイリオ"/>
              <a:ea typeface="メイリオ"/>
              <a:cs typeface="メイリオ"/>
            </a:endParaRPr>
          </a:p>
          <a:p>
            <a:r>
              <a:rPr kumimoji="1" lang="ja-JP" altLang="en-US" sz="1050" dirty="0" smtClean="0">
                <a:latin typeface="メイリオ"/>
                <a:ea typeface="メイリオ"/>
                <a:cs typeface="メイリオ"/>
              </a:rPr>
              <a:t>ここの</a:t>
            </a:r>
            <a:r>
              <a:rPr kumimoji="1" lang="en-US" altLang="ja-JP" sz="1050" dirty="0" smtClean="0">
                <a:latin typeface="メイリオ"/>
                <a:ea typeface="メイリオ"/>
                <a:cs typeface="メイリオ"/>
              </a:rPr>
              <a:t> &lt;</a:t>
            </a:r>
            <a:r>
              <a:rPr lang="en-US" altLang="ja-JP" sz="1050" dirty="0" smtClean="0">
                <a:latin typeface="メイリオ"/>
                <a:ea typeface="メイリオ"/>
                <a:cs typeface="メイリオ"/>
              </a:rPr>
              <a:t>div class=“</a:t>
            </a:r>
            <a:r>
              <a:rPr lang="en-US" altLang="ja-JP" sz="1050" dirty="0" err="1" smtClean="0">
                <a:latin typeface="メイリオ"/>
                <a:ea typeface="メイリオ"/>
                <a:cs typeface="メイリオ"/>
              </a:rPr>
              <a:t>paneoimg</a:t>
            </a:r>
            <a:r>
              <a:rPr lang="en-US" altLang="ja-JP" sz="1050" dirty="0" smtClean="0">
                <a:latin typeface="メイリオ"/>
                <a:ea typeface="メイリオ"/>
                <a:cs typeface="メイリオ"/>
              </a:rPr>
              <a:t>” 〜</a:t>
            </a:r>
            <a:r>
              <a:rPr lang="ja-JP" altLang="en-US" sz="1050" dirty="0" smtClean="0">
                <a:latin typeface="メイリオ"/>
                <a:ea typeface="メイリオ"/>
                <a:cs typeface="メイリオ"/>
              </a:rPr>
              <a:t>　</a:t>
            </a:r>
            <a:r>
              <a:rPr lang="en-US" altLang="ja-JP" sz="1050" dirty="0" smtClean="0">
                <a:latin typeface="メイリオ"/>
                <a:ea typeface="メイリオ"/>
                <a:cs typeface="メイリオ"/>
              </a:rPr>
              <a:t>&gt;&lt;/div&gt;</a:t>
            </a:r>
            <a:r>
              <a:rPr lang="ja-JP" altLang="en-US" sz="1050" dirty="0" smtClean="0">
                <a:latin typeface="メイリオ"/>
                <a:ea typeface="メイリオ"/>
                <a:cs typeface="メイリオ"/>
              </a:rPr>
              <a:t>までを使いたい箇所に貼り付けてお使い下さい。</a:t>
            </a:r>
            <a:endParaRPr kumimoji="1" lang="ja-JP" altLang="en-US" sz="1050" dirty="0">
              <a:latin typeface="メイリオ"/>
              <a:ea typeface="メイリオ"/>
              <a:cs typeface="メイリオ"/>
            </a:endParaRPr>
          </a:p>
        </p:txBody>
      </p:sp>
      <p:sp>
        <p:nvSpPr>
          <p:cNvPr id="26" name="正方形/長方形 25"/>
          <p:cNvSpPr/>
          <p:nvPr/>
        </p:nvSpPr>
        <p:spPr>
          <a:xfrm>
            <a:off x="1619672" y="3140968"/>
            <a:ext cx="3888432" cy="360040"/>
          </a:xfrm>
          <a:prstGeom prst="rect">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cxnSp>
        <p:nvCxnSpPr>
          <p:cNvPr id="6" name="直線矢印コネクタ 5"/>
          <p:cNvCxnSpPr/>
          <p:nvPr/>
        </p:nvCxnSpPr>
        <p:spPr>
          <a:xfrm>
            <a:off x="2267744" y="2420888"/>
            <a:ext cx="360040" cy="72008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13" name="テキスト ボックス 12"/>
          <p:cNvSpPr txBox="1"/>
          <p:nvPr/>
        </p:nvSpPr>
        <p:spPr>
          <a:xfrm>
            <a:off x="4860032" y="3933056"/>
            <a:ext cx="2012916" cy="276999"/>
          </a:xfrm>
          <a:prstGeom prst="rect">
            <a:avLst/>
          </a:prstGeom>
          <a:noFill/>
        </p:spPr>
        <p:txBody>
          <a:bodyPr wrap="none" rtlCol="0">
            <a:spAutoFit/>
          </a:bodyPr>
          <a:lstStyle/>
          <a:p>
            <a:r>
              <a:rPr kumimoji="1" lang="en-US" altLang="ja-JP" sz="1200" dirty="0" smtClean="0">
                <a:solidFill>
                  <a:srgbClr val="FF0000"/>
                </a:solidFill>
              </a:rPr>
              <a:t>v.1.0</a:t>
            </a:r>
            <a:r>
              <a:rPr kumimoji="1" lang="ja-JP" altLang="en-US" sz="1200" dirty="0" smtClean="0">
                <a:solidFill>
                  <a:srgbClr val="FF0000"/>
                </a:solidFill>
              </a:rPr>
              <a:t>系では廃止されました。</a:t>
            </a:r>
            <a:endParaRPr kumimoji="1" lang="ja-JP" altLang="en-US" sz="1200" dirty="0">
              <a:solidFill>
                <a:srgbClr val="FF0000"/>
              </a:solidFill>
            </a:endParaRPr>
          </a:p>
        </p:txBody>
      </p:sp>
    </p:spTree>
    <p:extLst>
      <p:ext uri="{BB962C8B-B14F-4D97-AF65-F5344CB8AC3E}">
        <p14:creationId xmlns:p14="http://schemas.microsoft.com/office/powerpoint/2010/main" val="3256140801"/>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図 4" descr="PANEO PAGES.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1978571"/>
            <a:ext cx="8405890" cy="1738461"/>
          </a:xfrm>
          <a:prstGeom prst="rect">
            <a:avLst/>
          </a:prstGeom>
        </p:spPr>
      </p:pic>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6984776" cy="523220"/>
          </a:xfrm>
          <a:prstGeom prst="rect">
            <a:avLst/>
          </a:prstGeom>
          <a:noFill/>
        </p:spPr>
        <p:txBody>
          <a:bodyPr wrap="square" rtlCol="0">
            <a:spAutoFit/>
          </a:bodyPr>
          <a:lstStyle/>
          <a:p>
            <a:r>
              <a:rPr lang="en-US" altLang="ja-JP" sz="2800" dirty="0" smtClean="0">
                <a:latin typeface="メイリオ"/>
                <a:ea typeface="メイリオ"/>
                <a:cs typeface="メイリオ"/>
              </a:rPr>
              <a:t>3</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PAGES</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3" name="テキスト ボックス 2"/>
          <p:cNvSpPr txBox="1"/>
          <p:nvPr/>
        </p:nvSpPr>
        <p:spPr>
          <a:xfrm>
            <a:off x="395536" y="1484784"/>
            <a:ext cx="6456478" cy="646331"/>
          </a:xfrm>
          <a:prstGeom prst="rect">
            <a:avLst/>
          </a:prstGeom>
          <a:noFill/>
        </p:spPr>
        <p:txBody>
          <a:bodyPr wrap="none" rtlCol="0">
            <a:spAutoFit/>
          </a:bodyPr>
          <a:lstStyle/>
          <a:p>
            <a:r>
              <a:rPr kumimoji="1" lang="ja-JP" altLang="en-US" dirty="0" smtClean="0">
                <a:latin typeface="メイリオ"/>
                <a:ea typeface="メイリオ"/>
                <a:cs typeface="メイリオ"/>
              </a:rPr>
              <a:t>「</a:t>
            </a:r>
            <a:r>
              <a:rPr kumimoji="1" lang="en-US" altLang="ja-JP" dirty="0" smtClean="0">
                <a:latin typeface="メイリオ"/>
                <a:ea typeface="メイリオ"/>
                <a:cs typeface="メイリオ"/>
              </a:rPr>
              <a:t>PAGES</a:t>
            </a:r>
            <a:r>
              <a:rPr kumimoji="1" lang="ja-JP" altLang="en-US" dirty="0" smtClean="0">
                <a:latin typeface="メイリオ"/>
                <a:ea typeface="メイリオ"/>
                <a:cs typeface="メイリオ"/>
              </a:rPr>
              <a:t>」</a:t>
            </a:r>
            <a:r>
              <a:rPr kumimoji="1" lang="en-US" altLang="ja-JP" dirty="0" smtClean="0">
                <a:latin typeface="メイリオ"/>
                <a:ea typeface="メイリオ"/>
                <a:cs typeface="メイリオ"/>
              </a:rPr>
              <a:t> </a:t>
            </a:r>
            <a:r>
              <a:rPr kumimoji="1" lang="ja-JP" altLang="en-US" dirty="0" smtClean="0">
                <a:latin typeface="メイリオ"/>
                <a:ea typeface="メイリオ"/>
                <a:cs typeface="メイリオ"/>
              </a:rPr>
              <a:t>はサイトのコンテンツを追加するページです。</a:t>
            </a:r>
            <a:endParaRPr lang="en-US" altLang="ja-JP" dirty="0" smtClean="0">
              <a:latin typeface="メイリオ"/>
              <a:ea typeface="メイリオ"/>
              <a:cs typeface="メイリオ"/>
            </a:endParaRPr>
          </a:p>
          <a:p>
            <a:endParaRPr kumimoji="1" lang="en-US" altLang="ja-JP" dirty="0">
              <a:latin typeface="メイリオ"/>
              <a:ea typeface="メイリオ"/>
              <a:cs typeface="メイリオ"/>
            </a:endParaRPr>
          </a:p>
        </p:txBody>
      </p:sp>
      <p:sp>
        <p:nvSpPr>
          <p:cNvPr id="11" name="テキスト ボックス 10"/>
          <p:cNvSpPr txBox="1"/>
          <p:nvPr/>
        </p:nvSpPr>
        <p:spPr>
          <a:xfrm>
            <a:off x="3203848" y="1772816"/>
            <a:ext cx="491240" cy="369332"/>
          </a:xfrm>
          <a:prstGeom prst="rect">
            <a:avLst/>
          </a:prstGeom>
          <a:noFill/>
        </p:spPr>
        <p:txBody>
          <a:bodyPr wrap="none" rtlCol="0">
            <a:spAutoFit/>
          </a:bodyPr>
          <a:lstStyle/>
          <a:p>
            <a:r>
              <a:rPr lang="en-US" altLang="ja-JP" dirty="0" smtClean="0">
                <a:solidFill>
                  <a:srgbClr val="FF0000"/>
                </a:solidFill>
              </a:rPr>
              <a:t>①</a:t>
            </a:r>
            <a:endParaRPr kumimoji="1" lang="ja-JP" altLang="en-US" dirty="0">
              <a:solidFill>
                <a:srgbClr val="FF0000"/>
              </a:solidFill>
            </a:endParaRPr>
          </a:p>
        </p:txBody>
      </p:sp>
      <p:sp>
        <p:nvSpPr>
          <p:cNvPr id="18" name="テキスト ボックス 17"/>
          <p:cNvSpPr txBox="1"/>
          <p:nvPr/>
        </p:nvSpPr>
        <p:spPr>
          <a:xfrm>
            <a:off x="1547664" y="2267580"/>
            <a:ext cx="491240" cy="369332"/>
          </a:xfrm>
          <a:prstGeom prst="rect">
            <a:avLst/>
          </a:prstGeom>
          <a:noFill/>
        </p:spPr>
        <p:txBody>
          <a:bodyPr wrap="none" rtlCol="0">
            <a:spAutoFit/>
          </a:bodyPr>
          <a:lstStyle/>
          <a:p>
            <a:r>
              <a:rPr lang="en-US" altLang="ja-JP" dirty="0" smtClean="0">
                <a:solidFill>
                  <a:srgbClr val="FF0000"/>
                </a:solidFill>
              </a:rPr>
              <a:t>②</a:t>
            </a:r>
            <a:endParaRPr kumimoji="1" lang="ja-JP" altLang="en-US" dirty="0">
              <a:solidFill>
                <a:srgbClr val="FF0000"/>
              </a:solidFill>
            </a:endParaRPr>
          </a:p>
        </p:txBody>
      </p:sp>
      <p:sp>
        <p:nvSpPr>
          <p:cNvPr id="12" name="テキスト ボックス 11"/>
          <p:cNvSpPr txBox="1"/>
          <p:nvPr/>
        </p:nvSpPr>
        <p:spPr>
          <a:xfrm>
            <a:off x="1115616" y="3789040"/>
            <a:ext cx="4852610" cy="307777"/>
          </a:xfrm>
          <a:prstGeom prst="rect">
            <a:avLst/>
          </a:prstGeom>
          <a:noFill/>
        </p:spPr>
        <p:txBody>
          <a:bodyPr wrap="none" rtlCol="0">
            <a:spAutoFit/>
          </a:bodyPr>
          <a:lstStyle/>
          <a:p>
            <a:r>
              <a:rPr kumimoji="1" lang="en-US" altLang="ja-JP" sz="1400" dirty="0" smtClean="0">
                <a:latin typeface="メイリオ"/>
                <a:ea typeface="メイリオ"/>
                <a:cs typeface="メイリオ"/>
              </a:rPr>
              <a:t>①</a:t>
            </a:r>
            <a:r>
              <a:rPr kumimoji="1" lang="ja-JP" altLang="en-US" sz="1400" dirty="0" smtClean="0">
                <a:latin typeface="メイリオ"/>
                <a:ea typeface="メイリオ"/>
                <a:cs typeface="メイリオ"/>
              </a:rPr>
              <a:t>・・・　ここをクリックするとページが追加されます。</a:t>
            </a:r>
            <a:endParaRPr kumimoji="1" lang="ja-JP" altLang="en-US" sz="1400" dirty="0">
              <a:latin typeface="メイリオ"/>
              <a:ea typeface="メイリオ"/>
              <a:cs typeface="メイリオ"/>
            </a:endParaRPr>
          </a:p>
        </p:txBody>
      </p:sp>
      <p:sp>
        <p:nvSpPr>
          <p:cNvPr id="19" name="テキスト ボックス 18"/>
          <p:cNvSpPr txBox="1"/>
          <p:nvPr/>
        </p:nvSpPr>
        <p:spPr>
          <a:xfrm>
            <a:off x="1115616" y="4365104"/>
            <a:ext cx="4317508" cy="307777"/>
          </a:xfrm>
          <a:prstGeom prst="rect">
            <a:avLst/>
          </a:prstGeom>
          <a:noFill/>
        </p:spPr>
        <p:txBody>
          <a:bodyPr wrap="none" rtlCol="0">
            <a:spAutoFit/>
          </a:bodyPr>
          <a:lstStyle/>
          <a:p>
            <a:r>
              <a:rPr lang="en-US" altLang="ja-JP" sz="1400" dirty="0" smtClean="0">
                <a:latin typeface="メイリオ"/>
                <a:ea typeface="メイリオ"/>
                <a:cs typeface="メイリオ"/>
              </a:rPr>
              <a:t>③</a:t>
            </a:r>
            <a:r>
              <a:rPr kumimoji="1" lang="ja-JP" altLang="en-US" sz="1400" dirty="0" smtClean="0">
                <a:latin typeface="メイリオ"/>
                <a:ea typeface="メイリオ"/>
                <a:cs typeface="メイリオ"/>
              </a:rPr>
              <a:t>・・・</a:t>
            </a:r>
            <a:r>
              <a:rPr kumimoji="1" lang="en-US" altLang="ja-JP" sz="1400" dirty="0" smtClean="0">
                <a:latin typeface="メイリオ"/>
                <a:ea typeface="メイリオ"/>
                <a:cs typeface="メイリオ"/>
              </a:rPr>
              <a:t>   </a:t>
            </a:r>
            <a:r>
              <a:rPr kumimoji="1" lang="ja-JP" altLang="en-US" sz="1400" dirty="0" smtClean="0">
                <a:latin typeface="メイリオ"/>
                <a:ea typeface="メイリオ"/>
                <a:cs typeface="メイリオ"/>
              </a:rPr>
              <a:t>ここに各ページの項目が表示されます。</a:t>
            </a:r>
            <a:r>
              <a:rPr kumimoji="1" lang="en-US" altLang="ja-JP" sz="1400" dirty="0" smtClean="0">
                <a:latin typeface="メイリオ"/>
                <a:ea typeface="メイリオ"/>
                <a:cs typeface="メイリオ"/>
              </a:rPr>
              <a:t>   </a:t>
            </a:r>
            <a:r>
              <a:rPr kumimoji="1" lang="ja-JP" altLang="en-US" sz="1400" dirty="0" smtClean="0">
                <a:latin typeface="メイリオ"/>
                <a:ea typeface="メイリオ"/>
                <a:cs typeface="メイリオ"/>
              </a:rPr>
              <a:t>　</a:t>
            </a:r>
            <a:endParaRPr kumimoji="1" lang="ja-JP" altLang="en-US" sz="1100" dirty="0">
              <a:latin typeface="メイリオ"/>
              <a:ea typeface="メイリオ"/>
              <a:cs typeface="メイリオ"/>
            </a:endParaRPr>
          </a:p>
        </p:txBody>
      </p:sp>
      <p:sp>
        <p:nvSpPr>
          <p:cNvPr id="6" name="正方形/長方形 5"/>
          <p:cNvSpPr/>
          <p:nvPr/>
        </p:nvSpPr>
        <p:spPr>
          <a:xfrm>
            <a:off x="2627784" y="2318081"/>
            <a:ext cx="5040560" cy="1426509"/>
          </a:xfrm>
          <a:prstGeom prst="rect">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16" name="テキスト ボックス 15"/>
          <p:cNvSpPr txBox="1"/>
          <p:nvPr/>
        </p:nvSpPr>
        <p:spPr>
          <a:xfrm>
            <a:off x="4644008" y="2700208"/>
            <a:ext cx="792088" cy="584776"/>
          </a:xfrm>
          <a:prstGeom prst="rect">
            <a:avLst/>
          </a:prstGeom>
          <a:noFill/>
        </p:spPr>
        <p:txBody>
          <a:bodyPr wrap="square" rtlCol="0">
            <a:spAutoFit/>
          </a:bodyPr>
          <a:lstStyle/>
          <a:p>
            <a:r>
              <a:rPr kumimoji="1" lang="en-US" altLang="ja-JP" sz="3200" dirty="0" smtClean="0">
                <a:solidFill>
                  <a:srgbClr val="FF0000"/>
                </a:solidFill>
              </a:rPr>
              <a:t>③</a:t>
            </a:r>
            <a:endParaRPr kumimoji="1" lang="ja-JP" altLang="en-US" sz="3200" dirty="0">
              <a:solidFill>
                <a:srgbClr val="FF0000"/>
              </a:solidFill>
            </a:endParaRPr>
          </a:p>
        </p:txBody>
      </p:sp>
      <p:sp>
        <p:nvSpPr>
          <p:cNvPr id="17" name="テキスト ボックス 16"/>
          <p:cNvSpPr txBox="1"/>
          <p:nvPr/>
        </p:nvSpPr>
        <p:spPr>
          <a:xfrm>
            <a:off x="1115616" y="4077072"/>
            <a:ext cx="7904728" cy="307777"/>
          </a:xfrm>
          <a:prstGeom prst="rect">
            <a:avLst/>
          </a:prstGeom>
          <a:noFill/>
        </p:spPr>
        <p:txBody>
          <a:bodyPr wrap="none" rtlCol="0">
            <a:spAutoFit/>
          </a:bodyPr>
          <a:lstStyle/>
          <a:p>
            <a:r>
              <a:rPr lang="en-US" altLang="ja-JP" sz="1400" dirty="0" smtClean="0">
                <a:latin typeface="メイリオ"/>
                <a:ea typeface="メイリオ"/>
                <a:cs typeface="メイリオ"/>
              </a:rPr>
              <a:t>②</a:t>
            </a:r>
            <a:r>
              <a:rPr kumimoji="1" lang="ja-JP" altLang="en-US" sz="1400" dirty="0" smtClean="0">
                <a:latin typeface="メイリオ"/>
                <a:ea typeface="メイリオ"/>
                <a:cs typeface="メイリオ"/>
              </a:rPr>
              <a:t>・・・　この編集ボタンをクリックすると</a:t>
            </a:r>
            <a:r>
              <a:rPr kumimoji="1" lang="en-US" altLang="ja-JP" sz="1400" dirty="0" smtClean="0">
                <a:latin typeface="メイリオ"/>
                <a:ea typeface="メイリオ"/>
                <a:cs typeface="メイリオ"/>
              </a:rPr>
              <a:t>①</a:t>
            </a:r>
            <a:r>
              <a:rPr kumimoji="1" lang="ja-JP" altLang="en-US" sz="1400" dirty="0" smtClean="0">
                <a:latin typeface="メイリオ"/>
                <a:ea typeface="メイリオ"/>
                <a:cs typeface="メイリオ"/>
              </a:rPr>
              <a:t>で追加したページの編集画面に切り替わります。</a:t>
            </a:r>
            <a:endParaRPr kumimoji="1" lang="ja-JP" altLang="en-US" sz="1400" dirty="0">
              <a:latin typeface="メイリオ"/>
              <a:ea typeface="メイリオ"/>
              <a:cs typeface="メイリオ"/>
            </a:endParaRPr>
          </a:p>
        </p:txBody>
      </p:sp>
      <p:sp>
        <p:nvSpPr>
          <p:cNvPr id="20" name="テキスト ボックス 19"/>
          <p:cNvSpPr txBox="1"/>
          <p:nvPr/>
        </p:nvSpPr>
        <p:spPr>
          <a:xfrm>
            <a:off x="2123728" y="4581128"/>
            <a:ext cx="5006499" cy="2086725"/>
          </a:xfrm>
          <a:prstGeom prst="rect">
            <a:avLst/>
          </a:prstGeom>
          <a:noFill/>
        </p:spPr>
        <p:txBody>
          <a:bodyPr wrap="none" rtlCol="0">
            <a:spAutoFit/>
          </a:bodyPr>
          <a:lstStyle/>
          <a:p>
            <a:pPr>
              <a:lnSpc>
                <a:spcPct val="140000"/>
              </a:lnSpc>
            </a:pPr>
            <a:r>
              <a:rPr lang="en-US" altLang="ja-JP" sz="1200" dirty="0" smtClean="0">
                <a:latin typeface="メイリオ"/>
                <a:ea typeface="メイリオ"/>
                <a:cs typeface="メイリオ"/>
              </a:rPr>
              <a:t>id           </a:t>
            </a:r>
            <a:r>
              <a:rPr lang="ja-JP" altLang="en-US" sz="1200" dirty="0" smtClean="0">
                <a:latin typeface="メイリオ"/>
                <a:ea typeface="メイリオ"/>
                <a:cs typeface="メイリオ"/>
              </a:rPr>
              <a:t>・・・ ページのファイル名です。</a:t>
            </a:r>
            <a:endParaRPr lang="en-US" altLang="ja-JP" sz="1200" dirty="0" smtClean="0">
              <a:latin typeface="メイリオ"/>
              <a:ea typeface="メイリオ"/>
              <a:cs typeface="メイリオ"/>
            </a:endParaRPr>
          </a:p>
          <a:p>
            <a:pPr>
              <a:lnSpc>
                <a:spcPct val="140000"/>
              </a:lnSpc>
            </a:pPr>
            <a:r>
              <a:rPr lang="ja-JP" altLang="ja-JP" sz="1200" dirty="0">
                <a:latin typeface="メイリオ"/>
                <a:ea typeface="メイリオ"/>
                <a:cs typeface="メイリオ"/>
              </a:rPr>
              <a:t>　</a:t>
            </a:r>
            <a:r>
              <a:rPr lang="ja-JP" altLang="en-US" sz="1200" dirty="0" smtClean="0">
                <a:latin typeface="メイリオ"/>
                <a:ea typeface="メイリオ"/>
                <a:cs typeface="メイリオ"/>
              </a:rPr>
              <a:t>　　　　</a:t>
            </a:r>
            <a:r>
              <a:rPr lang="en-US" altLang="ja-JP" sz="1050" dirty="0" smtClean="0">
                <a:latin typeface="メイリオ"/>
                <a:ea typeface="メイリオ"/>
                <a:cs typeface="メイリオ"/>
              </a:rPr>
              <a:t>(index</a:t>
            </a:r>
            <a:r>
              <a:rPr lang="ja-JP" altLang="en-US" sz="1050" dirty="0" smtClean="0">
                <a:latin typeface="メイリオ"/>
                <a:ea typeface="メイリオ"/>
                <a:cs typeface="メイリオ"/>
              </a:rPr>
              <a:t>ページは編集不可ですが、それ以外は編集可能です。</a:t>
            </a:r>
            <a:r>
              <a:rPr lang="en-US" altLang="ja-JP" sz="1050" dirty="0" smtClean="0">
                <a:latin typeface="メイリオ"/>
                <a:ea typeface="メイリオ"/>
                <a:cs typeface="メイリオ"/>
              </a:rPr>
              <a:t>)</a:t>
            </a:r>
          </a:p>
          <a:p>
            <a:pPr>
              <a:lnSpc>
                <a:spcPct val="140000"/>
              </a:lnSpc>
            </a:pPr>
            <a:r>
              <a:rPr kumimoji="1" lang="en-US" altLang="ja-JP" sz="1200" dirty="0" err="1" smtClean="0">
                <a:latin typeface="メイリオ"/>
                <a:ea typeface="メイリオ"/>
                <a:cs typeface="メイリオ"/>
              </a:rPr>
              <a:t>idx</a:t>
            </a:r>
            <a:r>
              <a:rPr lang="en-US" altLang="ja-JP" sz="1200" dirty="0">
                <a:latin typeface="メイリオ"/>
                <a:ea typeface="メイリオ"/>
                <a:cs typeface="メイリオ"/>
              </a:rPr>
              <a:t> </a:t>
            </a:r>
            <a:r>
              <a:rPr lang="ja-JP" altLang="en-US" sz="1200" dirty="0" smtClean="0">
                <a:latin typeface="メイリオ"/>
                <a:ea typeface="メイリオ"/>
                <a:cs typeface="メイリオ"/>
              </a:rPr>
              <a:t>　　　・</a:t>
            </a:r>
            <a:r>
              <a:rPr lang="ja-JP" altLang="en-US" sz="1200" dirty="0">
                <a:latin typeface="メイリオ"/>
                <a:ea typeface="メイリオ"/>
                <a:cs typeface="メイリオ"/>
              </a:rPr>
              <a:t>・</a:t>
            </a:r>
            <a:r>
              <a:rPr lang="ja-JP" altLang="en-US" sz="1200" dirty="0" smtClean="0">
                <a:latin typeface="メイリオ"/>
                <a:ea typeface="メイリオ"/>
                <a:cs typeface="メイリオ"/>
              </a:rPr>
              <a:t>・ナビゲーションメニューの表示順です。 </a:t>
            </a:r>
            <a:endParaRPr lang="en-US" altLang="ja-JP" sz="1200" dirty="0" smtClean="0">
              <a:latin typeface="メイリオ"/>
              <a:ea typeface="メイリオ"/>
              <a:cs typeface="メイリオ"/>
            </a:endParaRPr>
          </a:p>
          <a:p>
            <a:pPr>
              <a:lnSpc>
                <a:spcPct val="140000"/>
              </a:lnSpc>
            </a:pPr>
            <a:r>
              <a:rPr lang="ja-JP" altLang="ja-JP" sz="1200" dirty="0">
                <a:latin typeface="メイリオ"/>
                <a:ea typeface="メイリオ"/>
                <a:cs typeface="メイリオ"/>
              </a:rPr>
              <a:t>　</a:t>
            </a:r>
            <a:r>
              <a:rPr lang="ja-JP" altLang="en-US" sz="1200" dirty="0">
                <a:latin typeface="メイリオ"/>
                <a:ea typeface="メイリオ"/>
                <a:cs typeface="メイリオ"/>
              </a:rPr>
              <a:t>　　　　</a:t>
            </a:r>
            <a:r>
              <a:rPr lang="en-US" altLang="ja-JP" sz="1100" dirty="0">
                <a:latin typeface="メイリオ"/>
                <a:ea typeface="メイリオ"/>
                <a:cs typeface="メイリオ"/>
              </a:rPr>
              <a:t>(index</a:t>
            </a:r>
            <a:r>
              <a:rPr lang="ja-JP" altLang="en-US" sz="1100" dirty="0">
                <a:latin typeface="メイリオ"/>
                <a:ea typeface="メイリオ"/>
                <a:cs typeface="メイリオ"/>
              </a:rPr>
              <a:t>ページは編集不可ですが、それ以外は編集可能です。</a:t>
            </a:r>
            <a:r>
              <a:rPr lang="en-US" altLang="ja-JP" sz="1100" dirty="0" smtClean="0">
                <a:latin typeface="メイリオ"/>
                <a:ea typeface="メイリオ"/>
                <a:cs typeface="メイリオ"/>
              </a:rPr>
              <a:t>)</a:t>
            </a:r>
          </a:p>
          <a:p>
            <a:pPr>
              <a:lnSpc>
                <a:spcPct val="140000"/>
              </a:lnSpc>
            </a:pPr>
            <a:r>
              <a:rPr lang="en-US" altLang="ja-JP" sz="1200" dirty="0" smtClean="0">
                <a:latin typeface="メイリオ"/>
                <a:ea typeface="メイリオ"/>
                <a:cs typeface="メイリオ"/>
              </a:rPr>
              <a:t>type</a:t>
            </a:r>
            <a:r>
              <a:rPr lang="ja-JP" altLang="en-US" sz="1200" dirty="0" smtClean="0">
                <a:latin typeface="メイリオ"/>
                <a:ea typeface="メイリオ"/>
                <a:cs typeface="メイリオ"/>
              </a:rPr>
              <a:t>　　</a:t>
            </a:r>
            <a:r>
              <a:rPr lang="en-US" altLang="ja-JP" sz="1200" dirty="0" smtClean="0">
                <a:latin typeface="メイリオ"/>
                <a:ea typeface="メイリオ"/>
                <a:cs typeface="メイリオ"/>
              </a:rPr>
              <a:t>  </a:t>
            </a:r>
            <a:r>
              <a:rPr lang="ja-JP" altLang="en-US" sz="1200" dirty="0" smtClean="0">
                <a:latin typeface="メイリオ"/>
                <a:ea typeface="メイリオ"/>
                <a:cs typeface="メイリオ"/>
              </a:rPr>
              <a:t>・・・ページ生成方法のタイプが表示されます。</a:t>
            </a:r>
            <a:endParaRPr kumimoji="1" lang="en-US" altLang="ja-JP" sz="1200" dirty="0" smtClean="0">
              <a:latin typeface="メイリオ"/>
              <a:ea typeface="メイリオ"/>
              <a:cs typeface="メイリオ"/>
            </a:endParaRPr>
          </a:p>
          <a:p>
            <a:pPr>
              <a:lnSpc>
                <a:spcPct val="140000"/>
              </a:lnSpc>
            </a:pPr>
            <a:r>
              <a:rPr kumimoji="1" lang="en-US" altLang="ja-JP" sz="1200" dirty="0" smtClean="0">
                <a:latin typeface="メイリオ"/>
                <a:ea typeface="メイリオ"/>
                <a:cs typeface="メイリオ"/>
              </a:rPr>
              <a:t>template</a:t>
            </a:r>
            <a:r>
              <a:rPr kumimoji="1" lang="ja-JP" altLang="en-US" sz="1200" dirty="0" smtClean="0">
                <a:latin typeface="メイリオ"/>
                <a:ea typeface="メイリオ"/>
                <a:cs typeface="メイリオ"/>
              </a:rPr>
              <a:t> </a:t>
            </a:r>
            <a:r>
              <a:rPr kumimoji="1" lang="en-US" altLang="ja-JP" sz="1200" dirty="0" smtClean="0">
                <a:latin typeface="メイリオ"/>
                <a:ea typeface="メイリオ"/>
                <a:cs typeface="メイリオ"/>
              </a:rPr>
              <a:t> </a:t>
            </a:r>
            <a:r>
              <a:rPr kumimoji="1" lang="ja-JP" altLang="en-US" sz="1200" dirty="0" smtClean="0">
                <a:latin typeface="メイリオ"/>
                <a:ea typeface="メイリオ"/>
                <a:cs typeface="メイリオ"/>
              </a:rPr>
              <a:t>・・・編集画面で選んだテンプレート名が表示されます。</a:t>
            </a:r>
            <a:endParaRPr kumimoji="1" lang="en-US" altLang="ja-JP" sz="1200" dirty="0" smtClean="0">
              <a:latin typeface="メイリオ"/>
              <a:ea typeface="メイリオ"/>
              <a:cs typeface="メイリオ"/>
            </a:endParaRPr>
          </a:p>
          <a:p>
            <a:pPr>
              <a:lnSpc>
                <a:spcPct val="140000"/>
              </a:lnSpc>
            </a:pPr>
            <a:r>
              <a:rPr lang="en-US" altLang="ja-JP" sz="1200" dirty="0" smtClean="0">
                <a:latin typeface="メイリオ"/>
                <a:ea typeface="メイリオ"/>
                <a:cs typeface="メイリオ"/>
              </a:rPr>
              <a:t>title</a:t>
            </a:r>
            <a:r>
              <a:rPr kumimoji="1" lang="en-US" altLang="ja-JP" sz="1200" dirty="0" smtClean="0">
                <a:latin typeface="メイリオ"/>
                <a:ea typeface="メイリオ"/>
                <a:cs typeface="メイリオ"/>
              </a:rPr>
              <a:t>   </a:t>
            </a:r>
            <a:r>
              <a:rPr kumimoji="1" lang="ja-JP" altLang="en-US" sz="1200" dirty="0" smtClean="0">
                <a:latin typeface="メイリオ"/>
                <a:ea typeface="メイリオ"/>
                <a:cs typeface="メイリオ"/>
              </a:rPr>
              <a:t>　  </a:t>
            </a:r>
            <a:r>
              <a:rPr lang="en-US" altLang="ja-JP" sz="1200" dirty="0">
                <a:latin typeface="メイリオ"/>
                <a:ea typeface="メイリオ"/>
                <a:cs typeface="メイリオ"/>
              </a:rPr>
              <a:t> </a:t>
            </a:r>
            <a:r>
              <a:rPr kumimoji="1" lang="ja-JP" altLang="en-US" sz="1200" dirty="0" smtClean="0">
                <a:latin typeface="メイリオ"/>
                <a:ea typeface="メイリオ"/>
                <a:cs typeface="メイリオ"/>
              </a:rPr>
              <a:t>・・・</a:t>
            </a:r>
            <a:r>
              <a:rPr lang="ja-JP" altLang="en-US" sz="1200" dirty="0">
                <a:latin typeface="メイリオ"/>
                <a:ea typeface="メイリオ"/>
                <a:cs typeface="メイリオ"/>
              </a:rPr>
              <a:t>編集</a:t>
            </a:r>
            <a:r>
              <a:rPr lang="ja-JP" altLang="en-US" sz="1200" dirty="0" smtClean="0">
                <a:latin typeface="メイリオ"/>
                <a:ea typeface="メイリオ"/>
                <a:cs typeface="メイリオ"/>
              </a:rPr>
              <a:t>画面で指定した</a:t>
            </a:r>
            <a:r>
              <a:rPr kumimoji="1" lang="ja-JP" altLang="en-US" sz="1200" dirty="0" smtClean="0">
                <a:latin typeface="メイリオ"/>
                <a:ea typeface="メイリオ"/>
                <a:cs typeface="メイリオ"/>
              </a:rPr>
              <a:t>タイトルが表示されます。</a:t>
            </a:r>
            <a:endParaRPr kumimoji="1" lang="en-US" altLang="ja-JP" sz="1200" dirty="0" smtClean="0">
              <a:latin typeface="メイリオ"/>
              <a:ea typeface="メイリオ"/>
              <a:cs typeface="メイリオ"/>
            </a:endParaRPr>
          </a:p>
          <a:p>
            <a:r>
              <a:rPr lang="ja-JP" altLang="ja-JP" sz="1200" dirty="0">
                <a:latin typeface="メイリオ"/>
                <a:ea typeface="メイリオ"/>
                <a:cs typeface="メイリオ"/>
              </a:rPr>
              <a:t>　</a:t>
            </a:r>
            <a:r>
              <a:rPr lang="ja-JP" altLang="en-US" sz="1200" dirty="0" smtClean="0">
                <a:latin typeface="メイリオ"/>
                <a:ea typeface="メイリオ"/>
                <a:cs typeface="メイリオ"/>
              </a:rPr>
              <a:t>　　　　　　　</a:t>
            </a:r>
            <a:r>
              <a:rPr lang="en-US" altLang="ja-JP" sz="1000" dirty="0" smtClean="0">
                <a:latin typeface="メイリオ"/>
                <a:ea typeface="メイリオ"/>
                <a:cs typeface="メイリオ"/>
              </a:rPr>
              <a:t>※</a:t>
            </a:r>
            <a:r>
              <a:rPr kumimoji="1" lang="ja-JP" altLang="en-US" sz="1000" dirty="0" smtClean="0">
                <a:latin typeface="メイリオ"/>
                <a:ea typeface="メイリオ"/>
                <a:cs typeface="メイリオ"/>
              </a:rPr>
              <a:t>タイトル横の　　をクリックするとページが開きます。</a:t>
            </a:r>
            <a:endParaRPr kumimoji="1" lang="ja-JP" altLang="en-US" sz="1000" dirty="0">
              <a:latin typeface="メイリオ"/>
              <a:ea typeface="メイリオ"/>
              <a:cs typeface="メイリオ"/>
            </a:endParaRPr>
          </a:p>
        </p:txBody>
      </p:sp>
      <p:pic>
        <p:nvPicPr>
          <p:cNvPr id="13" name="図 12" descr="スクリーンショット 2012-06-15 16.54.19.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36926" y="6453336"/>
            <a:ext cx="221563" cy="144016"/>
          </a:xfrm>
          <a:prstGeom prst="rect">
            <a:avLst/>
          </a:prstGeom>
        </p:spPr>
      </p:pic>
      <p:pic>
        <p:nvPicPr>
          <p:cNvPr id="2" name="図 1" descr="スクリーンショット 2012-07-24 19.46.4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1520" y="1988840"/>
            <a:ext cx="1368152" cy="1659725"/>
          </a:xfrm>
          <a:prstGeom prst="rect">
            <a:avLst/>
          </a:prstGeom>
        </p:spPr>
      </p:pic>
      <p:pic>
        <p:nvPicPr>
          <p:cNvPr id="21" name="図 20" descr="スクリーンショット 2012-07-24 19.46.4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1520" y="1988840"/>
            <a:ext cx="1368152" cy="1659725"/>
          </a:xfrm>
          <a:prstGeom prst="rect">
            <a:avLst/>
          </a:prstGeom>
        </p:spPr>
      </p:pic>
    </p:spTree>
    <p:extLst>
      <p:ext uri="{BB962C8B-B14F-4D97-AF65-F5344CB8AC3E}">
        <p14:creationId xmlns:p14="http://schemas.microsoft.com/office/powerpoint/2010/main" val="2012681517"/>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descr="PANEO PAGES詳細.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7156" y="1484784"/>
            <a:ext cx="4824536" cy="4890294"/>
          </a:xfrm>
          <a:prstGeom prst="rect">
            <a:avLst/>
          </a:prstGeom>
        </p:spPr>
      </p:pic>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6984776" cy="523220"/>
          </a:xfrm>
          <a:prstGeom prst="rect">
            <a:avLst/>
          </a:prstGeom>
          <a:noFill/>
        </p:spPr>
        <p:txBody>
          <a:bodyPr wrap="square" rtlCol="0">
            <a:spAutoFit/>
          </a:bodyPr>
          <a:lstStyle/>
          <a:p>
            <a:r>
              <a:rPr lang="en-US" altLang="ja-JP" sz="2800" dirty="0" smtClean="0">
                <a:latin typeface="メイリオ"/>
                <a:ea typeface="メイリオ"/>
                <a:cs typeface="メイリオ"/>
              </a:rPr>
              <a:t>4</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PAGES</a:t>
            </a:r>
            <a:r>
              <a:rPr lang="ja-JP" altLang="en-US" sz="2800" dirty="0" smtClean="0">
                <a:latin typeface="メイリオ"/>
                <a:ea typeface="メイリオ"/>
                <a:cs typeface="メイリオ"/>
              </a:rPr>
              <a:t>」編集画面</a:t>
            </a:r>
            <a:endParaRPr lang="ja-JP" altLang="en-US" sz="2800" dirty="0">
              <a:latin typeface="メイリオ"/>
              <a:ea typeface="メイリオ"/>
              <a:cs typeface="メイリオ"/>
            </a:endParaRPr>
          </a:p>
        </p:txBody>
      </p:sp>
      <p:sp>
        <p:nvSpPr>
          <p:cNvPr id="11" name="テキスト ボックス 10"/>
          <p:cNvSpPr txBox="1"/>
          <p:nvPr/>
        </p:nvSpPr>
        <p:spPr>
          <a:xfrm>
            <a:off x="1469058" y="1737023"/>
            <a:ext cx="332878" cy="251817"/>
          </a:xfrm>
          <a:prstGeom prst="rect">
            <a:avLst/>
          </a:prstGeom>
          <a:noFill/>
        </p:spPr>
        <p:txBody>
          <a:bodyPr wrap="square" rtlCol="0">
            <a:spAutoFit/>
          </a:bodyPr>
          <a:lstStyle/>
          <a:p>
            <a:r>
              <a:rPr lang="en-US" altLang="ja-JP" sz="1200" dirty="0" smtClean="0">
                <a:solidFill>
                  <a:srgbClr val="FF0000"/>
                </a:solidFill>
              </a:rPr>
              <a:t>①</a:t>
            </a:r>
            <a:endParaRPr kumimoji="1" lang="ja-JP" altLang="en-US" sz="1200" dirty="0">
              <a:solidFill>
                <a:srgbClr val="FF0000"/>
              </a:solidFill>
            </a:endParaRPr>
          </a:p>
        </p:txBody>
      </p:sp>
      <p:sp>
        <p:nvSpPr>
          <p:cNvPr id="6" name="正方形/長方形 5"/>
          <p:cNvSpPr/>
          <p:nvPr/>
        </p:nvSpPr>
        <p:spPr>
          <a:xfrm>
            <a:off x="2145308" y="4437112"/>
            <a:ext cx="3578820" cy="1677938"/>
          </a:xfrm>
          <a:prstGeom prst="rect">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16" name="テキスト ボックス 15"/>
          <p:cNvSpPr txBox="1"/>
          <p:nvPr/>
        </p:nvSpPr>
        <p:spPr>
          <a:xfrm>
            <a:off x="4017516" y="4797152"/>
            <a:ext cx="992260" cy="584776"/>
          </a:xfrm>
          <a:prstGeom prst="rect">
            <a:avLst/>
          </a:prstGeom>
          <a:noFill/>
        </p:spPr>
        <p:txBody>
          <a:bodyPr wrap="square" rtlCol="0">
            <a:spAutoFit/>
          </a:bodyPr>
          <a:lstStyle/>
          <a:p>
            <a:r>
              <a:rPr lang="en-US" altLang="ja-JP" sz="3200" dirty="0" smtClean="0">
                <a:solidFill>
                  <a:srgbClr val="FF0000"/>
                </a:solidFill>
              </a:rPr>
              <a:t>⑧</a:t>
            </a:r>
            <a:endParaRPr kumimoji="1" lang="ja-JP" altLang="en-US" sz="3200" dirty="0">
              <a:solidFill>
                <a:srgbClr val="FF0000"/>
              </a:solidFill>
            </a:endParaRPr>
          </a:p>
        </p:txBody>
      </p:sp>
      <p:sp>
        <p:nvSpPr>
          <p:cNvPr id="24" name="テキスト ボックス 23"/>
          <p:cNvSpPr txBox="1"/>
          <p:nvPr/>
        </p:nvSpPr>
        <p:spPr>
          <a:xfrm>
            <a:off x="1882304" y="6114504"/>
            <a:ext cx="275105" cy="276999"/>
          </a:xfrm>
          <a:prstGeom prst="rect">
            <a:avLst/>
          </a:prstGeom>
          <a:noFill/>
        </p:spPr>
        <p:txBody>
          <a:bodyPr wrap="square" rtlCol="0">
            <a:spAutoFit/>
          </a:bodyPr>
          <a:lstStyle/>
          <a:p>
            <a:r>
              <a:rPr lang="en-US" altLang="ja-JP" sz="1200" dirty="0" smtClean="0">
                <a:solidFill>
                  <a:srgbClr val="FF0000"/>
                </a:solidFill>
              </a:rPr>
              <a:t>⑨</a:t>
            </a:r>
            <a:endParaRPr kumimoji="1" lang="ja-JP" altLang="en-US" sz="1200" dirty="0">
              <a:solidFill>
                <a:srgbClr val="FF0000"/>
              </a:solidFill>
            </a:endParaRPr>
          </a:p>
        </p:txBody>
      </p:sp>
      <p:sp>
        <p:nvSpPr>
          <p:cNvPr id="25" name="正方形/長方形 24"/>
          <p:cNvSpPr/>
          <p:nvPr/>
        </p:nvSpPr>
        <p:spPr>
          <a:xfrm>
            <a:off x="2163986" y="1675408"/>
            <a:ext cx="283206" cy="97297"/>
          </a:xfrm>
          <a:prstGeom prst="rect">
            <a:avLst/>
          </a:prstGeom>
          <a:noFill/>
          <a:ln w="25400">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cxnSp>
        <p:nvCxnSpPr>
          <p:cNvPr id="7" name="直線矢印コネクタ 6"/>
          <p:cNvCxnSpPr>
            <a:endCxn id="25" idx="3"/>
          </p:cNvCxnSpPr>
          <p:nvPr/>
        </p:nvCxnSpPr>
        <p:spPr>
          <a:xfrm flipH="1" flipV="1">
            <a:off x="2447192" y="1724057"/>
            <a:ext cx="1692760" cy="48759"/>
          </a:xfrm>
          <a:prstGeom prst="straightConnector1">
            <a:avLst/>
          </a:prstGeom>
          <a:ln>
            <a:solidFill>
              <a:srgbClr val="0000FF"/>
            </a:solidFill>
            <a:tailEnd type="arrow"/>
          </a:ln>
        </p:spPr>
        <p:style>
          <a:lnRef idx="2">
            <a:schemeClr val="accent1"/>
          </a:lnRef>
          <a:fillRef idx="0">
            <a:schemeClr val="accent1"/>
          </a:fillRef>
          <a:effectRef idx="1">
            <a:schemeClr val="accent1"/>
          </a:effectRef>
          <a:fontRef idx="minor">
            <a:schemeClr val="tx1"/>
          </a:fontRef>
        </p:style>
      </p:cxnSp>
      <p:sp>
        <p:nvSpPr>
          <p:cNvPr id="13" name="テキスト ボックス 12"/>
          <p:cNvSpPr txBox="1"/>
          <p:nvPr/>
        </p:nvSpPr>
        <p:spPr>
          <a:xfrm>
            <a:off x="4142907" y="1649884"/>
            <a:ext cx="4279673" cy="276999"/>
          </a:xfrm>
          <a:prstGeom prst="rect">
            <a:avLst/>
          </a:prstGeom>
          <a:noFill/>
        </p:spPr>
        <p:txBody>
          <a:bodyPr wrap="square" rtlCol="0">
            <a:spAutoFit/>
          </a:bodyPr>
          <a:lstStyle/>
          <a:p>
            <a:r>
              <a:rPr kumimoji="1" lang="ja-JP" altLang="en-US" sz="1200" dirty="0" smtClean="0">
                <a:latin typeface="メイリオ"/>
                <a:ea typeface="メイリオ"/>
                <a:cs typeface="メイリオ"/>
              </a:rPr>
              <a:t>ここをクリックするとサイトが表示されま</a:t>
            </a:r>
            <a:r>
              <a:rPr lang="ja-JP" altLang="en-US" sz="1200" dirty="0" smtClean="0">
                <a:latin typeface="メイリオ"/>
                <a:ea typeface="メイリオ"/>
                <a:cs typeface="メイリオ"/>
              </a:rPr>
              <a:t>す。</a:t>
            </a:r>
            <a:endParaRPr kumimoji="1" lang="ja-JP" altLang="en-US" sz="1200" dirty="0">
              <a:latin typeface="メイリオ"/>
              <a:ea typeface="メイリオ"/>
              <a:cs typeface="メイリオ"/>
            </a:endParaRPr>
          </a:p>
        </p:txBody>
      </p:sp>
      <p:sp>
        <p:nvSpPr>
          <p:cNvPr id="30" name="テキスト ボックス 29"/>
          <p:cNvSpPr txBox="1"/>
          <p:nvPr/>
        </p:nvSpPr>
        <p:spPr>
          <a:xfrm>
            <a:off x="4007718" y="6104329"/>
            <a:ext cx="275105" cy="276999"/>
          </a:xfrm>
          <a:prstGeom prst="rect">
            <a:avLst/>
          </a:prstGeom>
          <a:noFill/>
        </p:spPr>
        <p:txBody>
          <a:bodyPr wrap="square" rtlCol="0">
            <a:spAutoFit/>
          </a:bodyPr>
          <a:lstStyle/>
          <a:p>
            <a:r>
              <a:rPr lang="en-US" altLang="ja-JP" sz="1200" dirty="0" smtClean="0">
                <a:solidFill>
                  <a:srgbClr val="FF0000"/>
                </a:solidFill>
              </a:rPr>
              <a:t>⑩</a:t>
            </a:r>
            <a:endParaRPr kumimoji="1" lang="ja-JP" altLang="en-US" sz="1200" dirty="0">
              <a:solidFill>
                <a:srgbClr val="FF0000"/>
              </a:solidFill>
            </a:endParaRPr>
          </a:p>
        </p:txBody>
      </p:sp>
      <p:sp>
        <p:nvSpPr>
          <p:cNvPr id="26" name="テキスト ボックス 25"/>
          <p:cNvSpPr txBox="1"/>
          <p:nvPr/>
        </p:nvSpPr>
        <p:spPr>
          <a:xfrm>
            <a:off x="1469058" y="1916832"/>
            <a:ext cx="332878" cy="276999"/>
          </a:xfrm>
          <a:prstGeom prst="rect">
            <a:avLst/>
          </a:prstGeom>
          <a:noFill/>
        </p:spPr>
        <p:txBody>
          <a:bodyPr wrap="square" rtlCol="0">
            <a:spAutoFit/>
          </a:bodyPr>
          <a:lstStyle/>
          <a:p>
            <a:r>
              <a:rPr lang="en-US" altLang="ja-JP" sz="1200" dirty="0" smtClean="0">
                <a:solidFill>
                  <a:srgbClr val="FF0000"/>
                </a:solidFill>
              </a:rPr>
              <a:t>②</a:t>
            </a:r>
            <a:endParaRPr kumimoji="1" lang="ja-JP" altLang="en-US" sz="1200" dirty="0">
              <a:solidFill>
                <a:srgbClr val="FF0000"/>
              </a:solidFill>
            </a:endParaRPr>
          </a:p>
        </p:txBody>
      </p:sp>
      <p:sp>
        <p:nvSpPr>
          <p:cNvPr id="27" name="テキスト ボックス 26"/>
          <p:cNvSpPr txBox="1"/>
          <p:nvPr/>
        </p:nvSpPr>
        <p:spPr>
          <a:xfrm>
            <a:off x="1469058" y="2132856"/>
            <a:ext cx="332878" cy="276999"/>
          </a:xfrm>
          <a:prstGeom prst="rect">
            <a:avLst/>
          </a:prstGeom>
          <a:noFill/>
        </p:spPr>
        <p:txBody>
          <a:bodyPr wrap="square" rtlCol="0">
            <a:spAutoFit/>
          </a:bodyPr>
          <a:lstStyle/>
          <a:p>
            <a:r>
              <a:rPr lang="en-US" altLang="ja-JP" sz="1200" dirty="0" smtClean="0">
                <a:solidFill>
                  <a:srgbClr val="FF0000"/>
                </a:solidFill>
              </a:rPr>
              <a:t>③</a:t>
            </a:r>
            <a:endParaRPr kumimoji="1" lang="ja-JP" altLang="en-US" sz="1200" dirty="0">
              <a:solidFill>
                <a:srgbClr val="FF0000"/>
              </a:solidFill>
            </a:endParaRPr>
          </a:p>
        </p:txBody>
      </p:sp>
      <p:sp>
        <p:nvSpPr>
          <p:cNvPr id="31" name="テキスト ボックス 30"/>
          <p:cNvSpPr txBox="1"/>
          <p:nvPr/>
        </p:nvSpPr>
        <p:spPr>
          <a:xfrm>
            <a:off x="1469058" y="2348880"/>
            <a:ext cx="332878" cy="276999"/>
          </a:xfrm>
          <a:prstGeom prst="rect">
            <a:avLst/>
          </a:prstGeom>
          <a:noFill/>
        </p:spPr>
        <p:txBody>
          <a:bodyPr wrap="square" rtlCol="0">
            <a:spAutoFit/>
          </a:bodyPr>
          <a:lstStyle/>
          <a:p>
            <a:r>
              <a:rPr lang="en-US" altLang="ja-JP" sz="1200" dirty="0" smtClean="0">
                <a:solidFill>
                  <a:srgbClr val="FF0000"/>
                </a:solidFill>
              </a:rPr>
              <a:t>④</a:t>
            </a:r>
            <a:endParaRPr kumimoji="1" lang="ja-JP" altLang="en-US" sz="1200" dirty="0">
              <a:solidFill>
                <a:srgbClr val="FF0000"/>
              </a:solidFill>
            </a:endParaRPr>
          </a:p>
        </p:txBody>
      </p:sp>
      <p:sp>
        <p:nvSpPr>
          <p:cNvPr id="32" name="テキスト ボックス 31"/>
          <p:cNvSpPr txBox="1"/>
          <p:nvPr/>
        </p:nvSpPr>
        <p:spPr>
          <a:xfrm>
            <a:off x="1469058" y="2564904"/>
            <a:ext cx="332878" cy="276999"/>
          </a:xfrm>
          <a:prstGeom prst="rect">
            <a:avLst/>
          </a:prstGeom>
          <a:noFill/>
        </p:spPr>
        <p:txBody>
          <a:bodyPr wrap="square" rtlCol="0">
            <a:spAutoFit/>
          </a:bodyPr>
          <a:lstStyle/>
          <a:p>
            <a:r>
              <a:rPr lang="en-US" altLang="ja-JP" sz="1200" dirty="0" smtClean="0">
                <a:solidFill>
                  <a:srgbClr val="FF0000"/>
                </a:solidFill>
              </a:rPr>
              <a:t>⑤</a:t>
            </a:r>
            <a:endParaRPr kumimoji="1" lang="ja-JP" altLang="en-US" sz="1200" dirty="0">
              <a:solidFill>
                <a:srgbClr val="FF0000"/>
              </a:solidFill>
            </a:endParaRPr>
          </a:p>
        </p:txBody>
      </p:sp>
      <p:sp>
        <p:nvSpPr>
          <p:cNvPr id="33" name="テキスト ボックス 32"/>
          <p:cNvSpPr txBox="1"/>
          <p:nvPr/>
        </p:nvSpPr>
        <p:spPr>
          <a:xfrm>
            <a:off x="1469058" y="2780928"/>
            <a:ext cx="332878" cy="276999"/>
          </a:xfrm>
          <a:prstGeom prst="rect">
            <a:avLst/>
          </a:prstGeom>
          <a:noFill/>
        </p:spPr>
        <p:txBody>
          <a:bodyPr wrap="square" rtlCol="0">
            <a:spAutoFit/>
          </a:bodyPr>
          <a:lstStyle/>
          <a:p>
            <a:r>
              <a:rPr lang="en-US" altLang="ja-JP" sz="1200" dirty="0" smtClean="0">
                <a:solidFill>
                  <a:srgbClr val="FF0000"/>
                </a:solidFill>
              </a:rPr>
              <a:t>⑥</a:t>
            </a:r>
            <a:endParaRPr kumimoji="1" lang="ja-JP" altLang="en-US" sz="1200" dirty="0">
              <a:solidFill>
                <a:srgbClr val="FF0000"/>
              </a:solidFill>
            </a:endParaRPr>
          </a:p>
        </p:txBody>
      </p:sp>
      <p:sp>
        <p:nvSpPr>
          <p:cNvPr id="34" name="テキスト ボックス 33"/>
          <p:cNvSpPr txBox="1"/>
          <p:nvPr/>
        </p:nvSpPr>
        <p:spPr>
          <a:xfrm>
            <a:off x="1469058" y="2996952"/>
            <a:ext cx="332878" cy="276999"/>
          </a:xfrm>
          <a:prstGeom prst="rect">
            <a:avLst/>
          </a:prstGeom>
          <a:noFill/>
        </p:spPr>
        <p:txBody>
          <a:bodyPr wrap="square" rtlCol="0">
            <a:spAutoFit/>
          </a:bodyPr>
          <a:lstStyle/>
          <a:p>
            <a:r>
              <a:rPr lang="en-US" altLang="ja-JP" sz="1200" dirty="0" smtClean="0">
                <a:solidFill>
                  <a:srgbClr val="FF0000"/>
                </a:solidFill>
              </a:rPr>
              <a:t>⑦</a:t>
            </a:r>
            <a:endParaRPr kumimoji="1" lang="ja-JP" altLang="en-US" sz="1200" dirty="0">
              <a:solidFill>
                <a:srgbClr val="FF0000"/>
              </a:solidFill>
            </a:endParaRPr>
          </a:p>
        </p:txBody>
      </p:sp>
      <p:pic>
        <p:nvPicPr>
          <p:cNvPr id="23" name="図 22" descr="スクリーンショット 2012-07-24 19.46.45.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516" y="1527850"/>
            <a:ext cx="715214" cy="867637"/>
          </a:xfrm>
          <a:prstGeom prst="rect">
            <a:avLst/>
          </a:prstGeom>
        </p:spPr>
      </p:pic>
    </p:spTree>
    <p:extLst>
      <p:ext uri="{BB962C8B-B14F-4D97-AF65-F5344CB8AC3E}">
        <p14:creationId xmlns:p14="http://schemas.microsoft.com/office/powerpoint/2010/main" val="3026380945"/>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6984776" cy="523220"/>
          </a:xfrm>
          <a:prstGeom prst="rect">
            <a:avLst/>
          </a:prstGeom>
          <a:noFill/>
        </p:spPr>
        <p:txBody>
          <a:bodyPr wrap="square" rtlCol="0">
            <a:spAutoFit/>
          </a:bodyPr>
          <a:lstStyle/>
          <a:p>
            <a:r>
              <a:rPr lang="ja-JP" altLang="en-US" sz="2800" dirty="0" smtClean="0">
                <a:latin typeface="メイリオ"/>
                <a:ea typeface="メイリオ"/>
                <a:cs typeface="メイリオ"/>
              </a:rPr>
              <a:t>５．</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PAGES</a:t>
            </a:r>
            <a:r>
              <a:rPr lang="ja-JP" altLang="en-US" sz="2800" dirty="0" smtClean="0">
                <a:latin typeface="メイリオ"/>
                <a:ea typeface="メイリオ"/>
                <a:cs typeface="メイリオ"/>
              </a:rPr>
              <a:t>」編集画面</a:t>
            </a:r>
            <a:endParaRPr lang="ja-JP" altLang="en-US" sz="2800" dirty="0">
              <a:latin typeface="メイリオ"/>
              <a:ea typeface="メイリオ"/>
              <a:cs typeface="メイリオ"/>
            </a:endParaRPr>
          </a:p>
        </p:txBody>
      </p:sp>
      <p:sp>
        <p:nvSpPr>
          <p:cNvPr id="26" name="テキスト ボックス 25"/>
          <p:cNvSpPr txBox="1"/>
          <p:nvPr/>
        </p:nvSpPr>
        <p:spPr>
          <a:xfrm>
            <a:off x="539552" y="1484784"/>
            <a:ext cx="7943200" cy="1395254"/>
          </a:xfrm>
          <a:prstGeom prst="rect">
            <a:avLst/>
          </a:prstGeom>
          <a:noFill/>
        </p:spPr>
        <p:txBody>
          <a:bodyPr wrap="none" rtlCol="0">
            <a:spAutoFit/>
          </a:bodyPr>
          <a:lstStyle/>
          <a:p>
            <a:pPr>
              <a:lnSpc>
                <a:spcPct val="140000"/>
              </a:lnSpc>
            </a:pPr>
            <a:r>
              <a:rPr kumimoji="1" lang="en-US" altLang="ja-JP" sz="1400" dirty="0" smtClean="0">
                <a:latin typeface="メイリオ"/>
                <a:ea typeface="メイリオ"/>
                <a:cs typeface="メイリオ"/>
              </a:rPr>
              <a:t>①HTML</a:t>
            </a:r>
            <a:r>
              <a:rPr kumimoji="1" lang="ja-JP" altLang="en-US" sz="1400" dirty="0" smtClean="0">
                <a:latin typeface="メイリオ"/>
                <a:ea typeface="メイリオ"/>
                <a:cs typeface="メイリオ"/>
              </a:rPr>
              <a:t>ファイル名</a:t>
            </a:r>
            <a:r>
              <a:rPr lang="ja-JP" altLang="en-US" sz="1400" dirty="0" smtClean="0">
                <a:latin typeface="メイリオ"/>
                <a:ea typeface="メイリオ"/>
                <a:cs typeface="メイリオ"/>
              </a:rPr>
              <a:t>・</a:t>
            </a:r>
            <a:r>
              <a:rPr lang="ja-JP" altLang="en-US" sz="1400" dirty="0">
                <a:latin typeface="メイリオ"/>
                <a:ea typeface="メイリオ"/>
                <a:cs typeface="メイリオ"/>
              </a:rPr>
              <a:t>・・ ページのファイル名です</a:t>
            </a:r>
            <a:r>
              <a:rPr lang="ja-JP" altLang="en-US" sz="1400" dirty="0" smtClean="0">
                <a:latin typeface="メイリオ"/>
                <a:ea typeface="メイリオ"/>
                <a:cs typeface="メイリオ"/>
              </a:rPr>
              <a:t>。</a:t>
            </a:r>
            <a:endParaRPr lang="en-US" altLang="ja-JP" sz="1400" dirty="0" smtClean="0">
              <a:latin typeface="メイリオ"/>
              <a:ea typeface="メイリオ"/>
              <a:cs typeface="メイリオ"/>
            </a:endParaRPr>
          </a:p>
          <a:p>
            <a:pPr>
              <a:lnSpc>
                <a:spcPct val="140000"/>
              </a:lnSpc>
            </a:pPr>
            <a:r>
              <a:rPr lang="ja-JP" altLang="ja-JP" sz="1400" dirty="0">
                <a:latin typeface="メイリオ"/>
                <a:ea typeface="メイリオ"/>
                <a:cs typeface="メイリオ"/>
              </a:rPr>
              <a:t>　</a:t>
            </a:r>
            <a:r>
              <a:rPr lang="ja-JP" altLang="en-US" sz="1400" dirty="0" smtClean="0">
                <a:latin typeface="メイリオ"/>
                <a:ea typeface="メイリオ"/>
                <a:cs typeface="メイリオ"/>
              </a:rPr>
              <a:t>　　　　　　　　　　　</a:t>
            </a:r>
            <a:r>
              <a:rPr lang="en-US" altLang="ja-JP" sz="1100" dirty="0" smtClean="0">
                <a:latin typeface="メイリオ"/>
                <a:ea typeface="メイリオ"/>
                <a:cs typeface="メイリオ"/>
              </a:rPr>
              <a:t>(</a:t>
            </a:r>
            <a:r>
              <a:rPr lang="en-US" altLang="ja-JP" sz="1100" dirty="0">
                <a:latin typeface="メイリオ"/>
                <a:ea typeface="メイリオ"/>
                <a:cs typeface="メイリオ"/>
              </a:rPr>
              <a:t>index</a:t>
            </a:r>
            <a:r>
              <a:rPr lang="ja-JP" altLang="en-US" sz="1100" dirty="0">
                <a:latin typeface="メイリオ"/>
                <a:ea typeface="メイリオ"/>
                <a:cs typeface="メイリオ"/>
              </a:rPr>
              <a:t>ページは編集不可ですが、それ以外は編集可能です。</a:t>
            </a:r>
            <a:r>
              <a:rPr lang="en-US" altLang="ja-JP" sz="1100" dirty="0" smtClean="0">
                <a:latin typeface="メイリオ"/>
                <a:ea typeface="メイリオ"/>
                <a:cs typeface="メイリオ"/>
              </a:rPr>
              <a:t>)</a:t>
            </a:r>
          </a:p>
          <a:p>
            <a:pPr>
              <a:lnSpc>
                <a:spcPct val="140000"/>
              </a:lnSpc>
            </a:pPr>
            <a:r>
              <a:rPr lang="ja-JP" altLang="ja-JP" sz="1100" dirty="0">
                <a:latin typeface="メイリオ"/>
                <a:ea typeface="メイリオ"/>
                <a:cs typeface="メイリオ"/>
              </a:rPr>
              <a:t>　</a:t>
            </a:r>
            <a:r>
              <a:rPr lang="ja-JP" altLang="en-US" sz="1100" dirty="0" smtClean="0">
                <a:latin typeface="メイリオ"/>
                <a:ea typeface="メイリオ"/>
                <a:cs typeface="メイリオ"/>
              </a:rPr>
              <a:t>　　　　　　　　　　　　　　</a:t>
            </a:r>
            <a:r>
              <a:rPr lang="en-US" altLang="ja-JP" sz="1100" dirty="0" smtClean="0">
                <a:latin typeface="メイリオ"/>
                <a:ea typeface="メイリオ"/>
                <a:cs typeface="メイリオ"/>
              </a:rPr>
              <a:t>※</a:t>
            </a:r>
            <a:r>
              <a:rPr lang="ja-JP" altLang="en-US" sz="1100" dirty="0" smtClean="0">
                <a:latin typeface="メイリオ"/>
                <a:ea typeface="メイリオ"/>
                <a:cs typeface="メイリオ"/>
              </a:rPr>
              <a:t>ファイル名は半角英数字のみ利用可能です。</a:t>
            </a:r>
            <a:endParaRPr lang="en-US" altLang="ja-JP" sz="1100" dirty="0" smtClean="0">
              <a:latin typeface="メイリオ"/>
              <a:ea typeface="メイリオ"/>
              <a:cs typeface="メイリオ"/>
            </a:endParaRPr>
          </a:p>
          <a:p>
            <a:pPr>
              <a:lnSpc>
                <a:spcPct val="140000"/>
              </a:lnSpc>
            </a:pPr>
            <a:r>
              <a:rPr lang="ja-JP" altLang="ja-JP" sz="1100" dirty="0">
                <a:latin typeface="メイリオ"/>
                <a:ea typeface="メイリオ"/>
                <a:cs typeface="メイリオ"/>
              </a:rPr>
              <a:t>　</a:t>
            </a:r>
            <a:r>
              <a:rPr lang="ja-JP" altLang="en-US" sz="1100" dirty="0" smtClean="0">
                <a:latin typeface="メイリオ"/>
                <a:ea typeface="メイリオ"/>
                <a:cs typeface="メイリオ"/>
              </a:rPr>
              <a:t>　　　　　　　　　　　　　　ファイル名を変更すると、元のテンプレートをベースに新しいファイルが複製されます。</a:t>
            </a:r>
            <a:endParaRPr lang="en-US" altLang="ja-JP" sz="1100" dirty="0" smtClean="0">
              <a:latin typeface="メイリオ"/>
              <a:ea typeface="メイリオ"/>
              <a:cs typeface="メイリオ"/>
            </a:endParaRPr>
          </a:p>
          <a:p>
            <a:pPr>
              <a:lnSpc>
                <a:spcPct val="140000"/>
              </a:lnSpc>
            </a:pPr>
            <a:r>
              <a:rPr lang="ja-JP" altLang="ja-JP" sz="1100" dirty="0">
                <a:latin typeface="メイリオ"/>
                <a:ea typeface="メイリオ"/>
                <a:cs typeface="メイリオ"/>
              </a:rPr>
              <a:t>　</a:t>
            </a:r>
            <a:r>
              <a:rPr lang="ja-JP" altLang="en-US" sz="1100" dirty="0" smtClean="0">
                <a:latin typeface="メイリオ"/>
                <a:ea typeface="メイリオ"/>
                <a:cs typeface="メイリオ"/>
              </a:rPr>
              <a:t>　　　　　　　　　　　　　　元のファイルが不要な方は</a:t>
            </a:r>
            <a:r>
              <a:rPr lang="en-US" altLang="ja-JP" sz="1100" dirty="0" smtClean="0">
                <a:latin typeface="メイリオ"/>
                <a:ea typeface="メイリオ"/>
                <a:cs typeface="メイリオ"/>
              </a:rPr>
              <a:t>[PAGE]</a:t>
            </a:r>
            <a:r>
              <a:rPr lang="ja-JP" altLang="en-US" sz="1100" dirty="0" smtClean="0">
                <a:latin typeface="メイリオ"/>
                <a:ea typeface="メイリオ"/>
                <a:cs typeface="メイリオ"/>
              </a:rPr>
              <a:t>メニューの編集画面より削除して下さい。</a:t>
            </a:r>
            <a:endParaRPr lang="en-US" altLang="ja-JP" sz="1100" dirty="0" smtClean="0">
              <a:latin typeface="メイリオ"/>
              <a:ea typeface="メイリオ"/>
              <a:cs typeface="メイリオ"/>
            </a:endParaRPr>
          </a:p>
        </p:txBody>
      </p:sp>
      <p:sp>
        <p:nvSpPr>
          <p:cNvPr id="27" name="テキスト ボックス 26"/>
          <p:cNvSpPr txBox="1"/>
          <p:nvPr/>
        </p:nvSpPr>
        <p:spPr>
          <a:xfrm>
            <a:off x="539552" y="3094644"/>
            <a:ext cx="8434921" cy="982833"/>
          </a:xfrm>
          <a:prstGeom prst="rect">
            <a:avLst/>
          </a:prstGeom>
          <a:noFill/>
        </p:spPr>
        <p:txBody>
          <a:bodyPr wrap="none" rtlCol="0">
            <a:spAutoFit/>
          </a:bodyPr>
          <a:lstStyle/>
          <a:p>
            <a:pPr>
              <a:lnSpc>
                <a:spcPct val="140000"/>
              </a:lnSpc>
            </a:pPr>
            <a:r>
              <a:rPr kumimoji="1" lang="en-US" altLang="ja-JP" sz="1400" dirty="0" smtClean="0">
                <a:latin typeface="メイリオ"/>
                <a:ea typeface="メイリオ"/>
                <a:cs typeface="メイリオ"/>
              </a:rPr>
              <a:t>②</a:t>
            </a:r>
            <a:r>
              <a:rPr kumimoji="1" lang="ja-JP" altLang="en-US" sz="1400" dirty="0" smtClean="0">
                <a:latin typeface="メイリオ"/>
                <a:ea typeface="メイリオ"/>
                <a:cs typeface="メイリオ"/>
              </a:rPr>
              <a:t>表示順              </a:t>
            </a:r>
            <a:r>
              <a:rPr lang="ja-JP" altLang="en-US" sz="1400" dirty="0" smtClean="0">
                <a:latin typeface="メイリオ"/>
                <a:ea typeface="メイリオ"/>
                <a:cs typeface="メイリオ"/>
              </a:rPr>
              <a:t>・</a:t>
            </a:r>
            <a:r>
              <a:rPr lang="ja-JP" altLang="en-US" sz="1400" dirty="0">
                <a:latin typeface="メイリオ"/>
                <a:ea typeface="メイリオ"/>
                <a:cs typeface="メイリオ"/>
              </a:rPr>
              <a:t>・</a:t>
            </a:r>
            <a:r>
              <a:rPr lang="ja-JP" altLang="en-US" sz="1400" dirty="0" smtClean="0">
                <a:latin typeface="メイリオ"/>
                <a:ea typeface="メイリオ"/>
                <a:cs typeface="メイリオ"/>
              </a:rPr>
              <a:t>・ページのナビゲーションメニュー</a:t>
            </a:r>
            <a:r>
              <a:rPr lang="ja-JP" altLang="en-US" sz="1400" dirty="0">
                <a:latin typeface="メイリオ"/>
                <a:ea typeface="メイリオ"/>
                <a:cs typeface="メイリオ"/>
              </a:rPr>
              <a:t>の表示順です</a:t>
            </a:r>
            <a:r>
              <a:rPr lang="ja-JP" altLang="en-US" sz="1400" dirty="0" smtClean="0">
                <a:latin typeface="メイリオ"/>
                <a:ea typeface="メイリオ"/>
                <a:cs typeface="メイリオ"/>
              </a:rPr>
              <a:t>。</a:t>
            </a:r>
            <a:endParaRPr lang="en-US" altLang="ja-JP" sz="1400" dirty="0" smtClean="0">
              <a:latin typeface="メイリオ"/>
              <a:ea typeface="メイリオ"/>
              <a:cs typeface="メイリオ"/>
            </a:endParaRPr>
          </a:p>
          <a:p>
            <a:pPr>
              <a:lnSpc>
                <a:spcPct val="140000"/>
              </a:lnSpc>
            </a:pPr>
            <a:r>
              <a:rPr lang="ja-JP" altLang="en-US" sz="1400" dirty="0" smtClean="0">
                <a:latin typeface="メイリオ"/>
                <a:ea typeface="メイリオ"/>
                <a:cs typeface="メイリオ"/>
              </a:rPr>
              <a:t>ナビゲーションメニュー表示は</a:t>
            </a:r>
            <a:r>
              <a:rPr lang="en-US" altLang="ja-JP" sz="1400" dirty="0">
                <a:latin typeface="メイリオ"/>
                <a:ea typeface="メイリオ"/>
                <a:cs typeface="メイリオ"/>
              </a:rPr>
              <a:t> </a:t>
            </a:r>
            <a:r>
              <a:rPr lang="en-US" altLang="ja-JP" sz="1400" dirty="0" smtClean="0">
                <a:latin typeface="メイリオ"/>
                <a:ea typeface="メイリオ"/>
                <a:cs typeface="メイリオ"/>
              </a:rPr>
              <a:t>index</a:t>
            </a:r>
            <a:r>
              <a:rPr lang="ja-JP" altLang="en-US" sz="1400" dirty="0" smtClean="0">
                <a:latin typeface="メイリオ"/>
                <a:ea typeface="メイリオ"/>
                <a:cs typeface="メイリオ"/>
              </a:rPr>
              <a:t>が一番左となりその次にここで指定した若い番号順に並びます。</a:t>
            </a:r>
            <a:endParaRPr lang="en-US" altLang="ja-JP" sz="1400" dirty="0" smtClean="0">
              <a:latin typeface="メイリオ"/>
              <a:ea typeface="メイリオ"/>
              <a:cs typeface="メイリオ"/>
            </a:endParaRPr>
          </a:p>
          <a:p>
            <a:pPr>
              <a:lnSpc>
                <a:spcPct val="140000"/>
              </a:lnSpc>
            </a:pPr>
            <a:r>
              <a:rPr lang="ja-JP" altLang="ja-JP" sz="1400" dirty="0">
                <a:latin typeface="メイリオ"/>
                <a:ea typeface="メイリオ"/>
                <a:cs typeface="メイリオ"/>
              </a:rPr>
              <a:t>　</a:t>
            </a:r>
            <a:r>
              <a:rPr lang="ja-JP" altLang="en-US" sz="1400" dirty="0" smtClean="0">
                <a:latin typeface="メイリオ"/>
                <a:ea typeface="メイリオ"/>
                <a:cs typeface="メイリオ"/>
              </a:rPr>
              <a:t>　　　　　　　　　　 </a:t>
            </a:r>
            <a:r>
              <a:rPr lang="en-US" altLang="ja-JP" sz="1100" dirty="0" smtClean="0">
                <a:latin typeface="メイリオ"/>
                <a:ea typeface="メイリオ"/>
                <a:cs typeface="メイリオ"/>
              </a:rPr>
              <a:t>(</a:t>
            </a:r>
            <a:r>
              <a:rPr lang="en-US" altLang="ja-JP" sz="1100" dirty="0">
                <a:latin typeface="メイリオ"/>
                <a:ea typeface="メイリオ"/>
                <a:cs typeface="メイリオ"/>
              </a:rPr>
              <a:t>index</a:t>
            </a:r>
            <a:r>
              <a:rPr lang="ja-JP" altLang="en-US" sz="1100" dirty="0">
                <a:latin typeface="メイリオ"/>
                <a:ea typeface="メイリオ"/>
                <a:cs typeface="メイリオ"/>
              </a:rPr>
              <a:t>ページは編集不可ですが、それ以外は編集可能です。</a:t>
            </a:r>
            <a:r>
              <a:rPr lang="en-US" altLang="ja-JP" sz="1100" dirty="0">
                <a:latin typeface="メイリオ"/>
                <a:ea typeface="メイリオ"/>
                <a:cs typeface="メイリオ"/>
              </a:rPr>
              <a:t>)</a:t>
            </a:r>
          </a:p>
        </p:txBody>
      </p:sp>
      <p:sp>
        <p:nvSpPr>
          <p:cNvPr id="20" name="テキスト ボックス 19"/>
          <p:cNvSpPr txBox="1"/>
          <p:nvPr/>
        </p:nvSpPr>
        <p:spPr>
          <a:xfrm>
            <a:off x="539552" y="4174764"/>
            <a:ext cx="8446092" cy="2515560"/>
          </a:xfrm>
          <a:prstGeom prst="rect">
            <a:avLst/>
          </a:prstGeom>
          <a:noFill/>
        </p:spPr>
        <p:txBody>
          <a:bodyPr wrap="none" rtlCol="0">
            <a:spAutoFit/>
          </a:bodyPr>
          <a:lstStyle/>
          <a:p>
            <a:pPr>
              <a:lnSpc>
                <a:spcPct val="140000"/>
              </a:lnSpc>
            </a:pPr>
            <a:r>
              <a:rPr kumimoji="1" lang="en-US" altLang="ja-JP" sz="1400" dirty="0" smtClean="0">
                <a:latin typeface="メイリオ"/>
                <a:ea typeface="メイリオ"/>
                <a:cs typeface="メイリオ"/>
              </a:rPr>
              <a:t>③PAGE</a:t>
            </a:r>
            <a:r>
              <a:rPr kumimoji="1" lang="ja-JP" altLang="en-US" sz="1400" dirty="0" smtClean="0">
                <a:latin typeface="メイリオ"/>
                <a:ea typeface="メイリオ"/>
                <a:cs typeface="メイリオ"/>
              </a:rPr>
              <a:t>タイプ</a:t>
            </a:r>
            <a:r>
              <a:rPr lang="ja-JP" altLang="en-US" sz="1400" dirty="0" smtClean="0">
                <a:latin typeface="メイリオ"/>
                <a:ea typeface="メイリオ"/>
                <a:cs typeface="メイリオ"/>
              </a:rPr>
              <a:t>・</a:t>
            </a:r>
            <a:r>
              <a:rPr lang="ja-JP" altLang="en-US" sz="1400" dirty="0">
                <a:latin typeface="メイリオ"/>
                <a:ea typeface="メイリオ"/>
                <a:cs typeface="メイリオ"/>
              </a:rPr>
              <a:t>・・ </a:t>
            </a:r>
            <a:r>
              <a:rPr lang="ja-JP" altLang="en-US" sz="1400" dirty="0" smtClean="0">
                <a:latin typeface="メイリオ"/>
                <a:ea typeface="メイリオ"/>
                <a:cs typeface="メイリオ"/>
              </a:rPr>
              <a:t>ナビゲーションメニューに表示するか否かを選択します。</a:t>
            </a:r>
            <a:endParaRPr lang="en-US" altLang="ja-JP" sz="1400" dirty="0" smtClean="0">
              <a:latin typeface="メイリオ"/>
              <a:ea typeface="メイリオ"/>
              <a:cs typeface="メイリオ"/>
            </a:endParaRPr>
          </a:p>
          <a:p>
            <a:pPr>
              <a:lnSpc>
                <a:spcPct val="140000"/>
              </a:lnSpc>
            </a:pPr>
            <a:r>
              <a:rPr lang="en-US" altLang="ja-JP" sz="1100" dirty="0" smtClean="0">
                <a:latin typeface="メイリオ"/>
                <a:ea typeface="メイリオ"/>
                <a:cs typeface="メイリオ"/>
              </a:rPr>
              <a:t>	◯</a:t>
            </a:r>
            <a:r>
              <a:rPr lang="ja-JP" altLang="en-US" sz="1100" dirty="0" smtClean="0">
                <a:latin typeface="メイリオ"/>
                <a:ea typeface="メイリオ"/>
                <a:cs typeface="メイリオ"/>
              </a:rPr>
              <a:t> メニューに含むページ ・・・ 選択すると自動的にナビゲーションメニューに表示されます。</a:t>
            </a:r>
            <a:endParaRPr lang="en-US" altLang="ja-JP" sz="1100" dirty="0" smtClean="0">
              <a:latin typeface="メイリオ"/>
              <a:ea typeface="メイリオ"/>
              <a:cs typeface="メイリオ"/>
            </a:endParaRPr>
          </a:p>
          <a:p>
            <a:pPr>
              <a:lnSpc>
                <a:spcPct val="140000"/>
              </a:lnSpc>
            </a:pPr>
            <a:r>
              <a:rPr lang="en-US" altLang="ja-JP" sz="1100" dirty="0" smtClean="0">
                <a:latin typeface="メイリオ"/>
                <a:ea typeface="メイリオ"/>
                <a:cs typeface="メイリオ"/>
              </a:rPr>
              <a:t>	◯</a:t>
            </a:r>
            <a:r>
              <a:rPr lang="ja-JP" altLang="en-US" sz="1100" dirty="0" smtClean="0">
                <a:latin typeface="メイリオ"/>
                <a:ea typeface="メイリオ"/>
                <a:cs typeface="メイリオ"/>
              </a:rPr>
              <a:t> 単独ページ　　　　　 ・・・ 選択するとナビゲーションメニューに表示されず、単独ページとして扱われます。</a:t>
            </a:r>
            <a:endParaRPr lang="en-US" altLang="ja-JP" sz="1100" dirty="0">
              <a:latin typeface="メイリオ"/>
              <a:ea typeface="メイリオ"/>
              <a:cs typeface="メイリオ"/>
            </a:endParaRPr>
          </a:p>
          <a:p>
            <a:pPr>
              <a:lnSpc>
                <a:spcPct val="140000"/>
              </a:lnSpc>
            </a:pPr>
            <a:r>
              <a:rPr lang="en-US" altLang="ja-JP" sz="1100" dirty="0" smtClean="0">
                <a:latin typeface="メイリオ"/>
                <a:ea typeface="メイリオ"/>
                <a:cs typeface="メイリオ"/>
              </a:rPr>
              <a:t>	◯</a:t>
            </a:r>
            <a:r>
              <a:rPr lang="ja-JP" altLang="en-US" sz="1100" dirty="0" smtClean="0">
                <a:latin typeface="メイリオ"/>
                <a:ea typeface="メイリオ"/>
                <a:cs typeface="メイリオ"/>
              </a:rPr>
              <a:t> サブメニュー　　　　 ・・・ 選択すると親子関係のメニューが作成できます。</a:t>
            </a:r>
            <a:endParaRPr lang="en-US" altLang="ja-JP" sz="1100" dirty="0" smtClean="0">
              <a:latin typeface="メイリオ"/>
              <a:ea typeface="メイリオ"/>
              <a:cs typeface="メイリオ"/>
            </a:endParaRPr>
          </a:p>
          <a:p>
            <a:pPr>
              <a:lnSpc>
                <a:spcPct val="140000"/>
              </a:lnSpc>
            </a:pPr>
            <a:endParaRPr lang="en-US" altLang="ja-JP" sz="1100" dirty="0" smtClean="0">
              <a:latin typeface="メイリオ"/>
              <a:ea typeface="メイリオ"/>
              <a:cs typeface="メイリオ"/>
            </a:endParaRPr>
          </a:p>
          <a:p>
            <a:pPr>
              <a:lnSpc>
                <a:spcPct val="140000"/>
              </a:lnSpc>
            </a:pPr>
            <a:r>
              <a:rPr lang="en-US" altLang="ja-JP" sz="1100" dirty="0" smtClean="0">
                <a:latin typeface="メイリオ"/>
                <a:ea typeface="メイリオ"/>
                <a:cs typeface="メイリオ"/>
              </a:rPr>
              <a:t>	※</a:t>
            </a:r>
            <a:r>
              <a:rPr lang="ja-JP" altLang="en-US" sz="1100" dirty="0" smtClean="0">
                <a:latin typeface="メイリオ"/>
                <a:ea typeface="メイリオ"/>
                <a:cs typeface="メイリオ"/>
              </a:rPr>
              <a:t>単独ページで</a:t>
            </a:r>
            <a:r>
              <a:rPr lang="en-US" altLang="ja-JP" sz="1100" dirty="0" smtClean="0">
                <a:latin typeface="メイリオ"/>
                <a:ea typeface="メイリオ"/>
                <a:cs typeface="メイリオ"/>
              </a:rPr>
              <a:t>PAGE</a:t>
            </a:r>
            <a:r>
              <a:rPr lang="ja-JP" altLang="en-US" sz="1100" dirty="0" smtClean="0">
                <a:latin typeface="メイリオ"/>
                <a:ea typeface="メイリオ"/>
                <a:cs typeface="メイリオ"/>
              </a:rPr>
              <a:t>を作成するとナビゲーションメニューからリンクが生成されませんので、</a:t>
            </a:r>
            <a:endParaRPr lang="en-US" altLang="ja-JP" sz="1100" dirty="0" smtClean="0">
              <a:latin typeface="メイリオ"/>
              <a:ea typeface="メイリオ"/>
              <a:cs typeface="メイリオ"/>
            </a:endParaRPr>
          </a:p>
          <a:p>
            <a:pPr>
              <a:lnSpc>
                <a:spcPct val="140000"/>
              </a:lnSpc>
            </a:pPr>
            <a:r>
              <a:rPr lang="en-US" altLang="ja-JP" sz="1100" dirty="0">
                <a:latin typeface="メイリオ"/>
                <a:ea typeface="メイリオ"/>
                <a:cs typeface="メイリオ"/>
              </a:rPr>
              <a:t>	</a:t>
            </a:r>
            <a:r>
              <a:rPr lang="ja-JP" altLang="en-US" sz="1100" dirty="0" smtClean="0">
                <a:latin typeface="メイリオ"/>
                <a:ea typeface="メイリオ"/>
                <a:cs typeface="メイリオ"/>
              </a:rPr>
              <a:t>個別に後述するテンプレートにリンク先を指定していただかないとなりません。</a:t>
            </a:r>
            <a:endParaRPr lang="en-US" altLang="ja-JP" sz="1400" dirty="0" smtClean="0">
              <a:latin typeface="メイリオ"/>
              <a:ea typeface="メイリオ"/>
              <a:cs typeface="メイリオ"/>
            </a:endParaRPr>
          </a:p>
          <a:p>
            <a:pPr>
              <a:lnSpc>
                <a:spcPct val="140000"/>
              </a:lnSpc>
            </a:pPr>
            <a:r>
              <a:rPr lang="en-US" altLang="ja-JP" sz="1100" dirty="0" smtClean="0">
                <a:latin typeface="メイリオ"/>
                <a:ea typeface="メイリオ"/>
                <a:cs typeface="メイリオ"/>
              </a:rPr>
              <a:t>	</a:t>
            </a:r>
            <a:r>
              <a:rPr lang="ja-JP" altLang="en-US" sz="1100" dirty="0" smtClean="0">
                <a:latin typeface="メイリオ"/>
                <a:ea typeface="メイリオ"/>
                <a:cs typeface="メイリオ"/>
              </a:rPr>
              <a:t>その際のリンク先</a:t>
            </a:r>
            <a:r>
              <a:rPr lang="en-US" altLang="ja-JP" sz="1100" dirty="0" smtClean="0">
                <a:latin typeface="メイリオ"/>
                <a:ea typeface="メイリオ"/>
                <a:cs typeface="メイリオ"/>
              </a:rPr>
              <a:t>URL</a:t>
            </a:r>
            <a:r>
              <a:rPr lang="ja-JP" altLang="en-US" sz="1100" dirty="0" smtClean="0">
                <a:latin typeface="メイリオ"/>
                <a:ea typeface="メイリオ"/>
                <a:cs typeface="メイリオ"/>
              </a:rPr>
              <a:t>は</a:t>
            </a:r>
            <a:r>
              <a:rPr lang="en-US" altLang="ja-JP" sz="1100" dirty="0" smtClean="0">
                <a:latin typeface="メイリオ"/>
                <a:ea typeface="メイリオ"/>
                <a:cs typeface="メイリオ"/>
              </a:rPr>
              <a:t> http://◯◯</a:t>
            </a:r>
            <a:r>
              <a:rPr lang="en-US" altLang="ja-JP" sz="1100" dirty="0">
                <a:latin typeface="メイリオ"/>
                <a:ea typeface="メイリオ"/>
                <a:cs typeface="メイリオ"/>
              </a:rPr>
              <a:t>◯</a:t>
            </a:r>
            <a:r>
              <a:rPr lang="en-US" altLang="ja-JP" sz="1100" dirty="0" smtClean="0">
                <a:latin typeface="メイリオ"/>
                <a:ea typeface="メイリオ"/>
                <a:cs typeface="メイリオ"/>
              </a:rPr>
              <a:t>◯/HTML</a:t>
            </a:r>
            <a:r>
              <a:rPr lang="ja-JP" altLang="en-US" sz="1100" dirty="0" smtClean="0">
                <a:latin typeface="メイリオ"/>
                <a:ea typeface="メイリオ"/>
                <a:cs typeface="メイリオ"/>
              </a:rPr>
              <a:t>ファイル名</a:t>
            </a:r>
            <a:r>
              <a:rPr lang="en-US" altLang="ja-JP" sz="1100" dirty="0" smtClean="0">
                <a:latin typeface="メイリオ"/>
                <a:ea typeface="メイリオ"/>
                <a:cs typeface="メイリオ"/>
              </a:rPr>
              <a:t>.</a:t>
            </a:r>
            <a:r>
              <a:rPr lang="en-US" altLang="ja-JP" sz="1100" dirty="0" err="1" smtClean="0">
                <a:latin typeface="メイリオ"/>
                <a:ea typeface="メイリオ"/>
                <a:cs typeface="メイリオ"/>
              </a:rPr>
              <a:t>hmtl</a:t>
            </a:r>
            <a:r>
              <a:rPr lang="en-US" altLang="ja-JP" sz="1100" dirty="0" smtClean="0">
                <a:latin typeface="メイリオ"/>
                <a:ea typeface="メイリオ"/>
                <a:cs typeface="メイリオ"/>
              </a:rPr>
              <a:t> </a:t>
            </a:r>
            <a:r>
              <a:rPr lang="ja-JP" altLang="en-US" sz="1100" dirty="0" smtClean="0">
                <a:latin typeface="メイリオ"/>
                <a:ea typeface="メイリオ"/>
                <a:cs typeface="メイリオ"/>
              </a:rPr>
              <a:t>となります。</a:t>
            </a:r>
            <a:r>
              <a:rPr lang="en-US" altLang="ja-JP" sz="1100" dirty="0">
                <a:latin typeface="メイリオ"/>
                <a:ea typeface="メイリオ"/>
                <a:cs typeface="メイリオ"/>
              </a:rPr>
              <a:t>◯◯◯</a:t>
            </a:r>
            <a:r>
              <a:rPr lang="en-US" altLang="ja-JP" sz="1100" dirty="0" smtClean="0">
                <a:latin typeface="メイリオ"/>
                <a:ea typeface="メイリオ"/>
                <a:cs typeface="メイリオ"/>
              </a:rPr>
              <a:t>◯</a:t>
            </a:r>
            <a:r>
              <a:rPr lang="ja-JP" altLang="en-US" sz="1100" dirty="0" smtClean="0">
                <a:latin typeface="メイリオ"/>
                <a:ea typeface="メイリオ"/>
                <a:cs typeface="メイリオ"/>
              </a:rPr>
              <a:t>はドメイン名です。</a:t>
            </a:r>
            <a:endParaRPr lang="en-US" altLang="ja-JP" sz="1100" dirty="0" smtClean="0">
              <a:latin typeface="メイリオ"/>
              <a:ea typeface="メイリオ"/>
              <a:cs typeface="メイリオ"/>
            </a:endParaRPr>
          </a:p>
          <a:p>
            <a:pPr>
              <a:lnSpc>
                <a:spcPct val="140000"/>
              </a:lnSpc>
            </a:pPr>
            <a:r>
              <a:rPr lang="en-US" altLang="ja-JP" sz="1100" dirty="0" smtClean="0">
                <a:latin typeface="メイリオ"/>
                <a:ea typeface="メイリオ"/>
                <a:cs typeface="メイリオ"/>
              </a:rPr>
              <a:t>	</a:t>
            </a:r>
            <a:r>
              <a:rPr lang="ja-JP" altLang="en-US" sz="1100" dirty="0" smtClean="0">
                <a:latin typeface="メイリオ"/>
                <a:ea typeface="メイリオ"/>
                <a:cs typeface="メイリオ"/>
              </a:rPr>
              <a:t>例）</a:t>
            </a:r>
            <a:r>
              <a:rPr lang="en-US" altLang="ja-JP" sz="1100" dirty="0" smtClean="0">
                <a:latin typeface="メイリオ"/>
                <a:ea typeface="メイリオ"/>
                <a:cs typeface="メイリオ"/>
              </a:rPr>
              <a:t>PAGES</a:t>
            </a:r>
            <a:r>
              <a:rPr lang="ja-JP" altLang="en-US" sz="1100" dirty="0" smtClean="0">
                <a:latin typeface="メイリオ"/>
                <a:ea typeface="メイリオ"/>
                <a:cs typeface="メイリオ"/>
              </a:rPr>
              <a:t>の</a:t>
            </a:r>
            <a:r>
              <a:rPr lang="en-US" altLang="ja-JP" sz="1100" dirty="0" smtClean="0">
                <a:latin typeface="メイリオ"/>
                <a:ea typeface="メイリオ"/>
                <a:cs typeface="メイリオ"/>
              </a:rPr>
              <a:t>HTML</a:t>
            </a:r>
            <a:r>
              <a:rPr lang="ja-JP" altLang="en-US" sz="1100" dirty="0" smtClean="0">
                <a:latin typeface="メイリオ"/>
                <a:ea typeface="メイリオ"/>
                <a:cs typeface="メイリオ"/>
              </a:rPr>
              <a:t>ファイル名が</a:t>
            </a:r>
            <a:r>
              <a:rPr lang="en-US" altLang="ja-JP" sz="1100" b="1" dirty="0" smtClean="0">
                <a:solidFill>
                  <a:srgbClr val="FF0000"/>
                </a:solidFill>
                <a:latin typeface="メイリオ"/>
                <a:ea typeface="メイリオ"/>
                <a:cs typeface="メイリオ"/>
              </a:rPr>
              <a:t>about</a:t>
            </a:r>
            <a:r>
              <a:rPr lang="ja-JP" altLang="en-US" sz="1100" dirty="0" smtClean="0">
                <a:latin typeface="メイリオ"/>
                <a:ea typeface="メイリオ"/>
                <a:cs typeface="メイリオ"/>
              </a:rPr>
              <a:t>でドメインが</a:t>
            </a:r>
            <a:r>
              <a:rPr lang="en-US" altLang="ja-JP" sz="1100" b="1" dirty="0" err="1" smtClean="0">
                <a:solidFill>
                  <a:srgbClr val="FF0000"/>
                </a:solidFill>
                <a:latin typeface="メイリオ"/>
                <a:ea typeface="メイリオ"/>
                <a:cs typeface="メイリオ"/>
              </a:rPr>
              <a:t>interlogic.jp</a:t>
            </a:r>
            <a:r>
              <a:rPr lang="ja-JP" altLang="en-US" sz="1100" dirty="0" smtClean="0">
                <a:latin typeface="メイリオ"/>
                <a:ea typeface="メイリオ"/>
                <a:cs typeface="メイリオ"/>
              </a:rPr>
              <a:t>の場合</a:t>
            </a:r>
            <a:endParaRPr lang="en-US" altLang="ja-JP" sz="1100" dirty="0" smtClean="0">
              <a:latin typeface="メイリオ"/>
              <a:ea typeface="メイリオ"/>
              <a:cs typeface="メイリオ"/>
            </a:endParaRPr>
          </a:p>
          <a:p>
            <a:pPr>
              <a:lnSpc>
                <a:spcPct val="140000"/>
              </a:lnSpc>
            </a:pPr>
            <a:r>
              <a:rPr lang="en-US" altLang="ja-JP" sz="1100" dirty="0" smtClean="0">
                <a:latin typeface="メイリオ"/>
                <a:ea typeface="メイリオ"/>
                <a:cs typeface="メイリオ"/>
              </a:rPr>
              <a:t>	http://</a:t>
            </a:r>
            <a:r>
              <a:rPr lang="en-US" altLang="ja-JP" sz="1100" b="1" dirty="0" smtClean="0">
                <a:solidFill>
                  <a:srgbClr val="FF0000"/>
                </a:solidFill>
                <a:latin typeface="メイリオ"/>
                <a:ea typeface="メイリオ"/>
                <a:cs typeface="メイリオ"/>
              </a:rPr>
              <a:t>interlogic.jp</a:t>
            </a:r>
            <a:r>
              <a:rPr lang="en-US" altLang="ja-JP" sz="1100" dirty="0" smtClean="0">
                <a:latin typeface="メイリオ"/>
                <a:ea typeface="メイリオ"/>
                <a:cs typeface="メイリオ"/>
              </a:rPr>
              <a:t>/</a:t>
            </a:r>
            <a:r>
              <a:rPr lang="en-US" altLang="ja-JP" sz="1100" b="1" dirty="0" smtClean="0">
                <a:solidFill>
                  <a:srgbClr val="FF0000"/>
                </a:solidFill>
                <a:latin typeface="メイリオ"/>
                <a:ea typeface="メイリオ"/>
                <a:cs typeface="メイリオ"/>
              </a:rPr>
              <a:t>about</a:t>
            </a:r>
            <a:r>
              <a:rPr lang="en-US" altLang="ja-JP" sz="1100" dirty="0" smtClean="0">
                <a:latin typeface="メイリオ"/>
                <a:ea typeface="メイリオ"/>
                <a:cs typeface="メイリオ"/>
              </a:rPr>
              <a:t>.html </a:t>
            </a:r>
            <a:r>
              <a:rPr lang="ja-JP" altLang="en-US" sz="1100" dirty="0" smtClean="0">
                <a:latin typeface="メイリオ"/>
                <a:ea typeface="メイリオ"/>
                <a:cs typeface="メイリオ"/>
              </a:rPr>
              <a:t>になります。</a:t>
            </a:r>
            <a:endParaRPr lang="en-US" altLang="ja-JP" sz="1100" dirty="0" smtClean="0">
              <a:latin typeface="メイリオ"/>
              <a:ea typeface="メイリオ"/>
              <a:cs typeface="メイリオ"/>
            </a:endParaRPr>
          </a:p>
        </p:txBody>
      </p:sp>
    </p:spTree>
    <p:extLst>
      <p:ext uri="{BB962C8B-B14F-4D97-AF65-F5344CB8AC3E}">
        <p14:creationId xmlns:p14="http://schemas.microsoft.com/office/powerpoint/2010/main" val="879509865"/>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6984776" cy="523220"/>
          </a:xfrm>
          <a:prstGeom prst="rect">
            <a:avLst/>
          </a:prstGeom>
          <a:noFill/>
        </p:spPr>
        <p:txBody>
          <a:bodyPr wrap="square" rtlCol="0">
            <a:spAutoFit/>
          </a:bodyPr>
          <a:lstStyle/>
          <a:p>
            <a:r>
              <a:rPr lang="en-US" altLang="ja-JP" sz="2800" dirty="0" smtClean="0">
                <a:latin typeface="メイリオ"/>
                <a:ea typeface="メイリオ"/>
                <a:cs typeface="メイリオ"/>
              </a:rPr>
              <a:t>6</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PAGES</a:t>
            </a:r>
            <a:r>
              <a:rPr lang="ja-JP" altLang="en-US" sz="2800" dirty="0" smtClean="0">
                <a:latin typeface="メイリオ"/>
                <a:ea typeface="メイリオ"/>
                <a:cs typeface="メイリオ"/>
              </a:rPr>
              <a:t>」編集画面</a:t>
            </a:r>
            <a:endParaRPr lang="ja-JP" altLang="en-US" sz="2800" dirty="0">
              <a:latin typeface="メイリオ"/>
              <a:ea typeface="メイリオ"/>
              <a:cs typeface="メイリオ"/>
            </a:endParaRPr>
          </a:p>
        </p:txBody>
      </p:sp>
      <p:sp>
        <p:nvSpPr>
          <p:cNvPr id="26" name="テキスト ボックス 25"/>
          <p:cNvSpPr txBox="1"/>
          <p:nvPr/>
        </p:nvSpPr>
        <p:spPr>
          <a:xfrm>
            <a:off x="467544" y="3861048"/>
            <a:ext cx="8799830" cy="954107"/>
          </a:xfrm>
          <a:prstGeom prst="rect">
            <a:avLst/>
          </a:prstGeom>
          <a:noFill/>
        </p:spPr>
        <p:txBody>
          <a:bodyPr wrap="none" rtlCol="0">
            <a:spAutoFit/>
          </a:bodyPr>
          <a:lstStyle/>
          <a:p>
            <a:r>
              <a:rPr lang="en-US" altLang="ja-JP" sz="1400" dirty="0" smtClean="0">
                <a:latin typeface="メイリオ"/>
                <a:ea typeface="メイリオ"/>
                <a:cs typeface="メイリオ"/>
              </a:rPr>
              <a:t>⑥</a:t>
            </a:r>
            <a:r>
              <a:rPr kumimoji="1" lang="ja-JP" altLang="en-US" sz="1400" dirty="0" smtClean="0">
                <a:latin typeface="メイリオ"/>
                <a:ea typeface="メイリオ"/>
                <a:cs typeface="メイリオ"/>
              </a:rPr>
              <a:t>ページタイトル</a:t>
            </a:r>
            <a:r>
              <a:rPr lang="ja-JP" altLang="en-US" sz="1400" dirty="0" smtClean="0">
                <a:latin typeface="メイリオ"/>
                <a:ea typeface="メイリオ"/>
                <a:cs typeface="メイリオ"/>
              </a:rPr>
              <a:t>・</a:t>
            </a:r>
            <a:r>
              <a:rPr lang="ja-JP" altLang="en-US" sz="1400" dirty="0">
                <a:latin typeface="メイリオ"/>
                <a:ea typeface="メイリオ"/>
                <a:cs typeface="メイリオ"/>
              </a:rPr>
              <a:t>・</a:t>
            </a:r>
            <a:r>
              <a:rPr lang="ja-JP" altLang="en-US" sz="1400" dirty="0" smtClean="0">
                <a:latin typeface="メイリオ"/>
                <a:ea typeface="メイリオ"/>
                <a:cs typeface="メイリオ"/>
              </a:rPr>
              <a:t>・</a:t>
            </a:r>
            <a:r>
              <a:rPr lang="ja-JP" altLang="en-US" sz="1400" dirty="0">
                <a:latin typeface="メイリオ"/>
                <a:ea typeface="メイリオ"/>
                <a:cs typeface="メイリオ"/>
              </a:rPr>
              <a:t>ここ</a:t>
            </a:r>
            <a:r>
              <a:rPr lang="ja-JP" altLang="en-US" sz="1400" dirty="0" smtClean="0">
                <a:latin typeface="メイリオ"/>
                <a:ea typeface="メイリオ"/>
                <a:cs typeface="メイリオ"/>
              </a:rPr>
              <a:t>にページタイトル名</a:t>
            </a:r>
            <a:r>
              <a:rPr lang="ja-JP" altLang="en-US" sz="1400" dirty="0">
                <a:latin typeface="メイリオ"/>
                <a:ea typeface="メイリオ"/>
                <a:cs typeface="メイリオ"/>
              </a:rPr>
              <a:t>を入力して下さい</a:t>
            </a:r>
            <a:r>
              <a:rPr lang="ja-JP" altLang="en-US" sz="1400" dirty="0" smtClean="0">
                <a:latin typeface="メイリオ"/>
                <a:ea typeface="メイリオ"/>
                <a:cs typeface="メイリオ"/>
              </a:rPr>
              <a:t>。</a:t>
            </a:r>
            <a:endParaRPr lang="en-US" altLang="ja-JP" sz="1400" dirty="0" smtClean="0">
              <a:latin typeface="メイリオ"/>
              <a:ea typeface="メイリオ"/>
              <a:cs typeface="メイリオ"/>
            </a:endParaRPr>
          </a:p>
          <a:p>
            <a:r>
              <a:rPr lang="en-US" altLang="ja-JP" sz="1400" dirty="0">
                <a:latin typeface="メイリオ"/>
                <a:ea typeface="メイリオ"/>
                <a:cs typeface="メイリオ"/>
              </a:rPr>
              <a:t>	</a:t>
            </a:r>
            <a:r>
              <a:rPr lang="en-US" altLang="ja-JP" sz="1400" dirty="0" smtClean="0">
                <a:latin typeface="メイリオ"/>
                <a:ea typeface="メイリオ"/>
                <a:cs typeface="メイリオ"/>
              </a:rPr>
              <a:t>			</a:t>
            </a:r>
            <a:r>
              <a:rPr lang="ja-JP" altLang="en-US" sz="1400" dirty="0" smtClean="0">
                <a:latin typeface="メイリオ"/>
                <a:ea typeface="メイリオ"/>
                <a:cs typeface="メイリオ"/>
              </a:rPr>
              <a:t>　　　　　　ブラウザ</a:t>
            </a:r>
            <a:r>
              <a:rPr lang="ja-JP" altLang="en-US" sz="1400" dirty="0">
                <a:latin typeface="メイリオ"/>
                <a:ea typeface="メイリオ"/>
                <a:cs typeface="メイリオ"/>
              </a:rPr>
              <a:t>や検索エンジンで表示</a:t>
            </a:r>
            <a:r>
              <a:rPr lang="ja-JP" altLang="en-US" sz="1400" dirty="0" smtClean="0">
                <a:latin typeface="メイリオ"/>
                <a:ea typeface="メイリオ"/>
                <a:cs typeface="メイリオ"/>
              </a:rPr>
              <a:t>されるページの</a:t>
            </a:r>
            <a:r>
              <a:rPr lang="ja-JP" altLang="en-US" sz="1400" dirty="0">
                <a:latin typeface="メイリオ"/>
                <a:ea typeface="メイリオ"/>
                <a:cs typeface="メイリオ"/>
              </a:rPr>
              <a:t>タイトル（</a:t>
            </a:r>
            <a:r>
              <a:rPr lang="en-US" altLang="ja-JP" sz="1400" dirty="0">
                <a:latin typeface="メイリオ"/>
                <a:ea typeface="メイリオ"/>
                <a:cs typeface="メイリオ"/>
              </a:rPr>
              <a:t>title</a:t>
            </a:r>
            <a:r>
              <a:rPr lang="ja-JP" altLang="en-US" sz="1400" dirty="0">
                <a:latin typeface="メイリオ"/>
                <a:ea typeface="メイリオ"/>
                <a:cs typeface="メイリオ"/>
              </a:rPr>
              <a:t>タグ）となります</a:t>
            </a:r>
            <a:r>
              <a:rPr lang="ja-JP" altLang="en-US" sz="1400" dirty="0" smtClean="0">
                <a:latin typeface="メイリオ"/>
                <a:ea typeface="メイリオ"/>
                <a:cs typeface="メイリオ"/>
              </a:rPr>
              <a:t>。</a:t>
            </a:r>
            <a:endParaRPr lang="en-US" altLang="ja-JP" sz="1400" dirty="0" smtClean="0">
              <a:latin typeface="メイリオ"/>
              <a:ea typeface="メイリオ"/>
              <a:cs typeface="メイリオ"/>
            </a:endParaRPr>
          </a:p>
          <a:p>
            <a:r>
              <a:rPr lang="en-US" altLang="ja-JP" sz="1400" dirty="0" smtClean="0">
                <a:latin typeface="メイリオ"/>
                <a:ea typeface="メイリオ"/>
                <a:cs typeface="メイリオ"/>
              </a:rPr>
              <a:t>		</a:t>
            </a:r>
            <a:r>
              <a:rPr lang="ja-JP" altLang="en-US" sz="1400" dirty="0" smtClean="0">
                <a:latin typeface="メイリオ"/>
                <a:ea typeface="メイリオ"/>
                <a:cs typeface="メイリオ"/>
              </a:rPr>
              <a:t>　</a:t>
            </a:r>
            <a:endParaRPr lang="en-US" altLang="ja-JP" sz="1400" dirty="0" smtClean="0">
              <a:latin typeface="メイリオ"/>
              <a:ea typeface="メイリオ"/>
              <a:cs typeface="メイリオ"/>
            </a:endParaRPr>
          </a:p>
          <a:p>
            <a:r>
              <a:rPr lang="ja-JP" altLang="ja-JP" sz="1400" dirty="0">
                <a:latin typeface="メイリオ"/>
                <a:ea typeface="メイリオ"/>
                <a:cs typeface="メイリオ"/>
              </a:rPr>
              <a:t>　</a:t>
            </a:r>
            <a:r>
              <a:rPr lang="ja-JP" altLang="en-US" sz="1400" dirty="0" smtClean="0">
                <a:latin typeface="メイリオ"/>
                <a:ea typeface="メイリオ"/>
                <a:cs typeface="メイリオ"/>
              </a:rPr>
              <a:t>実際のサイトは</a:t>
            </a:r>
            <a:r>
              <a:rPr lang="en-US" altLang="ja-JP" sz="1400" dirty="0">
                <a:latin typeface="メイリオ"/>
                <a:ea typeface="メイリオ"/>
                <a:cs typeface="メイリオ"/>
              </a:rPr>
              <a:t>&lt;title&gt;</a:t>
            </a:r>
            <a:r>
              <a:rPr lang="ja-JP" altLang="en-US" sz="1400" dirty="0">
                <a:latin typeface="メイリオ"/>
                <a:ea typeface="メイリオ"/>
                <a:cs typeface="メイリオ"/>
              </a:rPr>
              <a:t>ページタイトル </a:t>
            </a:r>
            <a:r>
              <a:rPr lang="en-US" altLang="ja-JP" sz="1400" dirty="0">
                <a:latin typeface="メイリオ"/>
                <a:ea typeface="メイリオ"/>
                <a:cs typeface="メイリオ"/>
              </a:rPr>
              <a:t>| </a:t>
            </a:r>
            <a:r>
              <a:rPr lang="ja-JP" altLang="en-US" sz="1400" dirty="0">
                <a:latin typeface="メイリオ"/>
                <a:ea typeface="メイリオ"/>
                <a:cs typeface="メイリオ"/>
              </a:rPr>
              <a:t>サイト名</a:t>
            </a:r>
            <a:r>
              <a:rPr lang="en-US" altLang="ja-JP" sz="1400" dirty="0">
                <a:latin typeface="メイリオ"/>
                <a:ea typeface="メイリオ"/>
                <a:cs typeface="メイリオ"/>
              </a:rPr>
              <a:t>&lt;/title</a:t>
            </a:r>
            <a:r>
              <a:rPr lang="en-US" altLang="ja-JP" sz="1400" dirty="0" smtClean="0">
                <a:latin typeface="メイリオ"/>
                <a:ea typeface="メイリオ"/>
                <a:cs typeface="メイリオ"/>
              </a:rPr>
              <a:t>&gt;</a:t>
            </a:r>
            <a:r>
              <a:rPr lang="ja-JP" altLang="en-US" sz="1400" dirty="0" smtClean="0">
                <a:latin typeface="メイリオ"/>
                <a:ea typeface="メイリオ"/>
                <a:cs typeface="メイリオ"/>
              </a:rPr>
              <a:t>という表示になります。　</a:t>
            </a:r>
            <a:endParaRPr lang="en-US" altLang="ja-JP" sz="1400" dirty="0">
              <a:latin typeface="メイリオ"/>
              <a:ea typeface="メイリオ"/>
              <a:cs typeface="メイリオ"/>
            </a:endParaRPr>
          </a:p>
        </p:txBody>
      </p:sp>
      <p:sp>
        <p:nvSpPr>
          <p:cNvPr id="11" name="テキスト ボックス 10"/>
          <p:cNvSpPr txBox="1"/>
          <p:nvPr/>
        </p:nvSpPr>
        <p:spPr>
          <a:xfrm>
            <a:off x="467544" y="5209455"/>
            <a:ext cx="8802410" cy="738664"/>
          </a:xfrm>
          <a:prstGeom prst="rect">
            <a:avLst/>
          </a:prstGeom>
          <a:noFill/>
        </p:spPr>
        <p:txBody>
          <a:bodyPr wrap="none" rtlCol="0">
            <a:spAutoFit/>
          </a:bodyPr>
          <a:lstStyle/>
          <a:p>
            <a:r>
              <a:rPr kumimoji="1" lang="en-US" altLang="ja-JP" sz="1400" dirty="0" smtClean="0">
                <a:latin typeface="メイリオ"/>
                <a:ea typeface="メイリオ"/>
                <a:cs typeface="メイリオ"/>
              </a:rPr>
              <a:t>⑦</a:t>
            </a:r>
            <a:r>
              <a:rPr kumimoji="1" lang="ja-JP" altLang="en-US" sz="1400" dirty="0" smtClean="0">
                <a:latin typeface="メイリオ"/>
                <a:ea typeface="メイリオ"/>
                <a:cs typeface="メイリオ"/>
              </a:rPr>
              <a:t>ページテンプレート・・・デザインレイアウトに沿ったテンプレートを</a:t>
            </a:r>
            <a:r>
              <a:rPr lang="ja-JP" altLang="en-US" sz="1400" dirty="0" smtClean="0">
                <a:latin typeface="メイリオ"/>
                <a:ea typeface="メイリオ"/>
                <a:cs typeface="メイリオ"/>
              </a:rPr>
              <a:t>プルダウンから</a:t>
            </a:r>
            <a:r>
              <a:rPr kumimoji="1" lang="ja-JP" altLang="en-US" sz="1400" dirty="0" smtClean="0">
                <a:latin typeface="メイリオ"/>
                <a:ea typeface="メイリオ"/>
                <a:cs typeface="メイリオ"/>
              </a:rPr>
              <a:t>選択して下さい。</a:t>
            </a:r>
            <a:endParaRPr kumimoji="1" lang="en-US" altLang="ja-JP" sz="1400" dirty="0" smtClean="0">
              <a:latin typeface="メイリオ"/>
              <a:ea typeface="メイリオ"/>
              <a:cs typeface="メイリオ"/>
            </a:endParaRPr>
          </a:p>
          <a:p>
            <a:r>
              <a:rPr lang="ja-JP" altLang="ja-JP" sz="1400" dirty="0" smtClean="0">
                <a:latin typeface="メイリオ"/>
                <a:ea typeface="メイリオ"/>
                <a:cs typeface="メイリオ"/>
              </a:rPr>
              <a:t>　</a:t>
            </a:r>
            <a:r>
              <a:rPr lang="ja-JP" altLang="en-US" sz="1400" dirty="0" smtClean="0">
                <a:latin typeface="メイリオ"/>
                <a:ea typeface="メイリオ"/>
                <a:cs typeface="メイリオ"/>
              </a:rPr>
              <a:t>　　</a:t>
            </a:r>
            <a:endParaRPr lang="en-US" altLang="ja-JP" sz="1400" dirty="0" smtClean="0">
              <a:latin typeface="メイリオ"/>
              <a:ea typeface="メイリオ"/>
              <a:cs typeface="メイリオ"/>
            </a:endParaRPr>
          </a:p>
          <a:p>
            <a:r>
              <a:rPr lang="ja-JP" altLang="ja-JP" sz="1400" dirty="0">
                <a:latin typeface="メイリオ"/>
                <a:ea typeface="メイリオ"/>
                <a:cs typeface="メイリオ"/>
              </a:rPr>
              <a:t>　</a:t>
            </a:r>
            <a:r>
              <a:rPr lang="ja-JP" altLang="en-US" sz="1400" dirty="0" smtClean="0">
                <a:latin typeface="メイリオ"/>
                <a:ea typeface="メイリオ"/>
                <a:cs typeface="メイリオ"/>
              </a:rPr>
              <a:t>　　　　　　　　　　　　</a:t>
            </a:r>
            <a:r>
              <a:rPr lang="en-US" altLang="ja-JP" sz="1400" dirty="0" smtClean="0">
                <a:latin typeface="メイリオ"/>
                <a:ea typeface="メイリオ"/>
                <a:cs typeface="メイリオ"/>
              </a:rPr>
              <a:t>※</a:t>
            </a:r>
            <a:r>
              <a:rPr lang="ja-JP" altLang="en-US" sz="1400" dirty="0" smtClean="0">
                <a:latin typeface="メイリオ"/>
                <a:ea typeface="メイリオ"/>
                <a:cs typeface="メイリオ"/>
              </a:rPr>
              <a:t>各レイアウトはサムネイルをクリックで拡大表示されます。　</a:t>
            </a:r>
            <a:endParaRPr lang="en-US" altLang="ja-JP" sz="1400" dirty="0">
              <a:latin typeface="メイリオ"/>
              <a:ea typeface="メイリオ"/>
              <a:cs typeface="メイリオ"/>
            </a:endParaRPr>
          </a:p>
        </p:txBody>
      </p:sp>
      <p:sp>
        <p:nvSpPr>
          <p:cNvPr id="37" name="テキスト ボックス 36"/>
          <p:cNvSpPr txBox="1"/>
          <p:nvPr/>
        </p:nvSpPr>
        <p:spPr>
          <a:xfrm>
            <a:off x="467544" y="1844824"/>
            <a:ext cx="7488148" cy="954107"/>
          </a:xfrm>
          <a:prstGeom prst="rect">
            <a:avLst/>
          </a:prstGeom>
          <a:noFill/>
        </p:spPr>
        <p:txBody>
          <a:bodyPr wrap="none" rtlCol="0">
            <a:spAutoFit/>
          </a:bodyPr>
          <a:lstStyle/>
          <a:p>
            <a:r>
              <a:rPr kumimoji="1" lang="en-US" altLang="ja-JP" sz="1400" dirty="0" smtClean="0">
                <a:latin typeface="メイリオ"/>
                <a:ea typeface="メイリオ"/>
                <a:cs typeface="メイリオ"/>
              </a:rPr>
              <a:t>④</a:t>
            </a:r>
            <a:r>
              <a:rPr kumimoji="1" lang="ja-JP" altLang="en-US" sz="1400" dirty="0" smtClean="0">
                <a:latin typeface="メイリオ"/>
                <a:ea typeface="メイリオ"/>
                <a:cs typeface="メイリオ"/>
              </a:rPr>
              <a:t>親ページ</a:t>
            </a:r>
            <a:r>
              <a:rPr lang="ja-JP" altLang="ja-JP" sz="1400" dirty="0">
                <a:latin typeface="メイリオ"/>
                <a:ea typeface="メイリオ"/>
                <a:cs typeface="メイリオ"/>
              </a:rPr>
              <a:t>　</a:t>
            </a:r>
            <a:r>
              <a:rPr lang="ja-JP" altLang="en-US" sz="1400" dirty="0" smtClean="0">
                <a:latin typeface="メイリオ"/>
                <a:ea typeface="メイリオ"/>
                <a:cs typeface="メイリオ"/>
              </a:rPr>
              <a:t>・・・</a:t>
            </a:r>
            <a:r>
              <a:rPr lang="en-US" altLang="ja-JP" sz="1400" dirty="0" smtClean="0">
                <a:latin typeface="メイリオ"/>
                <a:ea typeface="メイリオ"/>
                <a:cs typeface="メイリオ"/>
              </a:rPr>
              <a:t>③</a:t>
            </a:r>
            <a:r>
              <a:rPr lang="ja-JP" altLang="en-US" sz="1400" dirty="0" smtClean="0">
                <a:latin typeface="メイリオ"/>
                <a:ea typeface="メイリオ"/>
                <a:cs typeface="メイリオ"/>
              </a:rPr>
              <a:t>で </a:t>
            </a:r>
            <a:r>
              <a:rPr lang="en-US" altLang="ja-JP" sz="1400" dirty="0" smtClean="0">
                <a:latin typeface="メイリオ"/>
                <a:ea typeface="メイリオ"/>
                <a:cs typeface="メイリオ"/>
              </a:rPr>
              <a:t>◯</a:t>
            </a:r>
            <a:r>
              <a:rPr lang="ja-JP" altLang="en-US" sz="1400" dirty="0" smtClean="0">
                <a:latin typeface="メイリオ"/>
                <a:ea typeface="メイリオ"/>
                <a:cs typeface="メイリオ"/>
              </a:rPr>
              <a:t> サブメニューを選択すると親ページの指定が可能になります。</a:t>
            </a:r>
            <a:endParaRPr lang="en-US" altLang="ja-JP" sz="1400" dirty="0" smtClean="0">
              <a:latin typeface="メイリオ"/>
              <a:ea typeface="メイリオ"/>
              <a:cs typeface="メイリオ"/>
            </a:endParaRPr>
          </a:p>
          <a:p>
            <a:r>
              <a:rPr lang="ja-JP" altLang="ja-JP" sz="1400" dirty="0">
                <a:latin typeface="メイリオ"/>
                <a:ea typeface="メイリオ"/>
                <a:cs typeface="メイリオ"/>
              </a:rPr>
              <a:t>　</a:t>
            </a:r>
            <a:r>
              <a:rPr lang="ja-JP" altLang="en-US" sz="1400" dirty="0" smtClean="0">
                <a:latin typeface="メイリオ"/>
                <a:ea typeface="メイリオ"/>
                <a:cs typeface="メイリオ"/>
              </a:rPr>
              <a:t>　　　　　　　　ここで選んだページにぶら下がる形でページが表示されます。　</a:t>
            </a:r>
            <a:endParaRPr lang="en-US" altLang="ja-JP" sz="1400" dirty="0" smtClean="0">
              <a:latin typeface="メイリオ"/>
              <a:ea typeface="メイリオ"/>
              <a:cs typeface="メイリオ"/>
            </a:endParaRPr>
          </a:p>
          <a:p>
            <a:endParaRPr lang="en-US" altLang="ja-JP" sz="1400" dirty="0">
              <a:latin typeface="メイリオ"/>
              <a:ea typeface="メイリオ"/>
              <a:cs typeface="メイリオ"/>
            </a:endParaRPr>
          </a:p>
          <a:p>
            <a:r>
              <a:rPr lang="ja-JP" altLang="ja-JP" sz="1400" dirty="0" smtClean="0">
                <a:latin typeface="メイリオ"/>
                <a:ea typeface="メイリオ"/>
                <a:cs typeface="メイリオ"/>
              </a:rPr>
              <a:t>　</a:t>
            </a:r>
            <a:r>
              <a:rPr lang="ja-JP" altLang="en-US" sz="1400" dirty="0" smtClean="0">
                <a:latin typeface="メイリオ"/>
                <a:ea typeface="メイリオ"/>
                <a:cs typeface="メイリオ"/>
              </a:rPr>
              <a:t>　　　　　　　　</a:t>
            </a:r>
            <a:r>
              <a:rPr lang="en-US" altLang="ja-JP" sz="1400" dirty="0" smtClean="0">
                <a:latin typeface="メイリオ"/>
                <a:ea typeface="メイリオ"/>
                <a:cs typeface="メイリオ"/>
              </a:rPr>
              <a:t>※</a:t>
            </a:r>
            <a:r>
              <a:rPr lang="ja-JP" altLang="en-US" sz="1400" dirty="0" smtClean="0">
                <a:latin typeface="メイリオ"/>
                <a:ea typeface="メイリオ"/>
                <a:cs typeface="メイリオ"/>
              </a:rPr>
              <a:t>親子メニューの表示は適宜スタイルシートにて調整してください。</a:t>
            </a:r>
            <a:endParaRPr lang="en-US" altLang="ja-JP" sz="1400" dirty="0">
              <a:latin typeface="メイリオ"/>
              <a:ea typeface="メイリオ"/>
              <a:cs typeface="メイリオ"/>
            </a:endParaRPr>
          </a:p>
        </p:txBody>
      </p:sp>
      <p:sp>
        <p:nvSpPr>
          <p:cNvPr id="38" name="テキスト ボックス 37"/>
          <p:cNvSpPr txBox="1"/>
          <p:nvPr/>
        </p:nvSpPr>
        <p:spPr>
          <a:xfrm>
            <a:off x="467544" y="3068960"/>
            <a:ext cx="8498653" cy="523220"/>
          </a:xfrm>
          <a:prstGeom prst="rect">
            <a:avLst/>
          </a:prstGeom>
          <a:noFill/>
        </p:spPr>
        <p:txBody>
          <a:bodyPr wrap="none" rtlCol="0">
            <a:spAutoFit/>
          </a:bodyPr>
          <a:lstStyle/>
          <a:p>
            <a:r>
              <a:rPr kumimoji="1" lang="en-US" altLang="ja-JP" sz="1400" dirty="0" smtClean="0">
                <a:latin typeface="メイリオ"/>
                <a:ea typeface="メイリオ"/>
                <a:cs typeface="メイリオ"/>
              </a:rPr>
              <a:t>⑤</a:t>
            </a:r>
            <a:r>
              <a:rPr kumimoji="1" lang="ja-JP" altLang="en-US" sz="1400" dirty="0" smtClean="0">
                <a:latin typeface="メイリオ"/>
                <a:ea typeface="メイリオ"/>
                <a:cs typeface="メイリオ"/>
              </a:rPr>
              <a:t>ダイレクトリンク</a:t>
            </a:r>
            <a:r>
              <a:rPr kumimoji="1" lang="en-US" altLang="ja-JP" sz="1400" dirty="0" smtClean="0">
                <a:latin typeface="メイリオ"/>
                <a:ea typeface="メイリオ"/>
                <a:cs typeface="メイリオ"/>
              </a:rPr>
              <a:t>URL</a:t>
            </a:r>
            <a:r>
              <a:rPr kumimoji="1" lang="ja-JP" altLang="en-US" sz="1400" dirty="0" smtClean="0">
                <a:latin typeface="メイリオ"/>
                <a:ea typeface="メイリオ"/>
                <a:cs typeface="メイリオ"/>
              </a:rPr>
              <a:t>・・・このページから直接 外部（もしくは内部の別ページ）に飛ばしたい時に</a:t>
            </a:r>
            <a:endParaRPr kumimoji="1" lang="en-US" altLang="ja-JP" sz="1400" dirty="0" smtClean="0">
              <a:latin typeface="メイリオ"/>
              <a:ea typeface="メイリオ"/>
              <a:cs typeface="メイリオ"/>
            </a:endParaRPr>
          </a:p>
          <a:p>
            <a:r>
              <a:rPr lang="ja-JP" altLang="ja-JP" sz="1400" dirty="0">
                <a:latin typeface="メイリオ"/>
                <a:ea typeface="メイリオ"/>
                <a:cs typeface="メイリオ"/>
              </a:rPr>
              <a:t>　</a:t>
            </a:r>
            <a:r>
              <a:rPr lang="ja-JP" altLang="en-US" sz="1400" dirty="0" smtClean="0">
                <a:latin typeface="メイリオ"/>
                <a:ea typeface="メイリオ"/>
                <a:cs typeface="メイリオ"/>
              </a:rPr>
              <a:t>　　　　　　　　　　　　　ここにその該当の</a:t>
            </a:r>
            <a:r>
              <a:rPr lang="en-US" altLang="ja-JP" sz="1400" dirty="0" smtClean="0">
                <a:latin typeface="メイリオ"/>
                <a:ea typeface="メイリオ"/>
                <a:cs typeface="メイリオ"/>
              </a:rPr>
              <a:t>URL</a:t>
            </a:r>
            <a:r>
              <a:rPr lang="ja-JP" altLang="en-US" sz="1400" dirty="0" smtClean="0">
                <a:latin typeface="メイリオ"/>
                <a:ea typeface="メイリオ"/>
                <a:cs typeface="メイリオ"/>
              </a:rPr>
              <a:t>を入力して下さい。　</a:t>
            </a:r>
            <a:endParaRPr lang="en-US" altLang="ja-JP" sz="1400" dirty="0">
              <a:latin typeface="メイリオ"/>
              <a:ea typeface="メイリオ"/>
              <a:cs typeface="メイリオ"/>
            </a:endParaRPr>
          </a:p>
        </p:txBody>
      </p:sp>
    </p:spTree>
    <p:extLst>
      <p:ext uri="{BB962C8B-B14F-4D97-AF65-F5344CB8AC3E}">
        <p14:creationId xmlns:p14="http://schemas.microsoft.com/office/powerpoint/2010/main" val="14579485"/>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6984776" cy="523220"/>
          </a:xfrm>
          <a:prstGeom prst="rect">
            <a:avLst/>
          </a:prstGeom>
          <a:noFill/>
        </p:spPr>
        <p:txBody>
          <a:bodyPr wrap="square" rtlCol="0">
            <a:spAutoFit/>
          </a:bodyPr>
          <a:lstStyle/>
          <a:p>
            <a:r>
              <a:rPr lang="en-US" altLang="ja-JP" sz="2800" dirty="0" smtClean="0">
                <a:latin typeface="メイリオ"/>
                <a:ea typeface="メイリオ"/>
                <a:cs typeface="メイリオ"/>
              </a:rPr>
              <a:t>7</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PAGES</a:t>
            </a:r>
            <a:r>
              <a:rPr lang="ja-JP" altLang="en-US" sz="2800" dirty="0" smtClean="0">
                <a:latin typeface="メイリオ"/>
                <a:ea typeface="メイリオ"/>
                <a:cs typeface="メイリオ"/>
              </a:rPr>
              <a:t>」編集画面</a:t>
            </a:r>
            <a:endParaRPr lang="ja-JP" altLang="en-US" sz="2800" dirty="0">
              <a:latin typeface="メイリオ"/>
              <a:ea typeface="メイリオ"/>
              <a:cs typeface="メイリオ"/>
            </a:endParaRPr>
          </a:p>
        </p:txBody>
      </p:sp>
      <p:sp>
        <p:nvSpPr>
          <p:cNvPr id="26" name="テキスト ボックス 25"/>
          <p:cNvSpPr txBox="1"/>
          <p:nvPr/>
        </p:nvSpPr>
        <p:spPr>
          <a:xfrm>
            <a:off x="539552" y="1484784"/>
            <a:ext cx="6738355" cy="681212"/>
          </a:xfrm>
          <a:prstGeom prst="rect">
            <a:avLst/>
          </a:prstGeom>
          <a:noFill/>
        </p:spPr>
        <p:txBody>
          <a:bodyPr wrap="none" rtlCol="0">
            <a:spAutoFit/>
          </a:bodyPr>
          <a:lstStyle/>
          <a:p>
            <a:pPr>
              <a:lnSpc>
                <a:spcPct val="140000"/>
              </a:lnSpc>
            </a:pPr>
            <a:r>
              <a:rPr lang="en-US" altLang="ja-JP" sz="1400" dirty="0" smtClean="0">
                <a:latin typeface="メイリオ"/>
                <a:ea typeface="メイリオ"/>
                <a:cs typeface="メイリオ"/>
              </a:rPr>
              <a:t>⑧HTML</a:t>
            </a:r>
            <a:r>
              <a:rPr lang="en-US" altLang="ja-JP" sz="1400" dirty="0">
                <a:latin typeface="メイリオ"/>
                <a:ea typeface="メイリオ"/>
                <a:cs typeface="メイリオ"/>
              </a:rPr>
              <a:t>-</a:t>
            </a:r>
            <a:r>
              <a:rPr lang="en-US" altLang="ja-JP" sz="1400" dirty="0" smtClean="0">
                <a:latin typeface="メイリオ"/>
                <a:ea typeface="メイリオ"/>
                <a:cs typeface="メイリオ"/>
              </a:rPr>
              <a:t>TEMPLATE</a:t>
            </a:r>
            <a:r>
              <a:rPr lang="ja-JP" altLang="en-US" sz="1400" dirty="0">
                <a:latin typeface="メイリオ"/>
                <a:ea typeface="メイリオ"/>
                <a:cs typeface="メイリオ"/>
              </a:rPr>
              <a:t> </a:t>
            </a:r>
            <a:r>
              <a:rPr lang="ja-JP" altLang="en-US" sz="1400" dirty="0" smtClean="0">
                <a:latin typeface="メイリオ"/>
                <a:ea typeface="メイリオ"/>
                <a:cs typeface="メイリオ"/>
              </a:rPr>
              <a:t>・・・</a:t>
            </a:r>
            <a:r>
              <a:rPr lang="en-US" altLang="ja-JP" sz="1400" dirty="0" smtClean="0">
                <a:latin typeface="メイリオ"/>
                <a:ea typeface="メイリオ"/>
                <a:cs typeface="メイリオ"/>
              </a:rPr>
              <a:t>⑦</a:t>
            </a:r>
            <a:r>
              <a:rPr lang="ja-JP" altLang="en-US" sz="1400" dirty="0" smtClean="0">
                <a:latin typeface="メイリオ"/>
                <a:ea typeface="メイリオ"/>
                <a:cs typeface="メイリオ"/>
              </a:rPr>
              <a:t>で選択したテンプレートのソースが表示されます。</a:t>
            </a:r>
            <a:endParaRPr lang="en-US" altLang="ja-JP" sz="1400" dirty="0" smtClean="0">
              <a:latin typeface="メイリオ"/>
              <a:ea typeface="メイリオ"/>
              <a:cs typeface="メイリオ"/>
            </a:endParaRPr>
          </a:p>
          <a:p>
            <a:pPr>
              <a:lnSpc>
                <a:spcPct val="140000"/>
              </a:lnSpc>
            </a:pPr>
            <a:r>
              <a:rPr lang="en-US" altLang="ja-JP" sz="1400" dirty="0" smtClean="0">
                <a:latin typeface="メイリオ"/>
                <a:ea typeface="メイリオ"/>
                <a:cs typeface="メイリオ"/>
              </a:rPr>
              <a:t>		</a:t>
            </a:r>
            <a:r>
              <a:rPr lang="ja-JP" altLang="en-US" sz="1400" dirty="0" smtClean="0">
                <a:latin typeface="メイリオ"/>
                <a:ea typeface="メイリオ"/>
                <a:cs typeface="メイリオ"/>
              </a:rPr>
              <a:t>　　　　　　　 直接編集することも可能です。 </a:t>
            </a:r>
            <a:endParaRPr lang="en-US" altLang="ja-JP" sz="1100" dirty="0">
              <a:latin typeface="メイリオ"/>
              <a:ea typeface="メイリオ"/>
              <a:cs typeface="メイリオ"/>
            </a:endParaRPr>
          </a:p>
        </p:txBody>
      </p:sp>
      <p:sp>
        <p:nvSpPr>
          <p:cNvPr id="11" name="テキスト ボックス 10"/>
          <p:cNvSpPr txBox="1"/>
          <p:nvPr/>
        </p:nvSpPr>
        <p:spPr>
          <a:xfrm>
            <a:off x="539552" y="2204864"/>
            <a:ext cx="6031431" cy="681212"/>
          </a:xfrm>
          <a:prstGeom prst="rect">
            <a:avLst/>
          </a:prstGeom>
          <a:noFill/>
        </p:spPr>
        <p:txBody>
          <a:bodyPr wrap="none" rtlCol="0">
            <a:spAutoFit/>
          </a:bodyPr>
          <a:lstStyle/>
          <a:p>
            <a:pPr>
              <a:lnSpc>
                <a:spcPct val="140000"/>
              </a:lnSpc>
            </a:pPr>
            <a:r>
              <a:rPr lang="en-US" altLang="ja-JP" sz="1400" dirty="0" smtClean="0">
                <a:latin typeface="メイリオ"/>
                <a:ea typeface="メイリオ"/>
                <a:cs typeface="メイリオ"/>
              </a:rPr>
              <a:t>⑨</a:t>
            </a:r>
            <a:r>
              <a:rPr lang="ja-JP" altLang="en-US" sz="1400" dirty="0" smtClean="0">
                <a:latin typeface="メイリオ"/>
                <a:ea typeface="メイリオ"/>
                <a:cs typeface="メイリオ"/>
              </a:rPr>
              <a:t>更新ボタン ・・・「</a:t>
            </a:r>
            <a:r>
              <a:rPr lang="en-US" altLang="ja-JP" sz="1400" dirty="0" smtClean="0">
                <a:latin typeface="メイリオ"/>
                <a:ea typeface="メイリオ"/>
                <a:cs typeface="メイリオ"/>
              </a:rPr>
              <a:t>PAGES</a:t>
            </a:r>
            <a:r>
              <a:rPr lang="ja-JP" altLang="en-US" sz="1400" dirty="0" smtClean="0">
                <a:latin typeface="メイリオ"/>
                <a:ea typeface="メイリオ"/>
                <a:cs typeface="メイリオ"/>
              </a:rPr>
              <a:t>」で入力、編集した内容を更新します。</a:t>
            </a:r>
            <a:endParaRPr lang="en-US" altLang="ja-JP" sz="1400" dirty="0" smtClean="0">
              <a:latin typeface="メイリオ"/>
              <a:ea typeface="メイリオ"/>
              <a:cs typeface="メイリオ"/>
            </a:endParaRPr>
          </a:p>
          <a:p>
            <a:pPr>
              <a:lnSpc>
                <a:spcPct val="140000"/>
              </a:lnSpc>
            </a:pPr>
            <a:r>
              <a:rPr lang="en-US" altLang="ja-JP" sz="1400" dirty="0" smtClean="0">
                <a:latin typeface="メイリオ"/>
                <a:ea typeface="メイリオ"/>
                <a:cs typeface="メイリオ"/>
              </a:rPr>
              <a:t>⑩</a:t>
            </a:r>
            <a:r>
              <a:rPr lang="ja-JP" altLang="en-US" sz="1400" dirty="0" smtClean="0">
                <a:latin typeface="メイリオ"/>
                <a:ea typeface="メイリオ"/>
                <a:cs typeface="メイリオ"/>
              </a:rPr>
              <a:t>削除ボタン </a:t>
            </a:r>
            <a:r>
              <a:rPr lang="ja-JP" altLang="en-US" sz="1400" dirty="0">
                <a:latin typeface="メイリオ"/>
                <a:ea typeface="メイリオ"/>
                <a:cs typeface="メイリオ"/>
              </a:rPr>
              <a:t>・・・「</a:t>
            </a:r>
            <a:r>
              <a:rPr lang="en-US" altLang="ja-JP" sz="1400" dirty="0">
                <a:latin typeface="メイリオ"/>
                <a:ea typeface="メイリオ"/>
                <a:cs typeface="メイリオ"/>
              </a:rPr>
              <a:t>PAGES</a:t>
            </a:r>
            <a:r>
              <a:rPr lang="ja-JP" altLang="en-US" sz="1400" dirty="0">
                <a:latin typeface="メイリオ"/>
                <a:ea typeface="メイリオ"/>
                <a:cs typeface="メイリオ"/>
              </a:rPr>
              <a:t>」</a:t>
            </a:r>
            <a:r>
              <a:rPr lang="ja-JP" altLang="en-US" sz="1400" dirty="0" smtClean="0">
                <a:latin typeface="メイリオ"/>
                <a:ea typeface="メイリオ"/>
                <a:cs typeface="メイリオ"/>
              </a:rPr>
              <a:t>で作成したページ自体を削除します。　　　　　　　　　　</a:t>
            </a:r>
            <a:endParaRPr lang="en-US" altLang="ja-JP" sz="1100" dirty="0">
              <a:latin typeface="メイリオ"/>
              <a:ea typeface="メイリオ"/>
              <a:cs typeface="メイリオ"/>
            </a:endParaRPr>
          </a:p>
        </p:txBody>
      </p:sp>
    </p:spTree>
    <p:extLst>
      <p:ext uri="{BB962C8B-B14F-4D97-AF65-F5344CB8AC3E}">
        <p14:creationId xmlns:p14="http://schemas.microsoft.com/office/powerpoint/2010/main" val="1044083457"/>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6984776" cy="523220"/>
          </a:xfrm>
          <a:prstGeom prst="rect">
            <a:avLst/>
          </a:prstGeom>
          <a:noFill/>
        </p:spPr>
        <p:txBody>
          <a:bodyPr wrap="square" rtlCol="0">
            <a:spAutoFit/>
          </a:bodyPr>
          <a:lstStyle/>
          <a:p>
            <a:r>
              <a:rPr lang="en-US" altLang="ja-JP" sz="2800" dirty="0" smtClean="0">
                <a:latin typeface="メイリオ"/>
                <a:ea typeface="メイリオ"/>
                <a:cs typeface="メイリオ"/>
              </a:rPr>
              <a:t>8</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PAGES</a:t>
            </a:r>
            <a:r>
              <a:rPr lang="ja-JP" altLang="en-US" sz="2800" dirty="0" smtClean="0">
                <a:latin typeface="メイリオ"/>
                <a:ea typeface="メイリオ"/>
                <a:cs typeface="メイリオ"/>
              </a:rPr>
              <a:t>」編集画面</a:t>
            </a:r>
            <a:endParaRPr lang="ja-JP" altLang="en-US" sz="2800" dirty="0">
              <a:latin typeface="メイリオ"/>
              <a:ea typeface="メイリオ"/>
              <a:cs typeface="メイリオ"/>
            </a:endParaRPr>
          </a:p>
        </p:txBody>
      </p:sp>
      <p:sp>
        <p:nvSpPr>
          <p:cNvPr id="2" name="テキスト ボックス 1"/>
          <p:cNvSpPr txBox="1"/>
          <p:nvPr/>
        </p:nvSpPr>
        <p:spPr>
          <a:xfrm>
            <a:off x="323528" y="1412776"/>
            <a:ext cx="6469665" cy="523220"/>
          </a:xfrm>
          <a:prstGeom prst="rect">
            <a:avLst/>
          </a:prstGeom>
          <a:noFill/>
          <a:ln>
            <a:noFill/>
          </a:ln>
        </p:spPr>
        <p:style>
          <a:lnRef idx="2">
            <a:schemeClr val="dk1"/>
          </a:lnRef>
          <a:fillRef idx="1">
            <a:schemeClr val="lt1"/>
          </a:fillRef>
          <a:effectRef idx="0">
            <a:schemeClr val="dk1"/>
          </a:effectRef>
          <a:fontRef idx="minor">
            <a:schemeClr val="dk1"/>
          </a:fontRef>
        </p:style>
        <p:txBody>
          <a:bodyPr wrap="none" rtlCol="0">
            <a:spAutoFit/>
          </a:bodyPr>
          <a:lstStyle/>
          <a:p>
            <a:r>
              <a:rPr lang="en-US" altLang="ja-JP" sz="2800" dirty="0">
                <a:latin typeface="メイリオ"/>
                <a:ea typeface="メイリオ"/>
                <a:cs typeface="メイリオ"/>
              </a:rPr>
              <a:t>HTML-TEMPLATE</a:t>
            </a:r>
            <a:r>
              <a:rPr lang="ja-JP" altLang="en-US" sz="2800" dirty="0">
                <a:latin typeface="メイリオ"/>
                <a:ea typeface="メイリオ"/>
                <a:cs typeface="メイリオ"/>
              </a:rPr>
              <a:t> </a:t>
            </a:r>
            <a:r>
              <a:rPr lang="ja-JP" altLang="en-US" sz="2800" dirty="0" smtClean="0">
                <a:latin typeface="メイリオ"/>
                <a:ea typeface="メイリオ"/>
                <a:cs typeface="メイリオ"/>
              </a:rPr>
              <a:t>の直接編集について</a:t>
            </a:r>
            <a:endParaRPr kumimoji="1" lang="ja-JP" altLang="en-US" sz="2800" dirty="0"/>
          </a:p>
        </p:txBody>
      </p:sp>
      <p:sp>
        <p:nvSpPr>
          <p:cNvPr id="3" name="テキスト ボックス 2"/>
          <p:cNvSpPr txBox="1"/>
          <p:nvPr/>
        </p:nvSpPr>
        <p:spPr>
          <a:xfrm>
            <a:off x="179512" y="2060848"/>
            <a:ext cx="8712968" cy="1200329"/>
          </a:xfrm>
          <a:prstGeom prst="rect">
            <a:avLst/>
          </a:prstGeom>
          <a:noFill/>
        </p:spPr>
        <p:txBody>
          <a:bodyPr wrap="square" rtlCol="0">
            <a:spAutoFit/>
          </a:bodyPr>
          <a:lstStyle/>
          <a:p>
            <a:r>
              <a:rPr lang="en-US" altLang="ja-JP" sz="1200" dirty="0">
                <a:latin typeface="メイリオ"/>
                <a:ea typeface="メイリオ"/>
                <a:cs typeface="メイリオ"/>
              </a:rPr>
              <a:t>PANEO CMS</a:t>
            </a:r>
            <a:r>
              <a:rPr lang="ja-JP" altLang="en-US" sz="1200" dirty="0">
                <a:latin typeface="メイリオ"/>
                <a:ea typeface="メイリオ"/>
                <a:cs typeface="メイリオ"/>
              </a:rPr>
              <a:t>では</a:t>
            </a:r>
            <a:r>
              <a:rPr lang="ja-JP" altLang="en-US" sz="1200" dirty="0" smtClean="0">
                <a:latin typeface="メイリオ"/>
                <a:ea typeface="メイリオ"/>
                <a:cs typeface="メイリオ"/>
              </a:rPr>
              <a:t>、</a:t>
            </a:r>
            <a:r>
              <a:rPr lang="en-US" altLang="ja-JP" sz="1200" dirty="0" smtClean="0">
                <a:latin typeface="メイリオ"/>
                <a:ea typeface="メイリオ"/>
                <a:cs typeface="メイリオ"/>
              </a:rPr>
              <a:t>HTML-TEMPLATE</a:t>
            </a:r>
            <a:r>
              <a:rPr lang="ja-JP" altLang="en-US" sz="1200" dirty="0" smtClean="0">
                <a:latin typeface="メイリオ"/>
                <a:ea typeface="メイリオ"/>
                <a:cs typeface="メイリオ"/>
              </a:rPr>
              <a:t>に直接</a:t>
            </a:r>
            <a:r>
              <a:rPr lang="en-US" altLang="ja-JP" sz="1200" dirty="0" smtClean="0">
                <a:latin typeface="メイリオ"/>
                <a:ea typeface="メイリオ"/>
                <a:cs typeface="メイリオ"/>
              </a:rPr>
              <a:t>HTML</a:t>
            </a:r>
            <a:r>
              <a:rPr lang="ja-JP" altLang="en-US" sz="1200" dirty="0" smtClean="0">
                <a:latin typeface="メイリオ"/>
                <a:ea typeface="メイリオ"/>
                <a:cs typeface="メイリオ"/>
              </a:rPr>
              <a:t>タグを入力することで、そのタグをサイトに反映させることが可能です。</a:t>
            </a:r>
            <a:endParaRPr lang="en-US" altLang="ja-JP" sz="1200" dirty="0" smtClean="0">
              <a:latin typeface="メイリオ"/>
              <a:ea typeface="メイリオ"/>
              <a:cs typeface="メイリオ"/>
            </a:endParaRPr>
          </a:p>
          <a:p>
            <a:endParaRPr lang="en-US" altLang="ja-JP" sz="1200" dirty="0" smtClean="0">
              <a:latin typeface="メイリオ"/>
              <a:ea typeface="メイリオ"/>
              <a:cs typeface="メイリオ"/>
            </a:endParaRPr>
          </a:p>
          <a:p>
            <a:r>
              <a:rPr lang="ja-JP" altLang="en-US" sz="1200" dirty="0" smtClean="0">
                <a:latin typeface="メイリオ"/>
                <a:ea typeface="メイリオ"/>
                <a:cs typeface="メイリオ"/>
              </a:rPr>
              <a:t>各テンプレートの微調整およびタグの追加等をブラウザ上からのみで操作することが可能です。</a:t>
            </a:r>
            <a:endParaRPr lang="en-US" altLang="ja-JP" sz="1200" dirty="0" smtClean="0">
              <a:latin typeface="メイリオ"/>
              <a:ea typeface="メイリオ"/>
              <a:cs typeface="メイリオ"/>
            </a:endParaRPr>
          </a:p>
          <a:p>
            <a:endParaRPr lang="en-US" altLang="ja-JP" sz="1200" dirty="0">
              <a:latin typeface="メイリオ"/>
              <a:ea typeface="メイリオ"/>
              <a:cs typeface="メイリオ"/>
            </a:endParaRPr>
          </a:p>
          <a:p>
            <a:r>
              <a:rPr lang="ja-JP" altLang="en-US" sz="1200" dirty="0" smtClean="0">
                <a:latin typeface="メイリオ"/>
                <a:ea typeface="メイリオ"/>
                <a:cs typeface="メイリオ"/>
              </a:rPr>
              <a:t>またある程度の知識が必要とはなりますが、別途、後述致します「</a:t>
            </a:r>
            <a:r>
              <a:rPr lang="en-US" altLang="ja-JP" sz="1200" dirty="0" smtClean="0">
                <a:latin typeface="メイリオ"/>
                <a:ea typeface="メイリオ"/>
                <a:cs typeface="メイリオ"/>
              </a:rPr>
              <a:t>PANEO</a:t>
            </a:r>
            <a:r>
              <a:rPr lang="ja-JP" altLang="en-US" sz="1200" dirty="0" smtClean="0">
                <a:latin typeface="メイリオ"/>
                <a:ea typeface="メイリオ"/>
                <a:cs typeface="メイリオ"/>
              </a:rPr>
              <a:t> </a:t>
            </a:r>
            <a:r>
              <a:rPr lang="en-US" altLang="ja-JP" sz="1200" dirty="0" smtClean="0">
                <a:latin typeface="メイリオ"/>
                <a:ea typeface="メイリオ"/>
                <a:cs typeface="メイリオ"/>
              </a:rPr>
              <a:t>CMS</a:t>
            </a:r>
            <a:r>
              <a:rPr lang="ja-JP" altLang="en-US" sz="1200" dirty="0" smtClean="0">
                <a:latin typeface="メイリオ"/>
                <a:ea typeface="メイリオ"/>
                <a:cs typeface="メイリオ"/>
              </a:rPr>
              <a:t> テンプレート制作ルール」に基づき</a:t>
            </a:r>
            <a:endParaRPr lang="en-US" altLang="ja-JP" sz="1200" dirty="0" smtClean="0">
              <a:latin typeface="メイリオ"/>
              <a:ea typeface="メイリオ"/>
              <a:cs typeface="メイリオ"/>
            </a:endParaRPr>
          </a:p>
          <a:p>
            <a:r>
              <a:rPr lang="ja-JP" altLang="en-US" sz="1200" dirty="0" smtClean="0">
                <a:latin typeface="メイリオ"/>
                <a:ea typeface="メイリオ"/>
                <a:cs typeface="メイリオ"/>
              </a:rPr>
              <a:t>テンプレートを作成していただければ、どの</a:t>
            </a:r>
            <a:r>
              <a:rPr lang="ja-JP" altLang="en-US" sz="1200" dirty="0">
                <a:latin typeface="メイリオ"/>
                <a:ea typeface="メイリオ"/>
                <a:cs typeface="メイリオ"/>
              </a:rPr>
              <a:t>ようなテンプレートでも</a:t>
            </a:r>
            <a:r>
              <a:rPr lang="en-US" altLang="ja-JP" sz="1200" dirty="0">
                <a:latin typeface="メイリオ"/>
                <a:ea typeface="メイリオ"/>
                <a:cs typeface="メイリオ"/>
              </a:rPr>
              <a:t>CMS</a:t>
            </a:r>
            <a:r>
              <a:rPr lang="ja-JP" altLang="en-US" sz="1200" dirty="0">
                <a:latin typeface="メイリオ"/>
                <a:ea typeface="メイリオ"/>
                <a:cs typeface="メイリオ"/>
              </a:rPr>
              <a:t>化が可能となります</a:t>
            </a:r>
            <a:r>
              <a:rPr lang="ja-JP" altLang="en-US" sz="1200" dirty="0" smtClean="0">
                <a:latin typeface="メイリオ"/>
                <a:ea typeface="メイリオ"/>
                <a:cs typeface="メイリオ"/>
              </a:rPr>
              <a:t>。</a:t>
            </a:r>
            <a:endParaRPr kumimoji="1" lang="en-US" altLang="ja-JP" sz="1200" dirty="0">
              <a:latin typeface="メイリオ"/>
              <a:ea typeface="メイリオ"/>
              <a:cs typeface="メイリオ"/>
            </a:endParaRPr>
          </a:p>
        </p:txBody>
      </p:sp>
      <p:pic>
        <p:nvPicPr>
          <p:cNvPr id="5" name="図 4" descr="HTML-TEMPLATE.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5616" y="3356992"/>
            <a:ext cx="6539024" cy="2511613"/>
          </a:xfrm>
          <a:prstGeom prst="rect">
            <a:avLst/>
          </a:prstGeom>
        </p:spPr>
      </p:pic>
    </p:spTree>
    <p:extLst>
      <p:ext uri="{BB962C8B-B14F-4D97-AF65-F5344CB8AC3E}">
        <p14:creationId xmlns:p14="http://schemas.microsoft.com/office/powerpoint/2010/main" val="631309332"/>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descr="PANEO CONTENTS.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2213868"/>
            <a:ext cx="4149777" cy="2439268"/>
          </a:xfrm>
          <a:prstGeom prst="rect">
            <a:avLst/>
          </a:prstGeom>
        </p:spPr>
      </p:pic>
      <p:pic>
        <p:nvPicPr>
          <p:cNvPr id="7" name="図 6" descr="PANEO IMAGE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992" y="2213868"/>
            <a:ext cx="4231462" cy="2379960"/>
          </a:xfrm>
          <a:prstGeom prst="rect">
            <a:avLst/>
          </a:prstGeom>
        </p:spPr>
      </p:pic>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9</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CONTENTS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IMAGES</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3" name="テキスト ボックス 2"/>
          <p:cNvSpPr txBox="1"/>
          <p:nvPr/>
        </p:nvSpPr>
        <p:spPr>
          <a:xfrm>
            <a:off x="395536" y="1340768"/>
            <a:ext cx="8323112" cy="338554"/>
          </a:xfrm>
          <a:prstGeom prst="rect">
            <a:avLst/>
          </a:prstGeom>
          <a:noFill/>
        </p:spPr>
        <p:txBody>
          <a:bodyPr wrap="none" rtlCol="0">
            <a:spAutoFit/>
          </a:bodyPr>
          <a:lstStyle/>
          <a:p>
            <a:r>
              <a:rPr lang="ja-JP" altLang="en-US" sz="1600" dirty="0" smtClean="0">
                <a:latin typeface="メイリオ"/>
                <a:ea typeface="メイリオ"/>
                <a:cs typeface="メイリオ"/>
              </a:rPr>
              <a:t>「</a:t>
            </a:r>
            <a:r>
              <a:rPr kumimoji="1" lang="en-US" altLang="ja-JP" sz="1600" dirty="0" smtClean="0">
                <a:latin typeface="メイリオ"/>
                <a:ea typeface="メイリオ"/>
                <a:cs typeface="メイリオ"/>
              </a:rPr>
              <a:t>CONTENTS</a:t>
            </a:r>
            <a:r>
              <a:rPr kumimoji="1" lang="ja-JP" altLang="en-US" sz="1600" dirty="0" smtClean="0">
                <a:latin typeface="メイリオ"/>
                <a:ea typeface="メイリオ"/>
                <a:cs typeface="メイリオ"/>
              </a:rPr>
              <a:t>」「</a:t>
            </a:r>
            <a:r>
              <a:rPr kumimoji="1" lang="en-US" altLang="ja-JP" sz="1600" dirty="0" smtClean="0">
                <a:latin typeface="メイリオ"/>
                <a:ea typeface="メイリオ"/>
                <a:cs typeface="メイリオ"/>
              </a:rPr>
              <a:t>IMAGES</a:t>
            </a:r>
            <a:r>
              <a:rPr kumimoji="1" lang="ja-JP" altLang="en-US" sz="1600" dirty="0" smtClean="0">
                <a:latin typeface="メイリオ"/>
                <a:ea typeface="メイリオ"/>
                <a:cs typeface="メイリオ"/>
              </a:rPr>
              <a:t>」</a:t>
            </a:r>
            <a:r>
              <a:rPr kumimoji="1" lang="en-US" altLang="ja-JP" sz="1600" dirty="0" smtClean="0">
                <a:latin typeface="メイリオ"/>
                <a:ea typeface="メイリオ"/>
                <a:cs typeface="メイリオ"/>
              </a:rPr>
              <a:t> </a:t>
            </a:r>
            <a:r>
              <a:rPr kumimoji="1" lang="ja-JP" altLang="en-US" sz="1600" dirty="0" smtClean="0">
                <a:latin typeface="メイリオ"/>
                <a:ea typeface="メイリオ"/>
                <a:cs typeface="メイリオ"/>
              </a:rPr>
              <a:t>は各ページのテキスト原稿・画像を入力するページです。</a:t>
            </a:r>
            <a:endParaRPr kumimoji="1" lang="en-US" altLang="ja-JP" sz="1600" dirty="0" smtClean="0">
              <a:latin typeface="メイリオ"/>
              <a:ea typeface="メイリオ"/>
              <a:cs typeface="メイリオ"/>
            </a:endParaRPr>
          </a:p>
        </p:txBody>
      </p:sp>
      <p:sp>
        <p:nvSpPr>
          <p:cNvPr id="18" name="テキスト ボックス 17"/>
          <p:cNvSpPr txBox="1"/>
          <p:nvPr/>
        </p:nvSpPr>
        <p:spPr>
          <a:xfrm>
            <a:off x="2411760" y="3212976"/>
            <a:ext cx="491240" cy="369332"/>
          </a:xfrm>
          <a:prstGeom prst="rect">
            <a:avLst/>
          </a:prstGeom>
          <a:noFill/>
        </p:spPr>
        <p:txBody>
          <a:bodyPr wrap="none" rtlCol="0">
            <a:spAutoFit/>
          </a:bodyPr>
          <a:lstStyle/>
          <a:p>
            <a:r>
              <a:rPr lang="en-US" altLang="ja-JP" dirty="0" smtClean="0">
                <a:solidFill>
                  <a:srgbClr val="FF0000"/>
                </a:solidFill>
              </a:rPr>
              <a:t>②</a:t>
            </a:r>
            <a:endParaRPr kumimoji="1" lang="ja-JP" altLang="en-US" dirty="0">
              <a:solidFill>
                <a:srgbClr val="FF0000"/>
              </a:solidFill>
            </a:endParaRPr>
          </a:p>
        </p:txBody>
      </p:sp>
      <p:sp>
        <p:nvSpPr>
          <p:cNvPr id="6" name="正方形/長方形 5"/>
          <p:cNvSpPr/>
          <p:nvPr/>
        </p:nvSpPr>
        <p:spPr>
          <a:xfrm>
            <a:off x="1331640" y="2391792"/>
            <a:ext cx="2880320" cy="2189336"/>
          </a:xfrm>
          <a:prstGeom prst="rect">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25" name="テキスト ボックス 24"/>
          <p:cNvSpPr txBox="1"/>
          <p:nvPr/>
        </p:nvSpPr>
        <p:spPr>
          <a:xfrm>
            <a:off x="6732240" y="3212976"/>
            <a:ext cx="491240" cy="369332"/>
          </a:xfrm>
          <a:prstGeom prst="rect">
            <a:avLst/>
          </a:prstGeom>
          <a:noFill/>
        </p:spPr>
        <p:txBody>
          <a:bodyPr wrap="none" rtlCol="0">
            <a:spAutoFit/>
          </a:bodyPr>
          <a:lstStyle/>
          <a:p>
            <a:r>
              <a:rPr lang="en-US" altLang="ja-JP" dirty="0" smtClean="0">
                <a:solidFill>
                  <a:srgbClr val="FF0000"/>
                </a:solidFill>
              </a:rPr>
              <a:t>②</a:t>
            </a:r>
            <a:endParaRPr kumimoji="1" lang="ja-JP" altLang="en-US" dirty="0">
              <a:solidFill>
                <a:srgbClr val="FF0000"/>
              </a:solidFill>
            </a:endParaRPr>
          </a:p>
        </p:txBody>
      </p:sp>
      <p:sp>
        <p:nvSpPr>
          <p:cNvPr id="26" name="正方形/長方形 25"/>
          <p:cNvSpPr/>
          <p:nvPr/>
        </p:nvSpPr>
        <p:spPr>
          <a:xfrm>
            <a:off x="5724128" y="2463800"/>
            <a:ext cx="2880320" cy="2189336"/>
          </a:xfrm>
          <a:prstGeom prst="rect">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27" name="テキスト ボックス 26"/>
          <p:cNvSpPr txBox="1"/>
          <p:nvPr/>
        </p:nvSpPr>
        <p:spPr>
          <a:xfrm>
            <a:off x="984850" y="4725144"/>
            <a:ext cx="6827510" cy="307777"/>
          </a:xfrm>
          <a:prstGeom prst="rect">
            <a:avLst/>
          </a:prstGeom>
          <a:noFill/>
        </p:spPr>
        <p:txBody>
          <a:bodyPr wrap="none" rtlCol="0">
            <a:spAutoFit/>
          </a:bodyPr>
          <a:lstStyle/>
          <a:p>
            <a:r>
              <a:rPr kumimoji="1" lang="en-US" altLang="ja-JP" sz="1400" dirty="0" smtClean="0">
                <a:latin typeface="メイリオ"/>
                <a:ea typeface="メイリオ"/>
                <a:cs typeface="メイリオ"/>
              </a:rPr>
              <a:t>①</a:t>
            </a:r>
            <a:r>
              <a:rPr kumimoji="1" lang="ja-JP" altLang="en-US" sz="1400" dirty="0" smtClean="0">
                <a:latin typeface="メイリオ"/>
                <a:ea typeface="メイリオ"/>
                <a:cs typeface="メイリオ"/>
              </a:rPr>
              <a:t>・・・　この編集ボタンをクリックするとページの編集画面に切り替わります。</a:t>
            </a:r>
            <a:endParaRPr kumimoji="1" lang="ja-JP" altLang="en-US" sz="1400" dirty="0">
              <a:latin typeface="メイリオ"/>
              <a:ea typeface="メイリオ"/>
              <a:cs typeface="メイリオ"/>
            </a:endParaRPr>
          </a:p>
        </p:txBody>
      </p:sp>
      <p:sp>
        <p:nvSpPr>
          <p:cNvPr id="28" name="テキスト ボックス 27"/>
          <p:cNvSpPr txBox="1"/>
          <p:nvPr/>
        </p:nvSpPr>
        <p:spPr>
          <a:xfrm>
            <a:off x="984850" y="5013176"/>
            <a:ext cx="4317508" cy="307777"/>
          </a:xfrm>
          <a:prstGeom prst="rect">
            <a:avLst/>
          </a:prstGeom>
          <a:noFill/>
        </p:spPr>
        <p:txBody>
          <a:bodyPr wrap="none" rtlCol="0">
            <a:spAutoFit/>
          </a:bodyPr>
          <a:lstStyle/>
          <a:p>
            <a:r>
              <a:rPr kumimoji="1" lang="en-US" altLang="ja-JP" sz="1400" dirty="0" smtClean="0">
                <a:latin typeface="メイリオ"/>
                <a:ea typeface="メイリオ"/>
                <a:cs typeface="メイリオ"/>
              </a:rPr>
              <a:t>②</a:t>
            </a:r>
            <a:r>
              <a:rPr kumimoji="1" lang="ja-JP" altLang="en-US" sz="1400" dirty="0" smtClean="0">
                <a:latin typeface="メイリオ"/>
                <a:ea typeface="メイリオ"/>
                <a:cs typeface="メイリオ"/>
              </a:rPr>
              <a:t>・・・</a:t>
            </a:r>
            <a:r>
              <a:rPr kumimoji="1" lang="en-US" altLang="ja-JP" sz="1400" dirty="0" smtClean="0">
                <a:latin typeface="メイリオ"/>
                <a:ea typeface="メイリオ"/>
                <a:cs typeface="メイリオ"/>
              </a:rPr>
              <a:t>   </a:t>
            </a:r>
            <a:r>
              <a:rPr kumimoji="1" lang="ja-JP" altLang="en-US" sz="1400" dirty="0" smtClean="0">
                <a:latin typeface="メイリオ"/>
                <a:ea typeface="メイリオ"/>
                <a:cs typeface="メイリオ"/>
              </a:rPr>
              <a:t>ここに各ページの項目が表示されます。</a:t>
            </a:r>
            <a:r>
              <a:rPr kumimoji="1" lang="en-US" altLang="ja-JP" sz="1400" dirty="0" smtClean="0">
                <a:latin typeface="メイリオ"/>
                <a:ea typeface="メイリオ"/>
                <a:cs typeface="メイリオ"/>
              </a:rPr>
              <a:t>   </a:t>
            </a:r>
            <a:r>
              <a:rPr kumimoji="1" lang="ja-JP" altLang="en-US" sz="1400" dirty="0" smtClean="0">
                <a:latin typeface="メイリオ"/>
                <a:ea typeface="メイリオ"/>
                <a:cs typeface="メイリオ"/>
              </a:rPr>
              <a:t>　</a:t>
            </a:r>
            <a:endParaRPr kumimoji="1" lang="ja-JP" altLang="en-US" sz="1100" dirty="0">
              <a:latin typeface="メイリオ"/>
              <a:ea typeface="メイリオ"/>
              <a:cs typeface="メイリオ"/>
            </a:endParaRPr>
          </a:p>
        </p:txBody>
      </p:sp>
      <p:sp>
        <p:nvSpPr>
          <p:cNvPr id="29" name="テキスト ボックス 28"/>
          <p:cNvSpPr txBox="1"/>
          <p:nvPr/>
        </p:nvSpPr>
        <p:spPr>
          <a:xfrm>
            <a:off x="1920954" y="5296677"/>
            <a:ext cx="4954226" cy="1372683"/>
          </a:xfrm>
          <a:prstGeom prst="rect">
            <a:avLst/>
          </a:prstGeom>
          <a:noFill/>
        </p:spPr>
        <p:txBody>
          <a:bodyPr wrap="none" rtlCol="0">
            <a:spAutoFit/>
          </a:bodyPr>
          <a:lstStyle/>
          <a:p>
            <a:pPr>
              <a:lnSpc>
                <a:spcPct val="140000"/>
              </a:lnSpc>
            </a:pPr>
            <a:r>
              <a:rPr lang="en-US" altLang="ja-JP" sz="1200" dirty="0" smtClean="0">
                <a:latin typeface="メイリオ"/>
                <a:ea typeface="メイリオ"/>
                <a:cs typeface="メイリオ"/>
              </a:rPr>
              <a:t>id           </a:t>
            </a:r>
            <a:r>
              <a:rPr lang="ja-JP" altLang="en-US" sz="1200" dirty="0" smtClean="0">
                <a:latin typeface="メイリオ"/>
                <a:ea typeface="メイリオ"/>
                <a:cs typeface="メイリオ"/>
              </a:rPr>
              <a:t>・・・ ページのファイル名です。</a:t>
            </a:r>
            <a:endParaRPr lang="en-US" altLang="ja-JP" sz="1200" dirty="0" smtClean="0">
              <a:latin typeface="メイリオ"/>
              <a:ea typeface="メイリオ"/>
              <a:cs typeface="メイリオ"/>
            </a:endParaRPr>
          </a:p>
          <a:p>
            <a:pPr>
              <a:lnSpc>
                <a:spcPct val="140000"/>
              </a:lnSpc>
            </a:pPr>
            <a:r>
              <a:rPr lang="ja-JP" altLang="ja-JP" sz="1200" dirty="0">
                <a:latin typeface="メイリオ"/>
                <a:ea typeface="メイリオ"/>
                <a:cs typeface="メイリオ"/>
              </a:rPr>
              <a:t>　</a:t>
            </a:r>
            <a:r>
              <a:rPr lang="ja-JP" altLang="en-US" sz="1200" dirty="0" smtClean="0">
                <a:latin typeface="メイリオ"/>
                <a:ea typeface="メイリオ"/>
                <a:cs typeface="メイリオ"/>
              </a:rPr>
              <a:t>　　　　</a:t>
            </a:r>
            <a:r>
              <a:rPr lang="en-US" altLang="ja-JP" sz="1050" dirty="0" smtClean="0">
                <a:latin typeface="メイリオ"/>
                <a:ea typeface="メイリオ"/>
                <a:cs typeface="メイリオ"/>
              </a:rPr>
              <a:t>(index</a:t>
            </a:r>
            <a:r>
              <a:rPr lang="ja-JP" altLang="en-US" sz="1050" dirty="0" smtClean="0">
                <a:latin typeface="メイリオ"/>
                <a:ea typeface="メイリオ"/>
                <a:cs typeface="メイリオ"/>
              </a:rPr>
              <a:t>ページは編集不可ですが、それ以外は編集可能です。</a:t>
            </a:r>
            <a:r>
              <a:rPr lang="en-US" altLang="ja-JP" sz="1050" dirty="0" smtClean="0">
                <a:latin typeface="メイリオ"/>
                <a:ea typeface="メイリオ"/>
                <a:cs typeface="メイリオ"/>
              </a:rPr>
              <a:t>)</a:t>
            </a:r>
          </a:p>
          <a:p>
            <a:pPr>
              <a:lnSpc>
                <a:spcPct val="140000"/>
              </a:lnSpc>
            </a:pPr>
            <a:r>
              <a:rPr lang="en-US" altLang="ja-JP" sz="1200" dirty="0" smtClean="0">
                <a:latin typeface="メイリオ"/>
                <a:ea typeface="メイリオ"/>
                <a:cs typeface="メイリオ"/>
              </a:rPr>
              <a:t>type</a:t>
            </a:r>
            <a:r>
              <a:rPr lang="ja-JP" altLang="en-US" sz="1200" dirty="0" smtClean="0">
                <a:latin typeface="メイリオ"/>
                <a:ea typeface="メイリオ"/>
                <a:cs typeface="メイリオ"/>
              </a:rPr>
              <a:t>　　</a:t>
            </a:r>
            <a:r>
              <a:rPr lang="en-US" altLang="ja-JP" sz="1200" dirty="0" smtClean="0">
                <a:latin typeface="メイリオ"/>
                <a:ea typeface="メイリオ"/>
                <a:cs typeface="メイリオ"/>
              </a:rPr>
              <a:t>  </a:t>
            </a:r>
            <a:r>
              <a:rPr lang="ja-JP" altLang="en-US" sz="1200" dirty="0" smtClean="0">
                <a:latin typeface="メイリオ"/>
                <a:ea typeface="メイリオ"/>
                <a:cs typeface="メイリオ"/>
              </a:rPr>
              <a:t>・・・ページ生成方法のタイプが表示されます。</a:t>
            </a:r>
            <a:endParaRPr kumimoji="1" lang="en-US" altLang="ja-JP" sz="1200" dirty="0" smtClean="0">
              <a:latin typeface="メイリオ"/>
              <a:ea typeface="メイリオ"/>
              <a:cs typeface="メイリオ"/>
            </a:endParaRPr>
          </a:p>
          <a:p>
            <a:pPr>
              <a:lnSpc>
                <a:spcPct val="140000"/>
              </a:lnSpc>
            </a:pPr>
            <a:r>
              <a:rPr kumimoji="1" lang="en-US" altLang="ja-JP" sz="1200" dirty="0" smtClean="0">
                <a:latin typeface="メイリオ"/>
                <a:ea typeface="メイリオ"/>
                <a:cs typeface="メイリオ"/>
              </a:rPr>
              <a:t>template</a:t>
            </a:r>
            <a:r>
              <a:rPr kumimoji="1" lang="ja-JP" altLang="en-US" sz="1200" dirty="0" smtClean="0">
                <a:latin typeface="メイリオ"/>
                <a:ea typeface="メイリオ"/>
                <a:cs typeface="メイリオ"/>
              </a:rPr>
              <a:t> </a:t>
            </a:r>
            <a:r>
              <a:rPr kumimoji="1" lang="en-US" altLang="ja-JP" sz="1200" dirty="0" smtClean="0">
                <a:latin typeface="メイリオ"/>
                <a:ea typeface="メイリオ"/>
                <a:cs typeface="メイリオ"/>
              </a:rPr>
              <a:t> </a:t>
            </a:r>
            <a:r>
              <a:rPr kumimoji="1" lang="ja-JP" altLang="en-US" sz="1200" dirty="0" smtClean="0">
                <a:latin typeface="メイリオ"/>
                <a:ea typeface="メイリオ"/>
                <a:cs typeface="メイリオ"/>
              </a:rPr>
              <a:t>・・・編集画面で選んだテンプレート名が表示されます。</a:t>
            </a:r>
            <a:endParaRPr kumimoji="1" lang="en-US" altLang="ja-JP" sz="1200" dirty="0" smtClean="0">
              <a:latin typeface="メイリオ"/>
              <a:ea typeface="メイリオ"/>
              <a:cs typeface="メイリオ"/>
            </a:endParaRPr>
          </a:p>
          <a:p>
            <a:pPr>
              <a:lnSpc>
                <a:spcPct val="140000"/>
              </a:lnSpc>
            </a:pPr>
            <a:r>
              <a:rPr lang="en-US" altLang="ja-JP" sz="1200" dirty="0" smtClean="0">
                <a:latin typeface="メイリオ"/>
                <a:ea typeface="メイリオ"/>
                <a:cs typeface="メイリオ"/>
              </a:rPr>
              <a:t>title</a:t>
            </a:r>
            <a:r>
              <a:rPr kumimoji="1" lang="en-US" altLang="ja-JP" sz="1200" dirty="0" smtClean="0">
                <a:latin typeface="メイリオ"/>
                <a:ea typeface="メイリオ"/>
                <a:cs typeface="メイリオ"/>
              </a:rPr>
              <a:t>   </a:t>
            </a:r>
            <a:r>
              <a:rPr kumimoji="1" lang="ja-JP" altLang="en-US" sz="1200" dirty="0" smtClean="0">
                <a:latin typeface="メイリオ"/>
                <a:ea typeface="メイリオ"/>
                <a:cs typeface="メイリオ"/>
              </a:rPr>
              <a:t>　  </a:t>
            </a:r>
            <a:r>
              <a:rPr lang="en-US" altLang="ja-JP" sz="1200" dirty="0">
                <a:latin typeface="メイリオ"/>
                <a:ea typeface="メイリオ"/>
                <a:cs typeface="メイリオ"/>
              </a:rPr>
              <a:t> </a:t>
            </a:r>
            <a:r>
              <a:rPr kumimoji="1" lang="ja-JP" altLang="en-US" sz="1200" dirty="0" smtClean="0">
                <a:latin typeface="メイリオ"/>
                <a:ea typeface="メイリオ"/>
                <a:cs typeface="メイリオ"/>
              </a:rPr>
              <a:t>・・・</a:t>
            </a:r>
            <a:r>
              <a:rPr lang="ja-JP" altLang="en-US" sz="1200" dirty="0">
                <a:latin typeface="メイリオ"/>
                <a:ea typeface="メイリオ"/>
                <a:cs typeface="メイリオ"/>
              </a:rPr>
              <a:t>編集</a:t>
            </a:r>
            <a:r>
              <a:rPr lang="ja-JP" altLang="en-US" sz="1200" dirty="0" smtClean="0">
                <a:latin typeface="メイリオ"/>
                <a:ea typeface="メイリオ"/>
                <a:cs typeface="メイリオ"/>
              </a:rPr>
              <a:t>画面で指定した</a:t>
            </a:r>
            <a:r>
              <a:rPr kumimoji="1" lang="ja-JP" altLang="en-US" sz="1200" dirty="0" smtClean="0">
                <a:latin typeface="メイリオ"/>
                <a:ea typeface="メイリオ"/>
                <a:cs typeface="メイリオ"/>
              </a:rPr>
              <a:t>タイトルが表示されます。</a:t>
            </a:r>
            <a:endParaRPr kumimoji="1" lang="ja-JP" altLang="en-US" sz="1200" dirty="0">
              <a:latin typeface="メイリオ"/>
              <a:ea typeface="メイリオ"/>
              <a:cs typeface="メイリオ"/>
            </a:endParaRPr>
          </a:p>
        </p:txBody>
      </p:sp>
      <p:sp>
        <p:nvSpPr>
          <p:cNvPr id="15" name="正方形/長方形 14"/>
          <p:cNvSpPr/>
          <p:nvPr/>
        </p:nvSpPr>
        <p:spPr>
          <a:xfrm>
            <a:off x="107504" y="2060848"/>
            <a:ext cx="4320480" cy="2592288"/>
          </a:xfrm>
          <a:prstGeom prst="rect">
            <a:avLst/>
          </a:prstGeom>
          <a:noFill/>
          <a:ln>
            <a:solidFill>
              <a:schemeClr val="bg1">
                <a:lumMod val="8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13" name="テキスト ボックス 12"/>
          <p:cNvSpPr txBox="1"/>
          <p:nvPr/>
        </p:nvSpPr>
        <p:spPr>
          <a:xfrm>
            <a:off x="179512" y="1772816"/>
            <a:ext cx="1901144" cy="369332"/>
          </a:xfrm>
          <a:prstGeom prst="rect">
            <a:avLst/>
          </a:prstGeom>
          <a:solidFill>
            <a:schemeClr val="bg1"/>
          </a:solidFill>
        </p:spPr>
        <p:txBody>
          <a:bodyPr wrap="none" rtlCol="0">
            <a:spAutoFit/>
          </a:bodyPr>
          <a:lstStyle/>
          <a:p>
            <a:r>
              <a:rPr lang="ja-JP" altLang="en-US" dirty="0">
                <a:latin typeface="メイリオ"/>
                <a:ea typeface="メイリオ"/>
                <a:cs typeface="メイリオ"/>
              </a:rPr>
              <a:t>「</a:t>
            </a:r>
            <a:r>
              <a:rPr lang="en-US" altLang="ja-JP" dirty="0">
                <a:latin typeface="メイリオ"/>
                <a:ea typeface="メイリオ"/>
                <a:cs typeface="メイリオ"/>
              </a:rPr>
              <a:t>CONTENTS</a:t>
            </a:r>
            <a:r>
              <a:rPr lang="ja-JP" altLang="en-US" dirty="0">
                <a:latin typeface="メイリオ"/>
                <a:ea typeface="メイリオ"/>
                <a:cs typeface="メイリオ"/>
              </a:rPr>
              <a:t>」</a:t>
            </a:r>
            <a:endParaRPr kumimoji="1" lang="ja-JP" altLang="en-US" dirty="0"/>
          </a:p>
        </p:txBody>
      </p:sp>
      <p:sp>
        <p:nvSpPr>
          <p:cNvPr id="30" name="正方形/長方形 29"/>
          <p:cNvSpPr/>
          <p:nvPr/>
        </p:nvSpPr>
        <p:spPr>
          <a:xfrm>
            <a:off x="4499992" y="2060848"/>
            <a:ext cx="4320480" cy="2592288"/>
          </a:xfrm>
          <a:prstGeom prst="rect">
            <a:avLst/>
          </a:prstGeom>
          <a:noFill/>
          <a:ln>
            <a:solidFill>
              <a:schemeClr val="bg1">
                <a:lumMod val="8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31" name="テキスト ボックス 30"/>
          <p:cNvSpPr txBox="1"/>
          <p:nvPr/>
        </p:nvSpPr>
        <p:spPr>
          <a:xfrm>
            <a:off x="4644008" y="1772816"/>
            <a:ext cx="1543850" cy="369332"/>
          </a:xfrm>
          <a:prstGeom prst="rect">
            <a:avLst/>
          </a:prstGeom>
          <a:solidFill>
            <a:schemeClr val="bg1"/>
          </a:solidFill>
        </p:spPr>
        <p:txBody>
          <a:bodyPr wrap="none" rtlCol="0">
            <a:spAutoFit/>
          </a:bodyPr>
          <a:lstStyle/>
          <a:p>
            <a:r>
              <a:rPr lang="ja-JP" altLang="en-US" dirty="0" smtClean="0">
                <a:latin typeface="メイリオ"/>
                <a:ea typeface="メイリオ"/>
                <a:cs typeface="メイリオ"/>
              </a:rPr>
              <a:t>「</a:t>
            </a:r>
            <a:r>
              <a:rPr lang="en-US" altLang="ja-JP" dirty="0" smtClean="0">
                <a:latin typeface="メイリオ"/>
                <a:ea typeface="メイリオ"/>
                <a:cs typeface="メイリオ"/>
              </a:rPr>
              <a:t>IMAGES</a:t>
            </a:r>
            <a:r>
              <a:rPr lang="ja-JP" altLang="en-US" dirty="0">
                <a:latin typeface="メイリオ"/>
                <a:ea typeface="メイリオ"/>
                <a:cs typeface="メイリオ"/>
              </a:rPr>
              <a:t>」</a:t>
            </a:r>
            <a:endParaRPr kumimoji="1" lang="ja-JP" altLang="en-US" dirty="0"/>
          </a:p>
        </p:txBody>
      </p:sp>
      <p:pic>
        <p:nvPicPr>
          <p:cNvPr id="2" name="図 1" descr="スクリーンショット 2012-07-24 19.48.17.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9512" y="2204864"/>
            <a:ext cx="759253" cy="884271"/>
          </a:xfrm>
          <a:prstGeom prst="rect">
            <a:avLst/>
          </a:prstGeom>
        </p:spPr>
      </p:pic>
      <p:sp>
        <p:nvSpPr>
          <p:cNvPr id="23" name="テキスト ボックス 22"/>
          <p:cNvSpPr txBox="1"/>
          <p:nvPr/>
        </p:nvSpPr>
        <p:spPr>
          <a:xfrm>
            <a:off x="768392" y="2276872"/>
            <a:ext cx="491240" cy="369332"/>
          </a:xfrm>
          <a:prstGeom prst="rect">
            <a:avLst/>
          </a:prstGeom>
          <a:noFill/>
        </p:spPr>
        <p:txBody>
          <a:bodyPr wrap="none" rtlCol="0">
            <a:spAutoFit/>
          </a:bodyPr>
          <a:lstStyle/>
          <a:p>
            <a:r>
              <a:rPr lang="en-US" altLang="ja-JP" dirty="0" smtClean="0">
                <a:solidFill>
                  <a:srgbClr val="FF0000"/>
                </a:solidFill>
              </a:rPr>
              <a:t>①</a:t>
            </a:r>
            <a:endParaRPr kumimoji="1" lang="ja-JP" altLang="en-US" dirty="0">
              <a:solidFill>
                <a:srgbClr val="FF0000"/>
              </a:solidFill>
            </a:endParaRPr>
          </a:p>
        </p:txBody>
      </p:sp>
      <p:pic>
        <p:nvPicPr>
          <p:cNvPr id="5" name="図 4" descr="スクリーンショット 2012-07-24 19.48.2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39996" y="2204864"/>
            <a:ext cx="752417" cy="936104"/>
          </a:xfrm>
          <a:prstGeom prst="rect">
            <a:avLst/>
          </a:prstGeom>
        </p:spPr>
      </p:pic>
      <p:sp>
        <p:nvSpPr>
          <p:cNvPr id="24" name="テキスト ボックス 23"/>
          <p:cNvSpPr txBox="1"/>
          <p:nvPr/>
        </p:nvSpPr>
        <p:spPr>
          <a:xfrm>
            <a:off x="5076056" y="2276872"/>
            <a:ext cx="491240" cy="369332"/>
          </a:xfrm>
          <a:prstGeom prst="rect">
            <a:avLst/>
          </a:prstGeom>
          <a:noFill/>
        </p:spPr>
        <p:txBody>
          <a:bodyPr wrap="none" rtlCol="0">
            <a:spAutoFit/>
          </a:bodyPr>
          <a:lstStyle/>
          <a:p>
            <a:r>
              <a:rPr kumimoji="1" lang="en-US" altLang="ja-JP" dirty="0" smtClean="0">
                <a:solidFill>
                  <a:srgbClr val="FF0000"/>
                </a:solidFill>
              </a:rPr>
              <a:t>①</a:t>
            </a:r>
            <a:endParaRPr kumimoji="1" lang="ja-JP" altLang="en-US" dirty="0">
              <a:solidFill>
                <a:srgbClr val="FF0000"/>
              </a:solidFill>
            </a:endParaRPr>
          </a:p>
        </p:txBody>
      </p:sp>
    </p:spTree>
    <p:extLst>
      <p:ext uri="{BB962C8B-B14F-4D97-AF65-F5344CB8AC3E}">
        <p14:creationId xmlns:p14="http://schemas.microsoft.com/office/powerpoint/2010/main" val="2919253545"/>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descr="PANEO CONTENTS詳細.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1412776"/>
            <a:ext cx="8515350" cy="4318717"/>
          </a:xfrm>
          <a:prstGeom prst="rect">
            <a:avLst/>
          </a:prstGeom>
        </p:spPr>
      </p:pic>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7776864" cy="523220"/>
          </a:xfrm>
          <a:prstGeom prst="rect">
            <a:avLst/>
          </a:prstGeom>
          <a:noFill/>
        </p:spPr>
        <p:txBody>
          <a:bodyPr wrap="square" rtlCol="0">
            <a:spAutoFit/>
          </a:bodyPr>
          <a:lstStyle/>
          <a:p>
            <a:r>
              <a:rPr lang="en-US" altLang="ja-JP" sz="2800" dirty="0" smtClean="0">
                <a:latin typeface="メイリオ"/>
                <a:ea typeface="メイリオ"/>
                <a:cs typeface="メイリオ"/>
              </a:rPr>
              <a:t>10</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CONTENTS</a:t>
            </a:r>
            <a:r>
              <a:rPr lang="ja-JP" altLang="en-US" sz="2800" dirty="0" smtClean="0">
                <a:latin typeface="メイリオ"/>
                <a:ea typeface="メイリオ"/>
                <a:cs typeface="メイリオ"/>
              </a:rPr>
              <a:t>」編集画面</a:t>
            </a:r>
            <a:endParaRPr lang="ja-JP" altLang="en-US" sz="2800" dirty="0">
              <a:latin typeface="メイリオ"/>
              <a:ea typeface="メイリオ"/>
              <a:cs typeface="メイリオ"/>
            </a:endParaRPr>
          </a:p>
        </p:txBody>
      </p:sp>
      <p:sp>
        <p:nvSpPr>
          <p:cNvPr id="12" name="テキスト ボックス 11"/>
          <p:cNvSpPr txBox="1"/>
          <p:nvPr/>
        </p:nvSpPr>
        <p:spPr>
          <a:xfrm>
            <a:off x="5148064" y="2780928"/>
            <a:ext cx="366166" cy="584776"/>
          </a:xfrm>
          <a:prstGeom prst="rect">
            <a:avLst/>
          </a:prstGeom>
          <a:noFill/>
        </p:spPr>
        <p:txBody>
          <a:bodyPr wrap="square" rtlCol="0">
            <a:spAutoFit/>
          </a:bodyPr>
          <a:lstStyle/>
          <a:p>
            <a:r>
              <a:rPr lang="en-US" altLang="ja-JP" sz="3200" dirty="0" smtClean="0">
                <a:solidFill>
                  <a:srgbClr val="FF0000"/>
                </a:solidFill>
              </a:rPr>
              <a:t>①</a:t>
            </a:r>
            <a:endParaRPr kumimoji="1" lang="ja-JP" altLang="en-US" sz="3200" dirty="0">
              <a:solidFill>
                <a:srgbClr val="FF0000"/>
              </a:solidFill>
            </a:endParaRPr>
          </a:p>
        </p:txBody>
      </p:sp>
      <p:sp>
        <p:nvSpPr>
          <p:cNvPr id="13" name="テキスト ボックス 12"/>
          <p:cNvSpPr txBox="1"/>
          <p:nvPr/>
        </p:nvSpPr>
        <p:spPr>
          <a:xfrm>
            <a:off x="2771800" y="5157192"/>
            <a:ext cx="536104" cy="276999"/>
          </a:xfrm>
          <a:prstGeom prst="rect">
            <a:avLst/>
          </a:prstGeom>
          <a:noFill/>
        </p:spPr>
        <p:txBody>
          <a:bodyPr wrap="square" rtlCol="0">
            <a:spAutoFit/>
          </a:bodyPr>
          <a:lstStyle/>
          <a:p>
            <a:r>
              <a:rPr lang="en-US" altLang="ja-JP" sz="1200" dirty="0" smtClean="0">
                <a:solidFill>
                  <a:srgbClr val="FF0000"/>
                </a:solidFill>
              </a:rPr>
              <a:t>②</a:t>
            </a:r>
            <a:endParaRPr kumimoji="1" lang="ja-JP" altLang="en-US" sz="1200" dirty="0">
              <a:solidFill>
                <a:srgbClr val="FF0000"/>
              </a:solidFill>
            </a:endParaRPr>
          </a:p>
        </p:txBody>
      </p:sp>
      <p:sp>
        <p:nvSpPr>
          <p:cNvPr id="18" name="正方形/長方形 17"/>
          <p:cNvSpPr/>
          <p:nvPr/>
        </p:nvSpPr>
        <p:spPr>
          <a:xfrm>
            <a:off x="2195736" y="2276872"/>
            <a:ext cx="6696744" cy="2707878"/>
          </a:xfrm>
          <a:prstGeom prst="rect">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pic>
        <p:nvPicPr>
          <p:cNvPr id="3" name="図 2" descr="スクリーンショット 2012-07-24 19.48.1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536" y="1412776"/>
            <a:ext cx="1704735" cy="1985434"/>
          </a:xfrm>
          <a:prstGeom prst="rect">
            <a:avLst/>
          </a:prstGeom>
        </p:spPr>
      </p:pic>
    </p:spTree>
    <p:extLst>
      <p:ext uri="{BB962C8B-B14F-4D97-AF65-F5344CB8AC3E}">
        <p14:creationId xmlns:p14="http://schemas.microsoft.com/office/powerpoint/2010/main" val="1900205630"/>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064896" cy="523220"/>
          </a:xfrm>
          <a:prstGeom prst="rect">
            <a:avLst/>
          </a:prstGeom>
          <a:noFill/>
        </p:spPr>
        <p:txBody>
          <a:bodyPr wrap="square" rtlCol="0">
            <a:spAutoFit/>
          </a:bodyPr>
          <a:lstStyle/>
          <a:p>
            <a:r>
              <a:rPr lang="en-US" altLang="ja-JP" sz="2800" dirty="0" smtClean="0">
                <a:latin typeface="メイリオ"/>
                <a:ea typeface="メイリオ"/>
                <a:cs typeface="メイリオ"/>
              </a:rPr>
              <a:t>11</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CONTENTS</a:t>
            </a:r>
            <a:r>
              <a:rPr lang="ja-JP" altLang="en-US" sz="2800" dirty="0" smtClean="0">
                <a:latin typeface="メイリオ"/>
                <a:ea typeface="メイリオ"/>
                <a:cs typeface="メイリオ"/>
              </a:rPr>
              <a:t>」編集画面</a:t>
            </a:r>
            <a:endParaRPr lang="ja-JP" altLang="en-US" sz="2800" dirty="0">
              <a:latin typeface="メイリオ"/>
              <a:ea typeface="メイリオ"/>
              <a:cs typeface="メイリオ"/>
            </a:endParaRPr>
          </a:p>
        </p:txBody>
      </p:sp>
      <p:sp>
        <p:nvSpPr>
          <p:cNvPr id="16" name="テキスト ボックス 15"/>
          <p:cNvSpPr txBox="1"/>
          <p:nvPr/>
        </p:nvSpPr>
        <p:spPr>
          <a:xfrm>
            <a:off x="755576" y="1628800"/>
            <a:ext cx="7406708" cy="1222899"/>
          </a:xfrm>
          <a:prstGeom prst="rect">
            <a:avLst/>
          </a:prstGeom>
          <a:noFill/>
        </p:spPr>
        <p:txBody>
          <a:bodyPr wrap="none" rtlCol="0">
            <a:spAutoFit/>
          </a:bodyPr>
          <a:lstStyle/>
          <a:p>
            <a:pPr>
              <a:lnSpc>
                <a:spcPct val="140000"/>
              </a:lnSpc>
            </a:pPr>
            <a:r>
              <a:rPr lang="en-US" altLang="ja-JP" sz="1400" dirty="0" smtClean="0">
                <a:latin typeface="メイリオ"/>
                <a:ea typeface="メイリオ"/>
                <a:cs typeface="メイリオ"/>
              </a:rPr>
              <a:t>①</a:t>
            </a:r>
            <a:r>
              <a:rPr lang="ja-JP" altLang="en-US" sz="1400" dirty="0" smtClean="0">
                <a:latin typeface="メイリオ"/>
                <a:ea typeface="メイリオ"/>
                <a:cs typeface="メイリオ"/>
              </a:rPr>
              <a:t>入力項目・・・「</a:t>
            </a:r>
            <a:r>
              <a:rPr lang="en-US" altLang="ja-JP" sz="1400" dirty="0" smtClean="0">
                <a:latin typeface="メイリオ"/>
                <a:ea typeface="メイリオ"/>
                <a:cs typeface="メイリオ"/>
              </a:rPr>
              <a:t>PAGES</a:t>
            </a:r>
            <a:r>
              <a:rPr lang="ja-JP" altLang="en-US" sz="1400" dirty="0" smtClean="0">
                <a:latin typeface="メイリオ"/>
                <a:ea typeface="メイリオ"/>
                <a:cs typeface="メイリオ"/>
              </a:rPr>
              <a:t>」で選択したテンプレートのテキスト原稿を入力して下さい。</a:t>
            </a:r>
            <a:endParaRPr lang="en-US" altLang="ja-JP" sz="1400" dirty="0" smtClean="0">
              <a:latin typeface="メイリオ"/>
              <a:ea typeface="メイリオ"/>
              <a:cs typeface="メイリオ"/>
            </a:endParaRPr>
          </a:p>
          <a:p>
            <a:pPr>
              <a:lnSpc>
                <a:spcPct val="140000"/>
              </a:lnSpc>
            </a:pPr>
            <a:r>
              <a:rPr lang="ja-JP" altLang="en-US" sz="1400" dirty="0" smtClean="0">
                <a:latin typeface="メイリオ"/>
                <a:ea typeface="メイリオ"/>
                <a:cs typeface="メイリオ"/>
              </a:rPr>
              <a:t>テキスト原稿の表示位置はサイト内 各ページのテキスト項目とリンクしていますので</a:t>
            </a:r>
            <a:endParaRPr lang="en-US" altLang="ja-JP" sz="1400" dirty="0" smtClean="0">
              <a:latin typeface="メイリオ"/>
              <a:ea typeface="メイリオ"/>
              <a:cs typeface="メイリオ"/>
            </a:endParaRPr>
          </a:p>
          <a:p>
            <a:pPr>
              <a:lnSpc>
                <a:spcPct val="140000"/>
              </a:lnSpc>
            </a:pPr>
            <a:r>
              <a:rPr lang="ja-JP" altLang="en-US" sz="1400" dirty="0" smtClean="0">
                <a:latin typeface="メイリオ"/>
                <a:ea typeface="メイリオ"/>
                <a:cs typeface="メイリオ"/>
              </a:rPr>
              <a:t>サイト内の各ページと管理画面を見比べながら入力して下さい。</a:t>
            </a:r>
            <a:endParaRPr lang="en-US" altLang="ja-JP" sz="1400" dirty="0" smtClean="0">
              <a:latin typeface="メイリオ"/>
              <a:ea typeface="メイリオ"/>
              <a:cs typeface="メイリオ"/>
            </a:endParaRPr>
          </a:p>
          <a:p>
            <a:pPr>
              <a:lnSpc>
                <a:spcPct val="140000"/>
              </a:lnSpc>
            </a:pPr>
            <a:endParaRPr lang="en-US" altLang="ja-JP" sz="1100" dirty="0">
              <a:latin typeface="メイリオ"/>
              <a:ea typeface="メイリオ"/>
              <a:cs typeface="メイリオ"/>
            </a:endParaRPr>
          </a:p>
        </p:txBody>
      </p:sp>
      <p:pic>
        <p:nvPicPr>
          <p:cNvPr id="3" name="図 2" descr="タイトル入力.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2120" y="3499786"/>
            <a:ext cx="2675112" cy="16574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図 3" descr="タイトル入力　管理画面.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5749" y="3501008"/>
            <a:ext cx="4082275" cy="12241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cxnSp>
        <p:nvCxnSpPr>
          <p:cNvPr id="6" name="直線矢印コネクタ 5"/>
          <p:cNvCxnSpPr/>
          <p:nvPr/>
        </p:nvCxnSpPr>
        <p:spPr>
          <a:xfrm flipV="1">
            <a:off x="3203848" y="3931834"/>
            <a:ext cx="2592288" cy="144016"/>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9" name="直線矢印コネクタ 18"/>
          <p:cNvCxnSpPr/>
          <p:nvPr/>
        </p:nvCxnSpPr>
        <p:spPr>
          <a:xfrm>
            <a:off x="3203848" y="4435890"/>
            <a:ext cx="3600400" cy="504056"/>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17" name="テキスト ボックス 16"/>
          <p:cNvSpPr txBox="1"/>
          <p:nvPr/>
        </p:nvSpPr>
        <p:spPr>
          <a:xfrm>
            <a:off x="611560" y="3140968"/>
            <a:ext cx="902811" cy="307777"/>
          </a:xfrm>
          <a:prstGeom prst="rect">
            <a:avLst/>
          </a:prstGeom>
          <a:noFill/>
        </p:spPr>
        <p:txBody>
          <a:bodyPr wrap="none" rtlCol="0">
            <a:spAutoFit/>
          </a:bodyPr>
          <a:lstStyle/>
          <a:p>
            <a:r>
              <a:rPr kumimoji="1" lang="ja-JP" altLang="en-US" sz="1400" dirty="0" smtClean="0">
                <a:latin typeface="メイリオ"/>
                <a:ea typeface="メイリオ"/>
                <a:cs typeface="メイリオ"/>
              </a:rPr>
              <a:t>管理画面</a:t>
            </a:r>
            <a:endParaRPr kumimoji="1" lang="ja-JP" altLang="en-US" sz="1400" dirty="0">
              <a:latin typeface="メイリオ"/>
              <a:ea typeface="メイリオ"/>
              <a:cs typeface="メイリオ"/>
            </a:endParaRPr>
          </a:p>
        </p:txBody>
      </p:sp>
      <p:sp>
        <p:nvSpPr>
          <p:cNvPr id="21" name="テキスト ボックス 20"/>
          <p:cNvSpPr txBox="1"/>
          <p:nvPr/>
        </p:nvSpPr>
        <p:spPr>
          <a:xfrm>
            <a:off x="5652120" y="3140968"/>
            <a:ext cx="1505540" cy="307777"/>
          </a:xfrm>
          <a:prstGeom prst="rect">
            <a:avLst/>
          </a:prstGeom>
          <a:noFill/>
        </p:spPr>
        <p:txBody>
          <a:bodyPr wrap="none" rtlCol="0">
            <a:spAutoFit/>
          </a:bodyPr>
          <a:lstStyle/>
          <a:p>
            <a:r>
              <a:rPr kumimoji="1" lang="ja-JP" altLang="en-US" sz="1400" dirty="0" smtClean="0">
                <a:latin typeface="メイリオ"/>
                <a:ea typeface="メイリオ"/>
                <a:cs typeface="メイリオ"/>
              </a:rPr>
              <a:t>サイト 各ページ</a:t>
            </a:r>
            <a:endParaRPr kumimoji="1" lang="ja-JP" altLang="en-US" sz="1400" dirty="0">
              <a:latin typeface="メイリオ"/>
              <a:ea typeface="メイリオ"/>
              <a:cs typeface="メイリオ"/>
            </a:endParaRPr>
          </a:p>
        </p:txBody>
      </p:sp>
      <p:sp>
        <p:nvSpPr>
          <p:cNvPr id="23" name="テキスト ボックス 22"/>
          <p:cNvSpPr txBox="1"/>
          <p:nvPr/>
        </p:nvSpPr>
        <p:spPr>
          <a:xfrm>
            <a:off x="755576" y="5949280"/>
            <a:ext cx="6248663" cy="379591"/>
          </a:xfrm>
          <a:prstGeom prst="rect">
            <a:avLst/>
          </a:prstGeom>
          <a:noFill/>
        </p:spPr>
        <p:txBody>
          <a:bodyPr wrap="none" rtlCol="0">
            <a:spAutoFit/>
          </a:bodyPr>
          <a:lstStyle/>
          <a:p>
            <a:pPr>
              <a:lnSpc>
                <a:spcPct val="140000"/>
              </a:lnSpc>
            </a:pPr>
            <a:r>
              <a:rPr lang="en-US" altLang="ja-JP" sz="1400" dirty="0" smtClean="0">
                <a:latin typeface="メイリオ"/>
                <a:ea typeface="メイリオ"/>
                <a:cs typeface="メイリオ"/>
              </a:rPr>
              <a:t>②</a:t>
            </a:r>
            <a:r>
              <a:rPr lang="ja-JP" altLang="en-US" sz="1400" dirty="0" smtClean="0">
                <a:latin typeface="メイリオ"/>
                <a:ea typeface="メイリオ"/>
                <a:cs typeface="メイリオ"/>
              </a:rPr>
              <a:t>更新ボタン ・・・「</a:t>
            </a:r>
            <a:r>
              <a:rPr lang="en-US" altLang="ja-JP" sz="1400" dirty="0" smtClean="0">
                <a:latin typeface="メイリオ"/>
                <a:ea typeface="メイリオ"/>
                <a:cs typeface="メイリオ"/>
              </a:rPr>
              <a:t>CONTENTS</a:t>
            </a:r>
            <a:r>
              <a:rPr lang="ja-JP" altLang="en-US" sz="1400" dirty="0" smtClean="0">
                <a:latin typeface="メイリオ"/>
                <a:ea typeface="メイリオ"/>
                <a:cs typeface="メイリオ"/>
              </a:rPr>
              <a:t>」で入力、編集した内容を更新します。　　　　　　　　　</a:t>
            </a:r>
            <a:endParaRPr lang="en-US" altLang="ja-JP" sz="1100" dirty="0">
              <a:latin typeface="メイリオ"/>
              <a:ea typeface="メイリオ"/>
              <a:cs typeface="メイリオ"/>
            </a:endParaRPr>
          </a:p>
        </p:txBody>
      </p:sp>
    </p:spTree>
    <p:extLst>
      <p:ext uri="{BB962C8B-B14F-4D97-AF65-F5344CB8AC3E}">
        <p14:creationId xmlns:p14="http://schemas.microsoft.com/office/powerpoint/2010/main" val="2624048849"/>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064896" cy="523220"/>
          </a:xfrm>
          <a:prstGeom prst="rect">
            <a:avLst/>
          </a:prstGeom>
          <a:noFill/>
        </p:spPr>
        <p:txBody>
          <a:bodyPr wrap="square" rtlCol="0">
            <a:spAutoFit/>
          </a:bodyPr>
          <a:lstStyle/>
          <a:p>
            <a:r>
              <a:rPr lang="en-US" altLang="ja-JP" sz="2800" dirty="0" smtClean="0">
                <a:latin typeface="メイリオ"/>
                <a:ea typeface="メイリオ"/>
                <a:cs typeface="メイリオ"/>
              </a:rPr>
              <a:t>12</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CONTENTS</a:t>
            </a:r>
            <a:r>
              <a:rPr lang="ja-JP" altLang="en-US" sz="2800" dirty="0" smtClean="0">
                <a:latin typeface="メイリオ"/>
                <a:ea typeface="メイリオ"/>
                <a:cs typeface="メイリオ"/>
              </a:rPr>
              <a:t>」編集画面</a:t>
            </a:r>
            <a:endParaRPr lang="ja-JP" altLang="en-US" sz="2800" dirty="0">
              <a:latin typeface="メイリオ"/>
              <a:ea typeface="メイリオ"/>
              <a:cs typeface="メイリオ"/>
            </a:endParaRPr>
          </a:p>
        </p:txBody>
      </p:sp>
      <p:sp>
        <p:nvSpPr>
          <p:cNvPr id="16" name="テキスト ボックス 15"/>
          <p:cNvSpPr txBox="1"/>
          <p:nvPr/>
        </p:nvSpPr>
        <p:spPr>
          <a:xfrm>
            <a:off x="755576" y="1628800"/>
            <a:ext cx="6955750" cy="1739963"/>
          </a:xfrm>
          <a:prstGeom prst="rect">
            <a:avLst/>
          </a:prstGeom>
          <a:noFill/>
        </p:spPr>
        <p:txBody>
          <a:bodyPr wrap="none" rtlCol="0">
            <a:spAutoFit/>
          </a:bodyPr>
          <a:lstStyle/>
          <a:p>
            <a:pPr>
              <a:lnSpc>
                <a:spcPct val="140000"/>
              </a:lnSpc>
            </a:pPr>
            <a:r>
              <a:rPr lang="ja-JP" altLang="en-US" sz="1100" dirty="0" smtClean="0">
                <a:latin typeface="メイリオ"/>
                <a:ea typeface="メイリオ"/>
                <a:cs typeface="メイリオ"/>
              </a:rPr>
              <a:t>テキストエリアは簡単に</a:t>
            </a:r>
            <a:r>
              <a:rPr lang="en-US" altLang="ja-JP" sz="1100" dirty="0" smtClean="0">
                <a:latin typeface="メイリオ"/>
                <a:ea typeface="メイリオ"/>
                <a:cs typeface="メイリオ"/>
              </a:rPr>
              <a:t>HTML</a:t>
            </a:r>
            <a:r>
              <a:rPr lang="ja-JP" altLang="en-US" sz="1100" dirty="0" smtClean="0">
                <a:latin typeface="メイリオ"/>
                <a:ea typeface="メイリオ"/>
                <a:cs typeface="メイリオ"/>
              </a:rPr>
              <a:t>を入力できる</a:t>
            </a:r>
            <a:r>
              <a:rPr lang="en-US" altLang="ja-JP" sz="1100" dirty="0" smtClean="0">
                <a:latin typeface="メイリオ"/>
                <a:ea typeface="メイリオ"/>
                <a:cs typeface="メイリオ"/>
              </a:rPr>
              <a:t>WYSIWYG</a:t>
            </a:r>
            <a:r>
              <a:rPr lang="ja-JP" altLang="en-US" sz="1100" dirty="0" smtClean="0">
                <a:latin typeface="メイリオ"/>
                <a:ea typeface="メイリオ"/>
                <a:cs typeface="メイリオ"/>
              </a:rPr>
              <a:t>エディタにも対応しており、</a:t>
            </a:r>
            <a:endParaRPr lang="en-US" altLang="ja-JP" sz="1100" dirty="0" smtClean="0">
              <a:latin typeface="メイリオ"/>
              <a:ea typeface="メイリオ"/>
              <a:cs typeface="メイリオ"/>
            </a:endParaRPr>
          </a:p>
          <a:p>
            <a:pPr>
              <a:lnSpc>
                <a:spcPct val="140000"/>
              </a:lnSpc>
            </a:pPr>
            <a:r>
              <a:rPr lang="ja-JP" altLang="en-US" sz="1100" dirty="0" smtClean="0">
                <a:latin typeface="メイリオ"/>
                <a:ea typeface="メイリオ"/>
                <a:cs typeface="メイリオ"/>
              </a:rPr>
              <a:t>テキストの装飾等が可能です。</a:t>
            </a:r>
            <a:endParaRPr lang="en-US" altLang="ja-JP" sz="1100" dirty="0" smtClean="0">
              <a:latin typeface="メイリオ"/>
              <a:ea typeface="メイリオ"/>
              <a:cs typeface="メイリオ"/>
            </a:endParaRPr>
          </a:p>
          <a:p>
            <a:pPr>
              <a:lnSpc>
                <a:spcPct val="140000"/>
              </a:lnSpc>
            </a:pPr>
            <a:endParaRPr lang="en-US" altLang="ja-JP" sz="1100" dirty="0">
              <a:latin typeface="メイリオ"/>
              <a:ea typeface="メイリオ"/>
              <a:cs typeface="メイリオ"/>
            </a:endParaRPr>
          </a:p>
          <a:p>
            <a:pPr>
              <a:lnSpc>
                <a:spcPct val="140000"/>
              </a:lnSpc>
            </a:pPr>
            <a:r>
              <a:rPr lang="ja-JP" altLang="en-US" sz="1100" dirty="0">
                <a:latin typeface="メイリオ"/>
                <a:ea typeface="メイリオ"/>
                <a:cs typeface="メイリオ"/>
              </a:rPr>
              <a:t>フォントやサイズ、スタイル、</a:t>
            </a:r>
            <a:r>
              <a:rPr lang="ja-JP" altLang="en-US" sz="1100" dirty="0" smtClean="0">
                <a:latin typeface="メイリオ"/>
                <a:ea typeface="メイリオ"/>
                <a:cs typeface="メイリオ"/>
              </a:rPr>
              <a:t>カラー、インデント、ハイパーリンク等の指定がボタンひとつで可能です。</a:t>
            </a:r>
            <a:endParaRPr lang="en-US" altLang="ja-JP" sz="1100" dirty="0" smtClean="0">
              <a:latin typeface="メイリオ"/>
              <a:ea typeface="メイリオ"/>
              <a:cs typeface="メイリオ"/>
            </a:endParaRPr>
          </a:p>
          <a:p>
            <a:pPr>
              <a:lnSpc>
                <a:spcPct val="140000"/>
              </a:lnSpc>
            </a:pPr>
            <a:r>
              <a:rPr lang="ja-JP" altLang="en-US" sz="1100" dirty="0" smtClean="0">
                <a:latin typeface="メイリオ"/>
                <a:ea typeface="メイリオ"/>
                <a:cs typeface="メイリオ"/>
              </a:rPr>
              <a:t>また</a:t>
            </a:r>
            <a:r>
              <a:rPr lang="en-US" altLang="ja-JP" sz="1100" dirty="0" smtClean="0">
                <a:latin typeface="メイリオ"/>
                <a:ea typeface="メイリオ"/>
                <a:cs typeface="メイリオ"/>
              </a:rPr>
              <a:t>HTML</a:t>
            </a:r>
            <a:r>
              <a:rPr lang="ja-JP" altLang="en-US" sz="1100" dirty="0" smtClean="0">
                <a:latin typeface="メイリオ"/>
                <a:ea typeface="メイリオ"/>
                <a:cs typeface="メイリオ"/>
              </a:rPr>
              <a:t>の直接入力切り替えも可能ですので、適宜ご利用下さい</a:t>
            </a:r>
            <a:endParaRPr lang="en-US" altLang="ja-JP" sz="1100" dirty="0" smtClean="0">
              <a:latin typeface="メイリオ"/>
              <a:ea typeface="メイリオ"/>
              <a:cs typeface="メイリオ"/>
            </a:endParaRPr>
          </a:p>
          <a:p>
            <a:pPr>
              <a:lnSpc>
                <a:spcPct val="140000"/>
              </a:lnSpc>
            </a:pPr>
            <a:endParaRPr lang="en-US" altLang="ja-JP" sz="1100" dirty="0">
              <a:latin typeface="メイリオ"/>
              <a:ea typeface="メイリオ"/>
              <a:cs typeface="メイリオ"/>
            </a:endParaRPr>
          </a:p>
          <a:p>
            <a:pPr>
              <a:lnSpc>
                <a:spcPct val="140000"/>
              </a:lnSpc>
            </a:pPr>
            <a:endParaRPr lang="en-US" altLang="ja-JP" sz="1100" dirty="0">
              <a:latin typeface="メイリオ"/>
              <a:ea typeface="メイリオ"/>
              <a:cs typeface="メイリオ"/>
            </a:endParaRPr>
          </a:p>
        </p:txBody>
      </p:sp>
      <p:grpSp>
        <p:nvGrpSpPr>
          <p:cNvPr id="12" name="図形グループ 11"/>
          <p:cNvGrpSpPr/>
          <p:nvPr/>
        </p:nvGrpSpPr>
        <p:grpSpPr>
          <a:xfrm>
            <a:off x="467544" y="2924944"/>
            <a:ext cx="6336704" cy="936104"/>
            <a:chOff x="971600" y="4365104"/>
            <a:chExt cx="6336704" cy="936104"/>
          </a:xfrm>
        </p:grpSpPr>
        <p:pic>
          <p:nvPicPr>
            <p:cNvPr id="2" name="図 1" descr="テキストエリア.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600" y="4437112"/>
              <a:ext cx="6156684" cy="864096"/>
            </a:xfrm>
            <a:prstGeom prst="rect">
              <a:avLst/>
            </a:prstGeom>
          </p:spPr>
        </p:pic>
        <p:sp>
          <p:nvSpPr>
            <p:cNvPr id="20" name="テキスト ボックス 19"/>
            <p:cNvSpPr txBox="1"/>
            <p:nvPr/>
          </p:nvSpPr>
          <p:spPr>
            <a:xfrm>
              <a:off x="2483768" y="4365104"/>
              <a:ext cx="4824536" cy="276999"/>
            </a:xfrm>
            <a:prstGeom prst="rect">
              <a:avLst/>
            </a:prstGeom>
            <a:noFill/>
          </p:spPr>
          <p:txBody>
            <a:bodyPr wrap="square" rtlCol="0">
              <a:spAutoFit/>
            </a:bodyPr>
            <a:lstStyle/>
            <a:p>
              <a:r>
                <a:rPr lang="ja-JP" altLang="en-US" sz="1200" dirty="0" smtClean="0">
                  <a:solidFill>
                    <a:srgbClr val="FF0000"/>
                  </a:solidFill>
                </a:rPr>
                <a:t>　</a:t>
              </a:r>
              <a:r>
                <a:rPr lang="en-US" altLang="ja-JP" sz="1200" dirty="0" smtClean="0">
                  <a:solidFill>
                    <a:srgbClr val="FF0000"/>
                  </a:solidFill>
                </a:rPr>
                <a:t>① ②</a:t>
              </a:r>
              <a:r>
                <a:rPr lang="ja-JP" altLang="en-US" sz="1200" dirty="0" smtClean="0">
                  <a:solidFill>
                    <a:srgbClr val="FF0000"/>
                  </a:solidFill>
                </a:rPr>
                <a:t> </a:t>
              </a:r>
              <a:r>
                <a:rPr lang="en-US" altLang="ja-JP" sz="1200" dirty="0" smtClean="0">
                  <a:solidFill>
                    <a:srgbClr val="FF0000"/>
                  </a:solidFill>
                </a:rPr>
                <a:t>③ ④</a:t>
              </a:r>
              <a:r>
                <a:rPr lang="ja-JP" altLang="en-US" sz="1200" dirty="0" smtClean="0">
                  <a:solidFill>
                    <a:srgbClr val="FF0000"/>
                  </a:solidFill>
                </a:rPr>
                <a:t> </a:t>
              </a:r>
              <a:r>
                <a:rPr lang="en-US" altLang="ja-JP" sz="1200" dirty="0" smtClean="0">
                  <a:solidFill>
                    <a:srgbClr val="FF0000"/>
                  </a:solidFill>
                </a:rPr>
                <a:t>⑤</a:t>
              </a:r>
              <a:r>
                <a:rPr lang="ja-JP" altLang="en-US" sz="1200" dirty="0" smtClean="0">
                  <a:solidFill>
                    <a:srgbClr val="FF0000"/>
                  </a:solidFill>
                </a:rPr>
                <a:t>　</a:t>
              </a:r>
              <a:r>
                <a:rPr lang="en-US" altLang="ja-JP" sz="1200" dirty="0" smtClean="0">
                  <a:solidFill>
                    <a:srgbClr val="FF0000"/>
                  </a:solidFill>
                </a:rPr>
                <a:t>⑥</a:t>
              </a:r>
              <a:r>
                <a:rPr lang="ja-JP" altLang="en-US" sz="1200" dirty="0" smtClean="0">
                  <a:solidFill>
                    <a:srgbClr val="FF0000"/>
                  </a:solidFill>
                </a:rPr>
                <a:t>  </a:t>
              </a:r>
              <a:r>
                <a:rPr lang="en-US" altLang="ja-JP" sz="1200" dirty="0" smtClean="0">
                  <a:solidFill>
                    <a:srgbClr val="FF0000"/>
                  </a:solidFill>
                </a:rPr>
                <a:t>⑦</a:t>
              </a:r>
              <a:r>
                <a:rPr lang="ja-JP" altLang="en-US" sz="1200" dirty="0" smtClean="0">
                  <a:solidFill>
                    <a:srgbClr val="FF0000"/>
                  </a:solidFill>
                </a:rPr>
                <a:t>  </a:t>
              </a:r>
              <a:r>
                <a:rPr lang="en-US" altLang="ja-JP" sz="1200" dirty="0" smtClean="0">
                  <a:solidFill>
                    <a:srgbClr val="FF0000"/>
                  </a:solidFill>
                </a:rPr>
                <a:t>⑧</a:t>
              </a:r>
              <a:r>
                <a:rPr lang="ja-JP" altLang="en-US" sz="1200" dirty="0" smtClean="0">
                  <a:solidFill>
                    <a:srgbClr val="FF0000"/>
                  </a:solidFill>
                </a:rPr>
                <a:t> </a:t>
              </a:r>
              <a:r>
                <a:rPr lang="en-US" altLang="ja-JP" sz="1200" dirty="0" smtClean="0">
                  <a:solidFill>
                    <a:srgbClr val="FF0000"/>
                  </a:solidFill>
                </a:rPr>
                <a:t>⑨</a:t>
              </a:r>
              <a:r>
                <a:rPr lang="ja-JP" altLang="en-US" sz="1200" dirty="0">
                  <a:solidFill>
                    <a:srgbClr val="FF0000"/>
                  </a:solidFill>
                </a:rPr>
                <a:t> </a:t>
              </a:r>
              <a:r>
                <a:rPr lang="en-US" altLang="ja-JP" sz="1200" dirty="0" smtClean="0">
                  <a:solidFill>
                    <a:srgbClr val="FF0000"/>
                  </a:solidFill>
                </a:rPr>
                <a:t>⑩</a:t>
              </a:r>
              <a:r>
                <a:rPr lang="ja-JP" altLang="en-US" sz="1200" dirty="0" smtClean="0">
                  <a:solidFill>
                    <a:srgbClr val="FF0000"/>
                  </a:solidFill>
                </a:rPr>
                <a:t> </a:t>
              </a:r>
              <a:r>
                <a:rPr lang="en-US" altLang="ja-JP" sz="1200" dirty="0" smtClean="0">
                  <a:solidFill>
                    <a:srgbClr val="FF0000"/>
                  </a:solidFill>
                </a:rPr>
                <a:t> ⑪</a:t>
              </a:r>
              <a:r>
                <a:rPr lang="ja-JP" altLang="en-US" sz="1200" dirty="0" smtClean="0">
                  <a:solidFill>
                    <a:srgbClr val="FF0000"/>
                  </a:solidFill>
                </a:rPr>
                <a:t>  </a:t>
              </a:r>
              <a:r>
                <a:rPr lang="en-US" altLang="ja-JP" sz="1200" dirty="0" smtClean="0">
                  <a:solidFill>
                    <a:srgbClr val="FF0000"/>
                  </a:solidFill>
                </a:rPr>
                <a:t>⑫  ⑬</a:t>
              </a:r>
              <a:r>
                <a:rPr lang="ja-JP" altLang="en-US" sz="1200" dirty="0" smtClean="0">
                  <a:solidFill>
                    <a:srgbClr val="FF0000"/>
                  </a:solidFill>
                </a:rPr>
                <a:t> </a:t>
              </a:r>
              <a:r>
                <a:rPr lang="en-US" altLang="ja-JP" sz="1200" dirty="0" smtClean="0">
                  <a:solidFill>
                    <a:srgbClr val="FF0000"/>
                  </a:solidFill>
                </a:rPr>
                <a:t>⑭</a:t>
              </a:r>
              <a:r>
                <a:rPr lang="ja-JP" altLang="en-US" sz="1200" dirty="0" smtClean="0">
                  <a:solidFill>
                    <a:srgbClr val="FF0000"/>
                  </a:solidFill>
                </a:rPr>
                <a:t>  </a:t>
              </a:r>
              <a:r>
                <a:rPr lang="en-US" altLang="ja-JP" sz="1200" dirty="0" smtClean="0">
                  <a:solidFill>
                    <a:srgbClr val="FF0000"/>
                  </a:solidFill>
                </a:rPr>
                <a:t>⑮</a:t>
              </a:r>
              <a:r>
                <a:rPr lang="ja-JP" altLang="en-US" sz="1200" dirty="0" smtClean="0">
                  <a:solidFill>
                    <a:srgbClr val="FF0000"/>
                  </a:solidFill>
                </a:rPr>
                <a:t>         </a:t>
              </a:r>
              <a:r>
                <a:rPr lang="en-US" altLang="ja-JP" sz="1200" dirty="0" smtClean="0">
                  <a:solidFill>
                    <a:srgbClr val="FF0000"/>
                  </a:solidFill>
                </a:rPr>
                <a:t>⑯</a:t>
              </a:r>
              <a:endParaRPr kumimoji="1" lang="ja-JP" altLang="en-US" sz="1200" dirty="0">
                <a:solidFill>
                  <a:srgbClr val="FF0000"/>
                </a:solidFill>
              </a:endParaRPr>
            </a:p>
          </p:txBody>
        </p:sp>
      </p:grpSp>
      <p:sp>
        <p:nvSpPr>
          <p:cNvPr id="13" name="テキスト ボックス 12"/>
          <p:cNvSpPr txBox="1"/>
          <p:nvPr/>
        </p:nvSpPr>
        <p:spPr>
          <a:xfrm>
            <a:off x="1619672" y="4293096"/>
            <a:ext cx="3288080" cy="1446550"/>
          </a:xfrm>
          <a:prstGeom prst="rect">
            <a:avLst/>
          </a:prstGeom>
          <a:noFill/>
        </p:spPr>
        <p:txBody>
          <a:bodyPr wrap="none" rtlCol="0">
            <a:spAutoFit/>
          </a:bodyPr>
          <a:lstStyle/>
          <a:p>
            <a:r>
              <a:rPr lang="en-US" altLang="ja-JP" sz="1100" dirty="0" smtClean="0">
                <a:latin typeface="メイリオ"/>
                <a:ea typeface="メイリオ"/>
                <a:cs typeface="メイリオ"/>
              </a:rPr>
              <a:t>①…</a:t>
            </a:r>
            <a:r>
              <a:rPr lang="ja-JP" altLang="en-US" sz="1100" dirty="0">
                <a:latin typeface="メイリオ"/>
                <a:ea typeface="メイリオ"/>
                <a:cs typeface="メイリオ"/>
              </a:rPr>
              <a:t>文字を太字に</a:t>
            </a:r>
            <a:endParaRPr lang="en-US" altLang="ja-JP" sz="1100" dirty="0" smtClean="0">
              <a:latin typeface="メイリオ"/>
              <a:ea typeface="メイリオ"/>
              <a:cs typeface="メイリオ"/>
            </a:endParaRPr>
          </a:p>
          <a:p>
            <a:r>
              <a:rPr kumimoji="1" lang="en-US" altLang="ja-JP" sz="1100" dirty="0" smtClean="0">
                <a:latin typeface="メイリオ"/>
                <a:ea typeface="メイリオ"/>
                <a:cs typeface="メイリオ"/>
              </a:rPr>
              <a:t>②…</a:t>
            </a:r>
            <a:r>
              <a:rPr lang="ja-JP" altLang="en-US" sz="1100" dirty="0">
                <a:latin typeface="メイリオ"/>
                <a:ea typeface="メイリオ"/>
                <a:cs typeface="メイリオ"/>
              </a:rPr>
              <a:t>文字</a:t>
            </a:r>
            <a:r>
              <a:rPr lang="ja-JP" altLang="en-US" sz="1100" dirty="0" smtClean="0">
                <a:latin typeface="メイリオ"/>
                <a:ea typeface="メイリオ"/>
                <a:cs typeface="メイリオ"/>
              </a:rPr>
              <a:t>を斜体に</a:t>
            </a:r>
            <a:endParaRPr kumimoji="1" lang="en-US" altLang="ja-JP" sz="1100" dirty="0" smtClean="0">
              <a:latin typeface="メイリオ"/>
              <a:ea typeface="メイリオ"/>
              <a:cs typeface="メイリオ"/>
            </a:endParaRPr>
          </a:p>
          <a:p>
            <a:r>
              <a:rPr lang="en-US" altLang="ja-JP" sz="1100" dirty="0" smtClean="0">
                <a:latin typeface="メイリオ"/>
                <a:ea typeface="メイリオ"/>
                <a:cs typeface="メイリオ"/>
              </a:rPr>
              <a:t>③…</a:t>
            </a:r>
            <a:r>
              <a:rPr lang="ja-JP" altLang="en-US" sz="1100" dirty="0">
                <a:latin typeface="メイリオ"/>
                <a:ea typeface="メイリオ"/>
                <a:cs typeface="メイリオ"/>
              </a:rPr>
              <a:t>文字を下線付きに</a:t>
            </a:r>
            <a:endParaRPr lang="en-US" altLang="ja-JP" sz="1100" dirty="0" smtClean="0">
              <a:latin typeface="メイリオ"/>
              <a:ea typeface="メイリオ"/>
              <a:cs typeface="メイリオ"/>
            </a:endParaRPr>
          </a:p>
          <a:p>
            <a:r>
              <a:rPr kumimoji="1" lang="en-US" altLang="ja-JP" sz="1100" dirty="0" smtClean="0">
                <a:latin typeface="メイリオ"/>
                <a:ea typeface="メイリオ"/>
                <a:cs typeface="メイリオ"/>
              </a:rPr>
              <a:t>④…</a:t>
            </a:r>
            <a:r>
              <a:rPr lang="ja-JP" altLang="en-US" sz="1100" dirty="0">
                <a:latin typeface="メイリオ"/>
                <a:ea typeface="メイリオ"/>
                <a:cs typeface="メイリオ"/>
              </a:rPr>
              <a:t>文字に打ち消し線</a:t>
            </a:r>
            <a:endParaRPr kumimoji="1" lang="en-US" altLang="ja-JP" sz="1100" dirty="0" smtClean="0">
              <a:latin typeface="メイリオ"/>
              <a:ea typeface="メイリオ"/>
              <a:cs typeface="メイリオ"/>
            </a:endParaRPr>
          </a:p>
          <a:p>
            <a:r>
              <a:rPr lang="en-US" altLang="ja-JP" sz="1100" dirty="0" smtClean="0">
                <a:latin typeface="メイリオ"/>
                <a:ea typeface="メイリオ"/>
                <a:cs typeface="メイリオ"/>
              </a:rPr>
              <a:t>⑤…</a:t>
            </a:r>
            <a:r>
              <a:rPr lang="ja-JP" altLang="en-US" sz="1100" dirty="0">
                <a:latin typeface="メイリオ"/>
                <a:ea typeface="メイリオ"/>
                <a:cs typeface="メイリオ"/>
              </a:rPr>
              <a:t>カラーパレットから文字の色を選択して適用</a:t>
            </a:r>
            <a:endParaRPr lang="en-US" altLang="ja-JP" sz="1100" dirty="0" smtClean="0">
              <a:latin typeface="メイリオ"/>
              <a:ea typeface="メイリオ"/>
              <a:cs typeface="メイリオ"/>
            </a:endParaRPr>
          </a:p>
          <a:p>
            <a:r>
              <a:rPr kumimoji="1" lang="en-US" altLang="ja-JP" sz="1100" dirty="0" smtClean="0">
                <a:latin typeface="メイリオ"/>
                <a:ea typeface="メイリオ"/>
                <a:cs typeface="メイリオ"/>
              </a:rPr>
              <a:t>⑥…</a:t>
            </a:r>
            <a:r>
              <a:rPr lang="ja-JP" altLang="en-US" sz="1100" dirty="0">
                <a:latin typeface="メイリオ"/>
                <a:ea typeface="メイリオ"/>
                <a:cs typeface="メイリオ"/>
              </a:rPr>
              <a:t>文章のインデントを解除</a:t>
            </a:r>
            <a:endParaRPr kumimoji="1" lang="en-US" altLang="ja-JP" sz="1100" dirty="0" smtClean="0">
              <a:latin typeface="メイリオ"/>
              <a:ea typeface="メイリオ"/>
              <a:cs typeface="メイリオ"/>
            </a:endParaRPr>
          </a:p>
          <a:p>
            <a:r>
              <a:rPr lang="en-US" altLang="ja-JP" sz="1100" dirty="0" smtClean="0">
                <a:latin typeface="メイリオ"/>
                <a:ea typeface="メイリオ"/>
                <a:cs typeface="メイリオ"/>
              </a:rPr>
              <a:t>⑦…</a:t>
            </a:r>
            <a:r>
              <a:rPr lang="ja-JP" altLang="en-US" sz="1100" dirty="0">
                <a:latin typeface="メイリオ"/>
                <a:ea typeface="メイリオ"/>
                <a:cs typeface="メイリオ"/>
              </a:rPr>
              <a:t>文章にインデント挿入</a:t>
            </a:r>
            <a:endParaRPr lang="en-US" altLang="ja-JP" sz="1100" dirty="0" smtClean="0">
              <a:latin typeface="メイリオ"/>
              <a:ea typeface="メイリオ"/>
              <a:cs typeface="メイリオ"/>
            </a:endParaRPr>
          </a:p>
          <a:p>
            <a:r>
              <a:rPr kumimoji="1" lang="en-US" altLang="ja-JP" sz="1100" dirty="0" smtClean="0">
                <a:latin typeface="メイリオ"/>
                <a:ea typeface="メイリオ"/>
                <a:cs typeface="メイリオ"/>
              </a:rPr>
              <a:t>⑧…</a:t>
            </a:r>
            <a:r>
              <a:rPr lang="ja-JP" altLang="en-US" sz="1100" dirty="0">
                <a:latin typeface="メイリオ"/>
                <a:ea typeface="メイリオ"/>
                <a:cs typeface="メイリオ"/>
              </a:rPr>
              <a:t>文章を左側に寄せる</a:t>
            </a:r>
            <a:endParaRPr kumimoji="1" lang="ja-JP" altLang="en-US" sz="1100" dirty="0">
              <a:latin typeface="メイリオ"/>
              <a:ea typeface="メイリオ"/>
              <a:cs typeface="メイリオ"/>
            </a:endParaRPr>
          </a:p>
        </p:txBody>
      </p:sp>
      <p:sp>
        <p:nvSpPr>
          <p:cNvPr id="23" name="テキスト ボックス 22"/>
          <p:cNvSpPr txBox="1"/>
          <p:nvPr/>
        </p:nvSpPr>
        <p:spPr>
          <a:xfrm>
            <a:off x="5076056" y="4293096"/>
            <a:ext cx="3096344" cy="1446550"/>
          </a:xfrm>
          <a:prstGeom prst="rect">
            <a:avLst/>
          </a:prstGeom>
          <a:noFill/>
        </p:spPr>
        <p:txBody>
          <a:bodyPr wrap="square" rtlCol="0">
            <a:spAutoFit/>
          </a:bodyPr>
          <a:lstStyle/>
          <a:p>
            <a:r>
              <a:rPr kumimoji="1" lang="en-US" altLang="ja-JP" sz="1100" dirty="0" smtClean="0">
                <a:latin typeface="メイリオ"/>
                <a:ea typeface="メイリオ"/>
                <a:cs typeface="メイリオ"/>
              </a:rPr>
              <a:t>⑨</a:t>
            </a:r>
            <a:r>
              <a:rPr lang="en-US" altLang="ja-JP" sz="1100" dirty="0" smtClean="0">
                <a:latin typeface="メイリオ"/>
                <a:ea typeface="メイリオ"/>
                <a:cs typeface="メイリオ"/>
              </a:rPr>
              <a:t>…</a:t>
            </a:r>
            <a:r>
              <a:rPr lang="ja-JP" altLang="en-US" sz="1100" dirty="0">
                <a:latin typeface="メイリオ"/>
                <a:ea typeface="メイリオ"/>
                <a:cs typeface="メイリオ"/>
              </a:rPr>
              <a:t>文章を中央に寄せる</a:t>
            </a:r>
            <a:endParaRPr lang="en-US" altLang="ja-JP" sz="1100" dirty="0" smtClean="0">
              <a:latin typeface="メイリオ"/>
              <a:ea typeface="メイリオ"/>
              <a:cs typeface="メイリオ"/>
            </a:endParaRPr>
          </a:p>
          <a:p>
            <a:r>
              <a:rPr lang="en-US" altLang="ja-JP" sz="1100" dirty="0" smtClean="0">
                <a:latin typeface="メイリオ"/>
                <a:ea typeface="メイリオ"/>
                <a:cs typeface="メイリオ"/>
              </a:rPr>
              <a:t>⑩…</a:t>
            </a:r>
            <a:r>
              <a:rPr lang="ja-JP" altLang="en-US" sz="1100" dirty="0">
                <a:latin typeface="メイリオ"/>
                <a:ea typeface="メイリオ"/>
                <a:cs typeface="メイリオ"/>
              </a:rPr>
              <a:t>文章を右側に寄せる</a:t>
            </a:r>
            <a:endParaRPr lang="en-US" altLang="ja-JP" sz="1100" dirty="0" smtClean="0">
              <a:latin typeface="メイリオ"/>
              <a:ea typeface="メイリオ"/>
              <a:cs typeface="メイリオ"/>
            </a:endParaRPr>
          </a:p>
          <a:p>
            <a:r>
              <a:rPr kumimoji="1" lang="en-US" altLang="ja-JP" sz="1100" dirty="0" smtClean="0">
                <a:latin typeface="メイリオ"/>
                <a:ea typeface="メイリオ"/>
                <a:cs typeface="メイリオ"/>
              </a:rPr>
              <a:t>⑪</a:t>
            </a:r>
            <a:r>
              <a:rPr lang="en-US" altLang="ja-JP" sz="1100" dirty="0" smtClean="0">
                <a:latin typeface="メイリオ"/>
                <a:ea typeface="メイリオ"/>
                <a:cs typeface="メイリオ"/>
              </a:rPr>
              <a:t>…</a:t>
            </a:r>
            <a:r>
              <a:rPr lang="ja-JP" altLang="en-US" sz="1100" dirty="0">
                <a:latin typeface="メイリオ"/>
                <a:ea typeface="メイリオ"/>
                <a:cs typeface="メイリオ"/>
              </a:rPr>
              <a:t>文章の両端を揃える</a:t>
            </a:r>
            <a:endParaRPr kumimoji="1" lang="en-US" altLang="ja-JP" sz="1100" dirty="0" smtClean="0">
              <a:latin typeface="メイリオ"/>
              <a:ea typeface="メイリオ"/>
              <a:cs typeface="メイリオ"/>
            </a:endParaRPr>
          </a:p>
          <a:p>
            <a:r>
              <a:rPr lang="en-US" altLang="ja-JP" sz="1100" dirty="0" smtClean="0">
                <a:latin typeface="メイリオ"/>
                <a:ea typeface="メイリオ"/>
                <a:cs typeface="メイリオ"/>
              </a:rPr>
              <a:t>⑫…</a:t>
            </a:r>
            <a:r>
              <a:rPr lang="en-US" altLang="ja-JP" sz="1100" dirty="0">
                <a:latin typeface="メイリオ"/>
                <a:ea typeface="メイリオ"/>
                <a:cs typeface="メイリオ"/>
              </a:rPr>
              <a:t>1</a:t>
            </a:r>
            <a:r>
              <a:rPr lang="ja-JP" altLang="en-US" sz="1100" dirty="0">
                <a:latin typeface="メイリオ"/>
                <a:ea typeface="メイリオ"/>
                <a:cs typeface="メイリオ"/>
              </a:rPr>
              <a:t>ステップ前の状態に戻す</a:t>
            </a:r>
            <a:endParaRPr lang="en-US" altLang="ja-JP" sz="1100" dirty="0" smtClean="0">
              <a:latin typeface="メイリオ"/>
              <a:ea typeface="メイリオ"/>
              <a:cs typeface="メイリオ"/>
            </a:endParaRPr>
          </a:p>
          <a:p>
            <a:r>
              <a:rPr kumimoji="1" lang="en-US" altLang="ja-JP" sz="1100" dirty="0" smtClean="0">
                <a:latin typeface="メイリオ"/>
                <a:ea typeface="メイリオ"/>
                <a:cs typeface="メイリオ"/>
              </a:rPr>
              <a:t>⑬</a:t>
            </a:r>
            <a:r>
              <a:rPr lang="en-US" altLang="ja-JP" sz="1100" dirty="0" smtClean="0">
                <a:latin typeface="メイリオ"/>
                <a:ea typeface="メイリオ"/>
                <a:cs typeface="メイリオ"/>
              </a:rPr>
              <a:t>…</a:t>
            </a:r>
            <a:r>
              <a:rPr lang="en-US" altLang="ja-JP" sz="1100" dirty="0">
                <a:latin typeface="メイリオ"/>
                <a:ea typeface="メイリオ"/>
                <a:cs typeface="メイリオ"/>
              </a:rPr>
              <a:t>1</a:t>
            </a:r>
            <a:r>
              <a:rPr lang="ja-JP" altLang="en-US" sz="1100" dirty="0">
                <a:latin typeface="メイリオ"/>
                <a:ea typeface="メイリオ"/>
                <a:cs typeface="メイリオ"/>
              </a:rPr>
              <a:t>ステップ後の状態にする</a:t>
            </a:r>
            <a:endParaRPr kumimoji="1" lang="en-US" altLang="ja-JP" sz="1100" dirty="0" smtClean="0">
              <a:latin typeface="メイリオ"/>
              <a:ea typeface="メイリオ"/>
              <a:cs typeface="メイリオ"/>
            </a:endParaRPr>
          </a:p>
          <a:p>
            <a:r>
              <a:rPr lang="en-US" altLang="ja-JP" sz="1100" dirty="0" smtClean="0">
                <a:latin typeface="メイリオ"/>
                <a:ea typeface="メイリオ"/>
                <a:cs typeface="メイリオ"/>
              </a:rPr>
              <a:t>⑭…</a:t>
            </a:r>
            <a:r>
              <a:rPr lang="ja-JP" altLang="en-US" sz="1100" dirty="0" smtClean="0">
                <a:latin typeface="メイリオ"/>
                <a:ea typeface="メイリオ"/>
                <a:cs typeface="メイリオ"/>
              </a:rPr>
              <a:t>画像を</a:t>
            </a:r>
            <a:r>
              <a:rPr lang="en-US" altLang="ja-JP" sz="1100" dirty="0" smtClean="0">
                <a:latin typeface="メイリオ"/>
                <a:ea typeface="メイリオ"/>
                <a:cs typeface="メイリオ"/>
              </a:rPr>
              <a:t>URL</a:t>
            </a:r>
            <a:r>
              <a:rPr lang="ja-JP" altLang="en-US" sz="1100" dirty="0" smtClean="0">
                <a:latin typeface="メイリオ"/>
                <a:ea typeface="メイリオ"/>
                <a:cs typeface="メイリオ"/>
              </a:rPr>
              <a:t>指定して取り込む</a:t>
            </a:r>
            <a:endParaRPr lang="en-US" altLang="ja-JP" sz="1100" dirty="0" smtClean="0">
              <a:latin typeface="メイリオ"/>
              <a:ea typeface="メイリオ"/>
              <a:cs typeface="メイリオ"/>
            </a:endParaRPr>
          </a:p>
          <a:p>
            <a:r>
              <a:rPr kumimoji="1" lang="en-US" altLang="ja-JP" sz="1100" dirty="0" smtClean="0">
                <a:latin typeface="メイリオ"/>
                <a:ea typeface="メイリオ"/>
                <a:cs typeface="メイリオ"/>
              </a:rPr>
              <a:t>⑮</a:t>
            </a:r>
            <a:r>
              <a:rPr lang="en-US" altLang="ja-JP" sz="1100" dirty="0" smtClean="0">
                <a:latin typeface="メイリオ"/>
                <a:ea typeface="メイリオ"/>
                <a:cs typeface="メイリオ"/>
              </a:rPr>
              <a:t>…</a:t>
            </a:r>
            <a:r>
              <a:rPr lang="ja-JP" altLang="en-US" sz="1100" dirty="0" smtClean="0">
                <a:latin typeface="メイリオ"/>
                <a:ea typeface="メイリオ"/>
                <a:cs typeface="メイリオ"/>
              </a:rPr>
              <a:t>リンクを設定</a:t>
            </a:r>
            <a:endParaRPr kumimoji="1" lang="en-US" altLang="ja-JP" sz="1100" dirty="0" smtClean="0">
              <a:latin typeface="メイリオ"/>
              <a:ea typeface="メイリオ"/>
              <a:cs typeface="メイリオ"/>
            </a:endParaRPr>
          </a:p>
          <a:p>
            <a:r>
              <a:rPr lang="en-US" altLang="ja-JP" sz="1100" dirty="0" smtClean="0">
                <a:latin typeface="メイリオ"/>
                <a:ea typeface="メイリオ"/>
                <a:cs typeface="メイリオ"/>
              </a:rPr>
              <a:t>⑯…HTML</a:t>
            </a:r>
            <a:r>
              <a:rPr lang="ja-JP" altLang="en-US" sz="1100" dirty="0" smtClean="0">
                <a:latin typeface="メイリオ"/>
                <a:ea typeface="メイリオ"/>
                <a:cs typeface="メイリオ"/>
              </a:rPr>
              <a:t>直接入力に切り替え</a:t>
            </a:r>
            <a:endParaRPr lang="en-US" altLang="ja-JP" sz="1100" dirty="0" smtClean="0">
              <a:latin typeface="メイリオ"/>
              <a:ea typeface="メイリオ"/>
              <a:cs typeface="メイリオ"/>
            </a:endParaRPr>
          </a:p>
        </p:txBody>
      </p:sp>
      <p:sp>
        <p:nvSpPr>
          <p:cNvPr id="3" name="テキスト ボックス 2"/>
          <p:cNvSpPr txBox="1"/>
          <p:nvPr/>
        </p:nvSpPr>
        <p:spPr>
          <a:xfrm>
            <a:off x="4355976" y="6309320"/>
            <a:ext cx="4859022" cy="369332"/>
          </a:xfrm>
          <a:prstGeom prst="rect">
            <a:avLst/>
          </a:prstGeom>
          <a:noFill/>
        </p:spPr>
        <p:txBody>
          <a:bodyPr wrap="none" rtlCol="0">
            <a:spAutoFit/>
          </a:bodyPr>
          <a:lstStyle/>
          <a:p>
            <a:r>
              <a:rPr lang="en-US" altLang="ja-JP" dirty="0" smtClean="0">
                <a:solidFill>
                  <a:srgbClr val="FF0000"/>
                </a:solidFill>
              </a:rPr>
              <a:t>WYSIWYG</a:t>
            </a:r>
            <a:r>
              <a:rPr lang="ja-JP" altLang="en-US" dirty="0" smtClean="0">
                <a:solidFill>
                  <a:srgbClr val="FF0000"/>
                </a:solidFill>
              </a:rPr>
              <a:t>エディタは</a:t>
            </a:r>
            <a:r>
              <a:rPr kumimoji="1" lang="en-US" altLang="ja-JP" dirty="0" smtClean="0">
                <a:solidFill>
                  <a:srgbClr val="FF0000"/>
                </a:solidFill>
              </a:rPr>
              <a:t>v.1.0</a:t>
            </a:r>
            <a:r>
              <a:rPr kumimoji="1" lang="ja-JP" altLang="en-US" dirty="0" smtClean="0">
                <a:solidFill>
                  <a:srgbClr val="FF0000"/>
                </a:solidFill>
              </a:rPr>
              <a:t>系では廃止されました。</a:t>
            </a:r>
            <a:endParaRPr kumimoji="1" lang="ja-JP" altLang="en-US" dirty="0">
              <a:solidFill>
                <a:srgbClr val="FF0000"/>
              </a:solidFill>
            </a:endParaRPr>
          </a:p>
        </p:txBody>
      </p:sp>
    </p:spTree>
    <p:extLst>
      <p:ext uri="{BB962C8B-B14F-4D97-AF65-F5344CB8AC3E}">
        <p14:creationId xmlns:p14="http://schemas.microsoft.com/office/powerpoint/2010/main" val="3983554596"/>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descr="イメージ詳細.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412776"/>
            <a:ext cx="8741379" cy="3096344"/>
          </a:xfrm>
          <a:prstGeom prst="rect">
            <a:avLst/>
          </a:prstGeom>
        </p:spPr>
      </p:pic>
      <p:pic>
        <p:nvPicPr>
          <p:cNvPr id="2" name="図 1" descr="スクリーンショット 2012-07-24 19.48.26.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520" y="1412776"/>
            <a:ext cx="2610213" cy="2954762"/>
          </a:xfrm>
          <a:prstGeom prst="rect">
            <a:avLst/>
          </a:prstGeom>
        </p:spPr>
      </p:pic>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7776864" cy="523220"/>
          </a:xfrm>
          <a:prstGeom prst="rect">
            <a:avLst/>
          </a:prstGeom>
          <a:noFill/>
        </p:spPr>
        <p:txBody>
          <a:bodyPr wrap="square" rtlCol="0">
            <a:spAutoFit/>
          </a:bodyPr>
          <a:lstStyle/>
          <a:p>
            <a:r>
              <a:rPr lang="en-US" altLang="ja-JP" sz="2800" dirty="0" smtClean="0">
                <a:latin typeface="メイリオ"/>
                <a:ea typeface="メイリオ"/>
                <a:cs typeface="メイリオ"/>
              </a:rPr>
              <a:t>13</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IMAGES</a:t>
            </a:r>
            <a:r>
              <a:rPr lang="ja-JP" altLang="en-US" sz="2800" dirty="0" smtClean="0">
                <a:latin typeface="メイリオ"/>
                <a:ea typeface="メイリオ"/>
                <a:cs typeface="メイリオ"/>
              </a:rPr>
              <a:t>」編集画面</a:t>
            </a:r>
            <a:endParaRPr lang="ja-JP" altLang="en-US" sz="2800" dirty="0">
              <a:latin typeface="メイリオ"/>
              <a:ea typeface="メイリオ"/>
              <a:cs typeface="メイリオ"/>
            </a:endParaRPr>
          </a:p>
        </p:txBody>
      </p:sp>
      <p:sp>
        <p:nvSpPr>
          <p:cNvPr id="12" name="テキスト ボックス 11"/>
          <p:cNvSpPr txBox="1"/>
          <p:nvPr/>
        </p:nvSpPr>
        <p:spPr>
          <a:xfrm>
            <a:off x="4355976" y="2420888"/>
            <a:ext cx="366166" cy="338554"/>
          </a:xfrm>
          <a:prstGeom prst="rect">
            <a:avLst/>
          </a:prstGeom>
          <a:noFill/>
        </p:spPr>
        <p:txBody>
          <a:bodyPr wrap="square" rtlCol="0">
            <a:spAutoFit/>
          </a:bodyPr>
          <a:lstStyle/>
          <a:p>
            <a:r>
              <a:rPr lang="en-US" altLang="ja-JP" sz="1600" dirty="0" smtClean="0">
                <a:solidFill>
                  <a:srgbClr val="FF0000"/>
                </a:solidFill>
              </a:rPr>
              <a:t>①</a:t>
            </a:r>
            <a:endParaRPr kumimoji="1" lang="ja-JP" altLang="en-US" sz="1600" dirty="0">
              <a:solidFill>
                <a:srgbClr val="FF0000"/>
              </a:solidFill>
            </a:endParaRPr>
          </a:p>
        </p:txBody>
      </p:sp>
      <p:sp>
        <p:nvSpPr>
          <p:cNvPr id="15" name="テキスト ボックス 14"/>
          <p:cNvSpPr txBox="1"/>
          <p:nvPr/>
        </p:nvSpPr>
        <p:spPr>
          <a:xfrm>
            <a:off x="4355976" y="2780928"/>
            <a:ext cx="366166" cy="338554"/>
          </a:xfrm>
          <a:prstGeom prst="rect">
            <a:avLst/>
          </a:prstGeom>
          <a:noFill/>
        </p:spPr>
        <p:txBody>
          <a:bodyPr wrap="square" rtlCol="0">
            <a:spAutoFit/>
          </a:bodyPr>
          <a:lstStyle/>
          <a:p>
            <a:r>
              <a:rPr lang="en-US" altLang="ja-JP" sz="1600" dirty="0" smtClean="0">
                <a:solidFill>
                  <a:srgbClr val="FF0000"/>
                </a:solidFill>
              </a:rPr>
              <a:t>②</a:t>
            </a:r>
            <a:endParaRPr kumimoji="1" lang="ja-JP" altLang="en-US" sz="1600" dirty="0">
              <a:solidFill>
                <a:srgbClr val="FF0000"/>
              </a:solidFill>
            </a:endParaRPr>
          </a:p>
        </p:txBody>
      </p:sp>
      <p:sp>
        <p:nvSpPr>
          <p:cNvPr id="16" name="テキスト ボックス 15"/>
          <p:cNvSpPr txBox="1"/>
          <p:nvPr/>
        </p:nvSpPr>
        <p:spPr>
          <a:xfrm>
            <a:off x="4355976" y="3212976"/>
            <a:ext cx="366166" cy="338554"/>
          </a:xfrm>
          <a:prstGeom prst="rect">
            <a:avLst/>
          </a:prstGeom>
          <a:noFill/>
        </p:spPr>
        <p:txBody>
          <a:bodyPr wrap="square" rtlCol="0">
            <a:spAutoFit/>
          </a:bodyPr>
          <a:lstStyle/>
          <a:p>
            <a:r>
              <a:rPr kumimoji="1" lang="en-US" altLang="ja-JP" sz="1600" dirty="0" smtClean="0">
                <a:solidFill>
                  <a:srgbClr val="FF0000"/>
                </a:solidFill>
              </a:rPr>
              <a:t>③</a:t>
            </a:r>
            <a:endParaRPr kumimoji="1" lang="ja-JP" altLang="en-US" sz="1600" dirty="0">
              <a:solidFill>
                <a:srgbClr val="FF0000"/>
              </a:solidFill>
            </a:endParaRPr>
          </a:p>
        </p:txBody>
      </p:sp>
      <p:sp>
        <p:nvSpPr>
          <p:cNvPr id="17" name="テキスト ボックス 16"/>
          <p:cNvSpPr txBox="1"/>
          <p:nvPr/>
        </p:nvSpPr>
        <p:spPr>
          <a:xfrm>
            <a:off x="4355976" y="3501008"/>
            <a:ext cx="366166" cy="338554"/>
          </a:xfrm>
          <a:prstGeom prst="rect">
            <a:avLst/>
          </a:prstGeom>
          <a:noFill/>
        </p:spPr>
        <p:txBody>
          <a:bodyPr wrap="square" rtlCol="0">
            <a:spAutoFit/>
          </a:bodyPr>
          <a:lstStyle/>
          <a:p>
            <a:r>
              <a:rPr kumimoji="1" lang="en-US" altLang="ja-JP" sz="1600" dirty="0" smtClean="0">
                <a:solidFill>
                  <a:srgbClr val="FF0000"/>
                </a:solidFill>
              </a:rPr>
              <a:t>④</a:t>
            </a:r>
            <a:endParaRPr kumimoji="1" lang="ja-JP" altLang="en-US" sz="1600" dirty="0">
              <a:solidFill>
                <a:srgbClr val="FF0000"/>
              </a:solidFill>
            </a:endParaRPr>
          </a:p>
        </p:txBody>
      </p:sp>
      <p:sp>
        <p:nvSpPr>
          <p:cNvPr id="19" name="テキスト ボックス 18"/>
          <p:cNvSpPr txBox="1"/>
          <p:nvPr/>
        </p:nvSpPr>
        <p:spPr>
          <a:xfrm>
            <a:off x="4355976" y="3861048"/>
            <a:ext cx="366166" cy="338554"/>
          </a:xfrm>
          <a:prstGeom prst="rect">
            <a:avLst/>
          </a:prstGeom>
          <a:noFill/>
        </p:spPr>
        <p:txBody>
          <a:bodyPr wrap="square" rtlCol="0">
            <a:spAutoFit/>
          </a:bodyPr>
          <a:lstStyle/>
          <a:p>
            <a:r>
              <a:rPr kumimoji="1" lang="en-US" altLang="ja-JP" sz="1600" dirty="0" smtClean="0">
                <a:solidFill>
                  <a:srgbClr val="FF0000"/>
                </a:solidFill>
              </a:rPr>
              <a:t>⑤</a:t>
            </a:r>
            <a:endParaRPr kumimoji="1" lang="ja-JP" altLang="en-US" sz="1600" dirty="0">
              <a:solidFill>
                <a:srgbClr val="FF0000"/>
              </a:solidFill>
            </a:endParaRPr>
          </a:p>
        </p:txBody>
      </p:sp>
      <p:sp>
        <p:nvSpPr>
          <p:cNvPr id="20" name="テキスト ボックス 19"/>
          <p:cNvSpPr txBox="1"/>
          <p:nvPr/>
        </p:nvSpPr>
        <p:spPr>
          <a:xfrm>
            <a:off x="827584" y="4952858"/>
            <a:ext cx="7626043" cy="1284454"/>
          </a:xfrm>
          <a:prstGeom prst="rect">
            <a:avLst/>
          </a:prstGeom>
          <a:noFill/>
        </p:spPr>
        <p:txBody>
          <a:bodyPr wrap="none" rtlCol="0">
            <a:spAutoFit/>
          </a:bodyPr>
          <a:lstStyle/>
          <a:p>
            <a:pPr>
              <a:lnSpc>
                <a:spcPct val="140000"/>
              </a:lnSpc>
            </a:pPr>
            <a:r>
              <a:rPr lang="en-US" altLang="ja-JP" sz="1400" dirty="0" smtClean="0">
                <a:latin typeface="メイリオ"/>
                <a:ea typeface="メイリオ"/>
                <a:cs typeface="メイリオ"/>
              </a:rPr>
              <a:t>①</a:t>
            </a:r>
            <a:r>
              <a:rPr lang="ja-JP" altLang="en-US" sz="1400" dirty="0" smtClean="0">
                <a:latin typeface="メイリオ"/>
                <a:ea typeface="メイリオ"/>
                <a:cs typeface="メイリオ"/>
              </a:rPr>
              <a:t>入力項目・・・「</a:t>
            </a:r>
            <a:r>
              <a:rPr lang="en-US" altLang="ja-JP" sz="1400" dirty="0" smtClean="0">
                <a:latin typeface="メイリオ"/>
                <a:ea typeface="メイリオ"/>
                <a:cs typeface="メイリオ"/>
              </a:rPr>
              <a:t>PAGES</a:t>
            </a:r>
            <a:r>
              <a:rPr lang="ja-JP" altLang="en-US" sz="1400" dirty="0" smtClean="0">
                <a:latin typeface="メイリオ"/>
                <a:ea typeface="メイリオ"/>
                <a:cs typeface="メイリオ"/>
              </a:rPr>
              <a:t>」で選択したテンプレートのイメージを入力して下さい。</a:t>
            </a:r>
            <a:endParaRPr lang="en-US" altLang="ja-JP" sz="1400" dirty="0" smtClean="0">
              <a:latin typeface="メイリオ"/>
              <a:ea typeface="メイリオ"/>
              <a:cs typeface="メイリオ"/>
            </a:endParaRPr>
          </a:p>
          <a:p>
            <a:pPr>
              <a:lnSpc>
                <a:spcPct val="140000"/>
              </a:lnSpc>
            </a:pPr>
            <a:r>
              <a:rPr lang="ja-JP" altLang="en-US" sz="1400" dirty="0" smtClean="0">
                <a:latin typeface="メイリオ"/>
                <a:ea typeface="メイリオ"/>
                <a:cs typeface="メイリオ"/>
              </a:rPr>
              <a:t>画像は</a:t>
            </a:r>
            <a:r>
              <a:rPr lang="ja-JP" altLang="en-US" sz="1400" b="1" dirty="0" smtClean="0">
                <a:solidFill>
                  <a:srgbClr val="0000FF"/>
                </a:solidFill>
                <a:latin typeface="メイリオ"/>
                <a:ea typeface="メイリオ"/>
                <a:cs typeface="メイリオ"/>
              </a:rPr>
              <a:t>左サムネイル</a:t>
            </a:r>
            <a:r>
              <a:rPr lang="ja-JP" altLang="en-US" sz="1400" dirty="0" smtClean="0">
                <a:latin typeface="メイリオ"/>
                <a:ea typeface="メイリオ"/>
                <a:cs typeface="メイリオ"/>
              </a:rPr>
              <a:t>の縦横の解像度以上のものをアップしていただくと</a:t>
            </a:r>
            <a:r>
              <a:rPr lang="en-US" altLang="ja-JP" sz="1400" dirty="0" smtClean="0">
                <a:latin typeface="メイリオ"/>
                <a:ea typeface="メイリオ"/>
                <a:cs typeface="メイリオ"/>
              </a:rPr>
              <a:t>HTMLRIP</a:t>
            </a:r>
            <a:r>
              <a:rPr lang="ja-JP" altLang="en-US" sz="1400" dirty="0" smtClean="0">
                <a:latin typeface="メイリオ"/>
                <a:ea typeface="メイリオ"/>
                <a:cs typeface="メイリオ"/>
              </a:rPr>
              <a:t>に対応した</a:t>
            </a:r>
            <a:endParaRPr lang="en-US" altLang="ja-JP" sz="1400" dirty="0" smtClean="0">
              <a:latin typeface="メイリオ"/>
              <a:ea typeface="メイリオ"/>
              <a:cs typeface="メイリオ"/>
            </a:endParaRPr>
          </a:p>
          <a:p>
            <a:pPr>
              <a:lnSpc>
                <a:spcPct val="140000"/>
              </a:lnSpc>
            </a:pPr>
            <a:r>
              <a:rPr lang="ja-JP" altLang="en-US" sz="1400" dirty="0" smtClean="0">
                <a:latin typeface="メイリオ"/>
                <a:ea typeface="メイリオ"/>
                <a:cs typeface="メイリオ"/>
              </a:rPr>
              <a:t>画像となります。</a:t>
            </a:r>
            <a:endParaRPr lang="en-US" altLang="ja-JP" sz="1400" dirty="0" smtClean="0">
              <a:latin typeface="メイリオ"/>
              <a:ea typeface="メイリオ"/>
              <a:cs typeface="メイリオ"/>
            </a:endParaRPr>
          </a:p>
          <a:p>
            <a:pPr>
              <a:lnSpc>
                <a:spcPct val="140000"/>
              </a:lnSpc>
            </a:pPr>
            <a:endParaRPr lang="en-US" altLang="ja-JP" sz="1400" dirty="0" smtClean="0">
              <a:latin typeface="メイリオ"/>
              <a:ea typeface="メイリオ"/>
              <a:cs typeface="メイリオ"/>
            </a:endParaRPr>
          </a:p>
        </p:txBody>
      </p:sp>
      <p:sp>
        <p:nvSpPr>
          <p:cNvPr id="4" name="正方形/長方形 3"/>
          <p:cNvSpPr/>
          <p:nvPr/>
        </p:nvSpPr>
        <p:spPr>
          <a:xfrm>
            <a:off x="3143251" y="2577604"/>
            <a:ext cx="1294554" cy="792088"/>
          </a:xfrm>
          <a:prstGeom prst="rect">
            <a:avLst/>
          </a:prstGeom>
          <a:noFill/>
          <a:ln w="19050">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cxnSp>
        <p:nvCxnSpPr>
          <p:cNvPr id="6" name="直線矢印コネクタ 5"/>
          <p:cNvCxnSpPr/>
          <p:nvPr/>
        </p:nvCxnSpPr>
        <p:spPr>
          <a:xfrm flipV="1">
            <a:off x="1979712" y="3356992"/>
            <a:ext cx="1152128" cy="2016224"/>
          </a:xfrm>
          <a:prstGeom prst="straightConnector1">
            <a:avLst/>
          </a:prstGeom>
          <a:ln>
            <a:solidFill>
              <a:srgbClr val="0000FF"/>
            </a:solidFill>
            <a:tailEnd type="arrow"/>
          </a:ln>
        </p:spPr>
        <p:style>
          <a:lnRef idx="2">
            <a:schemeClr val="accent1"/>
          </a:lnRef>
          <a:fillRef idx="0">
            <a:schemeClr val="accent1"/>
          </a:fillRef>
          <a:effectRef idx="1">
            <a:schemeClr val="accent1"/>
          </a:effectRef>
          <a:fontRef idx="minor">
            <a:schemeClr val="tx1"/>
          </a:fontRef>
        </p:style>
      </p:cxnSp>
      <p:pic>
        <p:nvPicPr>
          <p:cNvPr id="11" name="図 10" descr="スクリーンショット 2012-06-15 18.38.37.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99992" y="4221088"/>
            <a:ext cx="4491608" cy="371771"/>
          </a:xfrm>
          <a:prstGeom prst="rect">
            <a:avLst/>
          </a:prstGeom>
        </p:spPr>
      </p:pic>
      <p:sp>
        <p:nvSpPr>
          <p:cNvPr id="24" name="テキスト ボックス 23"/>
          <p:cNvSpPr txBox="1"/>
          <p:nvPr/>
        </p:nvSpPr>
        <p:spPr>
          <a:xfrm>
            <a:off x="4355976" y="4221088"/>
            <a:ext cx="366166" cy="338554"/>
          </a:xfrm>
          <a:prstGeom prst="rect">
            <a:avLst/>
          </a:prstGeom>
          <a:noFill/>
        </p:spPr>
        <p:txBody>
          <a:bodyPr wrap="square" rtlCol="0">
            <a:spAutoFit/>
          </a:bodyPr>
          <a:lstStyle/>
          <a:p>
            <a:r>
              <a:rPr lang="en-US" altLang="ja-JP" sz="1600" dirty="0" smtClean="0">
                <a:solidFill>
                  <a:srgbClr val="FF0000"/>
                </a:solidFill>
              </a:rPr>
              <a:t>⑥</a:t>
            </a:r>
            <a:endParaRPr kumimoji="1" lang="ja-JP" altLang="en-US" sz="1600" dirty="0">
              <a:solidFill>
                <a:srgbClr val="FF0000"/>
              </a:solidFill>
            </a:endParaRPr>
          </a:p>
        </p:txBody>
      </p:sp>
    </p:spTree>
    <p:extLst>
      <p:ext uri="{BB962C8B-B14F-4D97-AF65-F5344CB8AC3E}">
        <p14:creationId xmlns:p14="http://schemas.microsoft.com/office/powerpoint/2010/main" val="375617129"/>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7776864" cy="523220"/>
          </a:xfrm>
          <a:prstGeom prst="rect">
            <a:avLst/>
          </a:prstGeom>
          <a:noFill/>
        </p:spPr>
        <p:txBody>
          <a:bodyPr wrap="square" rtlCol="0">
            <a:spAutoFit/>
          </a:bodyPr>
          <a:lstStyle/>
          <a:p>
            <a:r>
              <a:rPr lang="en-US" altLang="ja-JP" sz="2800" dirty="0" smtClean="0">
                <a:latin typeface="メイリオ"/>
                <a:ea typeface="メイリオ"/>
                <a:cs typeface="メイリオ"/>
              </a:rPr>
              <a:t>14</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IMAGES</a:t>
            </a:r>
            <a:r>
              <a:rPr lang="ja-JP" altLang="en-US" sz="2800" dirty="0" smtClean="0">
                <a:latin typeface="メイリオ"/>
                <a:ea typeface="メイリオ"/>
                <a:cs typeface="メイリオ"/>
              </a:rPr>
              <a:t>」編集画面</a:t>
            </a:r>
            <a:endParaRPr lang="ja-JP" altLang="en-US" sz="2800" dirty="0">
              <a:latin typeface="メイリオ"/>
              <a:ea typeface="メイリオ"/>
              <a:cs typeface="メイリオ"/>
            </a:endParaRPr>
          </a:p>
        </p:txBody>
      </p:sp>
      <p:sp>
        <p:nvSpPr>
          <p:cNvPr id="21" name="テキスト ボックス 20"/>
          <p:cNvSpPr txBox="1"/>
          <p:nvPr/>
        </p:nvSpPr>
        <p:spPr>
          <a:xfrm>
            <a:off x="899592" y="1700808"/>
            <a:ext cx="7981672" cy="1200329"/>
          </a:xfrm>
          <a:prstGeom prst="rect">
            <a:avLst/>
          </a:prstGeom>
          <a:noFill/>
        </p:spPr>
        <p:txBody>
          <a:bodyPr wrap="none" rtlCol="0">
            <a:spAutoFit/>
          </a:bodyPr>
          <a:lstStyle/>
          <a:p>
            <a:r>
              <a:rPr lang="en-US" altLang="ja-JP" sz="1600" dirty="0" smtClean="0">
                <a:latin typeface="メイリオ"/>
                <a:ea typeface="メイリオ"/>
                <a:cs typeface="メイリオ"/>
              </a:rPr>
              <a:t>③</a:t>
            </a:r>
            <a:r>
              <a:rPr lang="ja-JP" altLang="en-US" sz="1600" dirty="0" smtClean="0">
                <a:latin typeface="メイリオ"/>
                <a:ea typeface="メイリオ"/>
                <a:cs typeface="メイリオ"/>
              </a:rPr>
              <a:t>・</a:t>
            </a:r>
            <a:r>
              <a:rPr lang="ja-JP" altLang="en-US" sz="1600" dirty="0">
                <a:latin typeface="メイリオ"/>
                <a:ea typeface="メイリオ"/>
                <a:cs typeface="メイリオ"/>
              </a:rPr>
              <a:t>・</a:t>
            </a:r>
            <a:r>
              <a:rPr lang="ja-JP" altLang="en-US" sz="1600" dirty="0" smtClean="0">
                <a:latin typeface="メイリオ"/>
                <a:ea typeface="メイリオ"/>
                <a:cs typeface="メイリオ"/>
              </a:rPr>
              <a:t>・管理画面からアップロードせずに、別の画像保存場所からのものを利用する</a:t>
            </a:r>
            <a:endParaRPr lang="en-US" altLang="ja-JP" sz="1600" dirty="0" smtClean="0">
              <a:latin typeface="メイリオ"/>
              <a:ea typeface="メイリオ"/>
              <a:cs typeface="メイリオ"/>
            </a:endParaRPr>
          </a:p>
          <a:p>
            <a:r>
              <a:rPr lang="ja-JP" altLang="ja-JP" sz="1600" dirty="0">
                <a:latin typeface="メイリオ"/>
                <a:ea typeface="メイリオ"/>
                <a:cs typeface="メイリオ"/>
              </a:rPr>
              <a:t>　</a:t>
            </a:r>
            <a:r>
              <a:rPr lang="ja-JP" altLang="en-US" sz="1600" dirty="0" smtClean="0">
                <a:latin typeface="メイリオ"/>
                <a:ea typeface="メイリオ"/>
                <a:cs typeface="メイリオ"/>
              </a:rPr>
              <a:t>　　　</a:t>
            </a:r>
            <a:r>
              <a:rPr kumimoji="1" lang="ja-JP" altLang="en-US" sz="1600" dirty="0" smtClean="0">
                <a:latin typeface="メイリオ"/>
                <a:ea typeface="メイリオ"/>
                <a:cs typeface="メイリオ"/>
              </a:rPr>
              <a:t>場合はこちらに、保存先の</a:t>
            </a:r>
            <a:r>
              <a:rPr kumimoji="1" lang="en-US" altLang="ja-JP" sz="1600" dirty="0" smtClean="0">
                <a:latin typeface="メイリオ"/>
                <a:ea typeface="メイリオ"/>
                <a:cs typeface="メイリオ"/>
              </a:rPr>
              <a:t>URL</a:t>
            </a:r>
            <a:r>
              <a:rPr kumimoji="1" lang="ja-JP" altLang="en-US" sz="1600" dirty="0" smtClean="0">
                <a:latin typeface="メイリオ"/>
                <a:ea typeface="メイリオ"/>
                <a:cs typeface="メイリオ"/>
              </a:rPr>
              <a:t>を指定して下さい。</a:t>
            </a:r>
            <a:endParaRPr kumimoji="1" lang="en-US" altLang="ja-JP" sz="1600" dirty="0" smtClean="0">
              <a:latin typeface="メイリオ"/>
              <a:ea typeface="メイリオ"/>
              <a:cs typeface="メイリオ"/>
            </a:endParaRPr>
          </a:p>
          <a:p>
            <a:r>
              <a:rPr lang="ja-JP" altLang="en-US" sz="1200" dirty="0" smtClean="0">
                <a:latin typeface="メイリオ"/>
                <a:ea typeface="メイリオ"/>
                <a:cs typeface="メイリオ"/>
              </a:rPr>
              <a:t>　　　　　 </a:t>
            </a:r>
            <a:endParaRPr lang="en-US" altLang="ja-JP" sz="1200" dirty="0" smtClean="0">
              <a:latin typeface="メイリオ"/>
              <a:ea typeface="メイリオ"/>
              <a:cs typeface="メイリオ"/>
            </a:endParaRPr>
          </a:p>
          <a:p>
            <a:r>
              <a:rPr lang="ja-JP" altLang="ja-JP" sz="1200" dirty="0">
                <a:latin typeface="メイリオ"/>
                <a:ea typeface="メイリオ"/>
                <a:cs typeface="メイリオ"/>
              </a:rPr>
              <a:t>　</a:t>
            </a:r>
            <a:r>
              <a:rPr lang="ja-JP" altLang="en-US" sz="1200" dirty="0" smtClean="0">
                <a:latin typeface="メイリオ"/>
                <a:ea typeface="メイリオ"/>
                <a:cs typeface="メイリオ"/>
              </a:rPr>
              <a:t>　　　　 例）別サーバにアップされている画像、</a:t>
            </a:r>
            <a:r>
              <a:rPr lang="en-US" altLang="ja-JP" sz="1200" dirty="0" smtClean="0">
                <a:latin typeface="メイリオ"/>
                <a:ea typeface="メイリオ"/>
                <a:cs typeface="メイリオ"/>
              </a:rPr>
              <a:t>Picasa</a:t>
            </a:r>
            <a:r>
              <a:rPr lang="ja-JP" altLang="en-US" sz="1200" dirty="0" smtClean="0">
                <a:latin typeface="メイリオ"/>
                <a:ea typeface="メイリオ"/>
                <a:cs typeface="メイリオ"/>
              </a:rPr>
              <a:t>等のウェブアルバムにアップされている画像等</a:t>
            </a:r>
            <a:endParaRPr lang="en-US" altLang="ja-JP" sz="1200" dirty="0">
              <a:latin typeface="メイリオ"/>
              <a:ea typeface="メイリオ"/>
              <a:cs typeface="メイリオ"/>
            </a:endParaRPr>
          </a:p>
          <a:p>
            <a:endParaRPr kumimoji="1" lang="en-US" altLang="ja-JP" sz="1600" dirty="0" smtClean="0">
              <a:latin typeface="メイリオ"/>
              <a:ea typeface="メイリオ"/>
              <a:cs typeface="メイリオ"/>
            </a:endParaRPr>
          </a:p>
        </p:txBody>
      </p:sp>
      <p:sp>
        <p:nvSpPr>
          <p:cNvPr id="18" name="テキスト ボックス 17"/>
          <p:cNvSpPr txBox="1"/>
          <p:nvPr/>
        </p:nvSpPr>
        <p:spPr>
          <a:xfrm>
            <a:off x="899592" y="2780928"/>
            <a:ext cx="8392041" cy="584776"/>
          </a:xfrm>
          <a:prstGeom prst="rect">
            <a:avLst/>
          </a:prstGeom>
          <a:noFill/>
        </p:spPr>
        <p:txBody>
          <a:bodyPr wrap="none" rtlCol="0">
            <a:spAutoFit/>
          </a:bodyPr>
          <a:lstStyle/>
          <a:p>
            <a:r>
              <a:rPr lang="en-US" altLang="ja-JP" sz="1600" dirty="0" smtClean="0">
                <a:latin typeface="メイリオ"/>
                <a:ea typeface="メイリオ"/>
                <a:cs typeface="メイリオ"/>
              </a:rPr>
              <a:t>④</a:t>
            </a:r>
            <a:r>
              <a:rPr lang="ja-JP" altLang="en-US" sz="1600" dirty="0" smtClean="0">
                <a:latin typeface="メイリオ"/>
                <a:ea typeface="メイリオ"/>
                <a:cs typeface="メイリオ"/>
              </a:rPr>
              <a:t>・</a:t>
            </a:r>
            <a:r>
              <a:rPr lang="ja-JP" altLang="en-US" sz="1600" dirty="0">
                <a:latin typeface="メイリオ"/>
                <a:ea typeface="メイリオ"/>
                <a:cs typeface="メイリオ"/>
              </a:rPr>
              <a:t>・</a:t>
            </a:r>
            <a:r>
              <a:rPr lang="ja-JP" altLang="en-US" sz="1600" dirty="0" smtClean="0">
                <a:latin typeface="メイリオ"/>
                <a:ea typeface="メイリオ"/>
                <a:cs typeface="メイリオ"/>
              </a:rPr>
              <a:t>・</a:t>
            </a:r>
            <a:r>
              <a:rPr lang="en-US" altLang="ja-JP" sz="1600" dirty="0" smtClean="0">
                <a:latin typeface="メイリオ"/>
                <a:ea typeface="メイリオ"/>
                <a:cs typeface="メイリオ"/>
              </a:rPr>
              <a:t>③</a:t>
            </a:r>
            <a:r>
              <a:rPr lang="ja-JP" altLang="en-US" sz="1600" dirty="0" smtClean="0">
                <a:latin typeface="メイリオ"/>
                <a:ea typeface="メイリオ"/>
                <a:cs typeface="メイリオ"/>
              </a:rPr>
              <a:t>で指定した画像をサイトに表示させる際は、ここにチェックを入れて下さい。</a:t>
            </a:r>
            <a:endParaRPr lang="en-US" altLang="ja-JP" sz="1600" dirty="0" smtClean="0">
              <a:latin typeface="メイリオ"/>
              <a:ea typeface="メイリオ"/>
              <a:cs typeface="メイリオ"/>
            </a:endParaRPr>
          </a:p>
          <a:p>
            <a:r>
              <a:rPr lang="ja-JP" altLang="ja-JP" sz="1600" dirty="0">
                <a:latin typeface="メイリオ"/>
                <a:ea typeface="メイリオ"/>
                <a:cs typeface="メイリオ"/>
              </a:rPr>
              <a:t>　</a:t>
            </a:r>
            <a:r>
              <a:rPr lang="ja-JP" altLang="en-US" sz="1600" dirty="0" smtClean="0">
                <a:latin typeface="メイリオ"/>
                <a:ea typeface="メイリオ"/>
                <a:cs typeface="メイリオ"/>
              </a:rPr>
              <a:t>　　　 </a:t>
            </a:r>
            <a:r>
              <a:rPr lang="en-US" altLang="ja-JP" sz="1200" dirty="0" smtClean="0">
                <a:latin typeface="メイリオ"/>
                <a:ea typeface="メイリオ"/>
                <a:cs typeface="メイリオ"/>
              </a:rPr>
              <a:t>※</a:t>
            </a:r>
            <a:r>
              <a:rPr lang="ja-JP" altLang="en-US" sz="1200" dirty="0" smtClean="0">
                <a:latin typeface="メイリオ"/>
                <a:ea typeface="メイリオ"/>
                <a:cs typeface="メイリオ"/>
              </a:rPr>
              <a:t>ここのチェックがないと</a:t>
            </a:r>
            <a:r>
              <a:rPr lang="en-US" altLang="ja-JP" sz="1200" dirty="0" smtClean="0">
                <a:latin typeface="メイリオ"/>
                <a:ea typeface="メイリオ"/>
                <a:cs typeface="メイリオ"/>
              </a:rPr>
              <a:t>③</a:t>
            </a:r>
            <a:r>
              <a:rPr lang="ja-JP" altLang="en-US" sz="1200" dirty="0" smtClean="0">
                <a:latin typeface="メイリオ"/>
                <a:ea typeface="メイリオ"/>
                <a:cs typeface="メイリオ"/>
              </a:rPr>
              <a:t>で</a:t>
            </a:r>
            <a:r>
              <a:rPr lang="en-US" altLang="ja-JP" sz="1200" dirty="0" smtClean="0">
                <a:latin typeface="メイリオ"/>
                <a:ea typeface="メイリオ"/>
                <a:cs typeface="メイリオ"/>
              </a:rPr>
              <a:t>URL</a:t>
            </a:r>
            <a:r>
              <a:rPr lang="ja-JP" altLang="en-US" sz="1200" dirty="0" smtClean="0">
                <a:latin typeface="メイリオ"/>
                <a:ea typeface="メイリオ"/>
                <a:cs typeface="メイリオ"/>
              </a:rPr>
              <a:t>を入力しても、サイトに反映されません。</a:t>
            </a:r>
            <a:endParaRPr lang="en-US" altLang="ja-JP" sz="1200" dirty="0" smtClean="0">
              <a:latin typeface="メイリオ"/>
              <a:ea typeface="メイリオ"/>
              <a:cs typeface="メイリオ"/>
            </a:endParaRPr>
          </a:p>
        </p:txBody>
      </p:sp>
      <p:sp>
        <p:nvSpPr>
          <p:cNvPr id="23" name="テキスト ボックス 22"/>
          <p:cNvSpPr txBox="1"/>
          <p:nvPr/>
        </p:nvSpPr>
        <p:spPr>
          <a:xfrm>
            <a:off x="899592" y="3501008"/>
            <a:ext cx="4903907" cy="338554"/>
          </a:xfrm>
          <a:prstGeom prst="rect">
            <a:avLst/>
          </a:prstGeom>
          <a:noFill/>
        </p:spPr>
        <p:txBody>
          <a:bodyPr wrap="none" rtlCol="0">
            <a:spAutoFit/>
          </a:bodyPr>
          <a:lstStyle/>
          <a:p>
            <a:r>
              <a:rPr lang="en-US" altLang="ja-JP" sz="1600" dirty="0" smtClean="0">
                <a:latin typeface="メイリオ"/>
                <a:ea typeface="メイリオ"/>
                <a:cs typeface="メイリオ"/>
              </a:rPr>
              <a:t>⑤</a:t>
            </a:r>
            <a:r>
              <a:rPr lang="ja-JP" altLang="en-US" sz="1600" dirty="0" smtClean="0">
                <a:latin typeface="メイリオ"/>
                <a:ea typeface="メイリオ"/>
                <a:cs typeface="メイリオ"/>
              </a:rPr>
              <a:t>・</a:t>
            </a:r>
            <a:r>
              <a:rPr lang="ja-JP" altLang="en-US" sz="1600" dirty="0">
                <a:latin typeface="メイリオ"/>
                <a:ea typeface="メイリオ"/>
                <a:cs typeface="メイリオ"/>
              </a:rPr>
              <a:t>・</a:t>
            </a:r>
            <a:r>
              <a:rPr lang="ja-JP" altLang="en-US" sz="1600" dirty="0" smtClean="0">
                <a:latin typeface="メイリオ"/>
                <a:ea typeface="メイリオ"/>
                <a:cs typeface="メイリオ"/>
              </a:rPr>
              <a:t>・画像の代替えテキストを入力して下さい。</a:t>
            </a:r>
            <a:endParaRPr lang="en-US" altLang="ja-JP" sz="1600" dirty="0" smtClean="0">
              <a:latin typeface="メイリオ"/>
              <a:ea typeface="メイリオ"/>
              <a:cs typeface="メイリオ"/>
            </a:endParaRPr>
          </a:p>
        </p:txBody>
      </p:sp>
      <p:sp>
        <p:nvSpPr>
          <p:cNvPr id="24" name="テキスト ボックス 23"/>
          <p:cNvSpPr txBox="1"/>
          <p:nvPr/>
        </p:nvSpPr>
        <p:spPr>
          <a:xfrm>
            <a:off x="899592" y="4005064"/>
            <a:ext cx="6538870" cy="338554"/>
          </a:xfrm>
          <a:prstGeom prst="rect">
            <a:avLst/>
          </a:prstGeom>
          <a:noFill/>
        </p:spPr>
        <p:txBody>
          <a:bodyPr wrap="none" rtlCol="0">
            <a:spAutoFit/>
          </a:bodyPr>
          <a:lstStyle/>
          <a:p>
            <a:r>
              <a:rPr lang="en-US" altLang="ja-JP" sz="1600" dirty="0" smtClean="0">
                <a:latin typeface="メイリオ"/>
                <a:ea typeface="メイリオ"/>
                <a:cs typeface="メイリオ"/>
              </a:rPr>
              <a:t>⑥</a:t>
            </a:r>
            <a:r>
              <a:rPr lang="ja-JP" altLang="en-US" sz="1600" dirty="0" smtClean="0">
                <a:latin typeface="メイリオ"/>
                <a:ea typeface="メイリオ"/>
                <a:cs typeface="メイリオ"/>
              </a:rPr>
              <a:t>・</a:t>
            </a:r>
            <a:r>
              <a:rPr lang="ja-JP" altLang="en-US" sz="1600" dirty="0">
                <a:latin typeface="メイリオ"/>
                <a:ea typeface="メイリオ"/>
                <a:cs typeface="メイリオ"/>
              </a:rPr>
              <a:t>・</a:t>
            </a:r>
            <a:r>
              <a:rPr lang="ja-JP" altLang="en-US" sz="1600" dirty="0" smtClean="0">
                <a:latin typeface="メイリオ"/>
                <a:ea typeface="メイリオ"/>
                <a:cs typeface="メイリオ"/>
              </a:rPr>
              <a:t>・画像リンクがある場合は、こちらに</a:t>
            </a:r>
            <a:r>
              <a:rPr lang="en-US" altLang="ja-JP" sz="1600" dirty="0" smtClean="0">
                <a:latin typeface="メイリオ"/>
                <a:ea typeface="メイリオ"/>
                <a:cs typeface="メイリオ"/>
              </a:rPr>
              <a:t>URL</a:t>
            </a:r>
            <a:r>
              <a:rPr lang="ja-JP" altLang="en-US" sz="1600" dirty="0" smtClean="0">
                <a:latin typeface="メイリオ"/>
                <a:ea typeface="メイリオ"/>
                <a:cs typeface="メイリオ"/>
              </a:rPr>
              <a:t>を入力して下さい。</a:t>
            </a:r>
            <a:endParaRPr lang="en-US" altLang="ja-JP" sz="1600" dirty="0" smtClean="0">
              <a:latin typeface="メイリオ"/>
              <a:ea typeface="メイリオ"/>
              <a:cs typeface="メイリオ"/>
            </a:endParaRPr>
          </a:p>
        </p:txBody>
      </p:sp>
    </p:spTree>
    <p:extLst>
      <p:ext uri="{BB962C8B-B14F-4D97-AF65-F5344CB8AC3E}">
        <p14:creationId xmlns:p14="http://schemas.microsoft.com/office/powerpoint/2010/main" val="3320057540"/>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図 33" descr="FILES詳細.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056" y="1688242"/>
            <a:ext cx="8753432" cy="3612966"/>
          </a:xfrm>
          <a:prstGeom prst="rect">
            <a:avLst/>
          </a:prstGeom>
        </p:spPr>
      </p:pic>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15</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FILES</a:t>
            </a:r>
            <a:r>
              <a:rPr lang="ja-JP" altLang="en-US" sz="2800" dirty="0" smtClean="0">
                <a:latin typeface="メイリオ"/>
                <a:ea typeface="メイリオ"/>
                <a:cs typeface="メイリオ"/>
              </a:rPr>
              <a:t>」編集画面</a:t>
            </a:r>
            <a:endParaRPr lang="ja-JP" altLang="en-US" sz="2800" dirty="0">
              <a:latin typeface="メイリオ"/>
              <a:ea typeface="メイリオ"/>
              <a:cs typeface="メイリオ"/>
            </a:endParaRPr>
          </a:p>
        </p:txBody>
      </p:sp>
      <p:sp>
        <p:nvSpPr>
          <p:cNvPr id="3" name="テキスト ボックス 2"/>
          <p:cNvSpPr txBox="1"/>
          <p:nvPr/>
        </p:nvSpPr>
        <p:spPr>
          <a:xfrm>
            <a:off x="395536" y="1340768"/>
            <a:ext cx="6365545" cy="338554"/>
          </a:xfrm>
          <a:prstGeom prst="rect">
            <a:avLst/>
          </a:prstGeom>
          <a:noFill/>
        </p:spPr>
        <p:txBody>
          <a:bodyPr wrap="none" rtlCol="0">
            <a:spAutoFit/>
          </a:bodyPr>
          <a:lstStyle/>
          <a:p>
            <a:r>
              <a:rPr lang="ja-JP" altLang="en-US" sz="1600" dirty="0" smtClean="0">
                <a:latin typeface="メイリオ"/>
                <a:ea typeface="メイリオ"/>
                <a:cs typeface="メイリオ"/>
              </a:rPr>
              <a:t>「</a:t>
            </a:r>
            <a:r>
              <a:rPr kumimoji="1" lang="en-US" altLang="ja-JP" sz="1600" dirty="0" smtClean="0">
                <a:latin typeface="メイリオ"/>
                <a:ea typeface="メイリオ"/>
                <a:cs typeface="メイリオ"/>
              </a:rPr>
              <a:t>FILES</a:t>
            </a:r>
            <a:r>
              <a:rPr kumimoji="1" lang="ja-JP" altLang="en-US" sz="1600" dirty="0" smtClean="0">
                <a:latin typeface="メイリオ"/>
                <a:ea typeface="メイリオ"/>
                <a:cs typeface="メイリオ"/>
              </a:rPr>
              <a:t>」</a:t>
            </a:r>
            <a:r>
              <a:rPr kumimoji="1" lang="en-US" altLang="ja-JP" sz="1600" dirty="0" smtClean="0">
                <a:latin typeface="メイリオ"/>
                <a:ea typeface="メイリオ"/>
                <a:cs typeface="メイリオ"/>
              </a:rPr>
              <a:t> </a:t>
            </a:r>
            <a:r>
              <a:rPr kumimoji="1" lang="ja-JP" altLang="en-US" sz="1600" dirty="0" smtClean="0">
                <a:latin typeface="メイリオ"/>
                <a:ea typeface="メイリオ"/>
                <a:cs typeface="メイリオ"/>
              </a:rPr>
              <a:t>は各ページ共通のテンプレートを編集するページです。</a:t>
            </a:r>
            <a:endParaRPr kumimoji="1" lang="en-US" altLang="ja-JP" sz="1600" dirty="0" smtClean="0">
              <a:latin typeface="メイリオ"/>
              <a:ea typeface="メイリオ"/>
              <a:cs typeface="メイリオ"/>
            </a:endParaRPr>
          </a:p>
        </p:txBody>
      </p:sp>
      <p:sp>
        <p:nvSpPr>
          <p:cNvPr id="18" name="テキスト ボックス 17"/>
          <p:cNvSpPr txBox="1"/>
          <p:nvPr/>
        </p:nvSpPr>
        <p:spPr>
          <a:xfrm>
            <a:off x="4860032" y="2780928"/>
            <a:ext cx="593432" cy="461665"/>
          </a:xfrm>
          <a:prstGeom prst="rect">
            <a:avLst/>
          </a:prstGeom>
          <a:noFill/>
        </p:spPr>
        <p:txBody>
          <a:bodyPr wrap="none" rtlCol="0">
            <a:spAutoFit/>
          </a:bodyPr>
          <a:lstStyle/>
          <a:p>
            <a:r>
              <a:rPr lang="en-US" altLang="ja-JP" sz="2400" dirty="0" smtClean="0">
                <a:solidFill>
                  <a:srgbClr val="FF0000"/>
                </a:solidFill>
              </a:rPr>
              <a:t>②</a:t>
            </a:r>
            <a:endParaRPr kumimoji="1" lang="ja-JP" altLang="en-US" sz="2400" dirty="0">
              <a:solidFill>
                <a:srgbClr val="FF0000"/>
              </a:solidFill>
            </a:endParaRPr>
          </a:p>
        </p:txBody>
      </p:sp>
      <p:sp>
        <p:nvSpPr>
          <p:cNvPr id="6" name="正方形/長方形 5"/>
          <p:cNvSpPr/>
          <p:nvPr/>
        </p:nvSpPr>
        <p:spPr>
          <a:xfrm>
            <a:off x="3203848" y="1988840"/>
            <a:ext cx="5544616" cy="2376264"/>
          </a:xfrm>
          <a:prstGeom prst="rect">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23" name="テキスト ボックス 22"/>
          <p:cNvSpPr txBox="1"/>
          <p:nvPr/>
        </p:nvSpPr>
        <p:spPr>
          <a:xfrm>
            <a:off x="1979712" y="1916832"/>
            <a:ext cx="491240" cy="369332"/>
          </a:xfrm>
          <a:prstGeom prst="rect">
            <a:avLst/>
          </a:prstGeom>
          <a:noFill/>
        </p:spPr>
        <p:txBody>
          <a:bodyPr wrap="none" rtlCol="0">
            <a:spAutoFit/>
          </a:bodyPr>
          <a:lstStyle/>
          <a:p>
            <a:r>
              <a:rPr lang="en-US" altLang="ja-JP" dirty="0" smtClean="0">
                <a:solidFill>
                  <a:srgbClr val="FF0000"/>
                </a:solidFill>
              </a:rPr>
              <a:t>①</a:t>
            </a:r>
            <a:endParaRPr kumimoji="1" lang="ja-JP" altLang="en-US" dirty="0">
              <a:solidFill>
                <a:srgbClr val="FF0000"/>
              </a:solidFill>
            </a:endParaRPr>
          </a:p>
        </p:txBody>
      </p:sp>
      <p:sp>
        <p:nvSpPr>
          <p:cNvPr id="27" name="テキスト ボックス 26"/>
          <p:cNvSpPr txBox="1"/>
          <p:nvPr/>
        </p:nvSpPr>
        <p:spPr>
          <a:xfrm>
            <a:off x="1187624" y="5301284"/>
            <a:ext cx="7776488" cy="338554"/>
          </a:xfrm>
          <a:prstGeom prst="rect">
            <a:avLst/>
          </a:prstGeom>
          <a:noFill/>
        </p:spPr>
        <p:txBody>
          <a:bodyPr wrap="none" rtlCol="0">
            <a:spAutoFit/>
          </a:bodyPr>
          <a:lstStyle/>
          <a:p>
            <a:r>
              <a:rPr kumimoji="1" lang="en-US" altLang="ja-JP" sz="1600" dirty="0" smtClean="0">
                <a:latin typeface="メイリオ"/>
                <a:ea typeface="メイリオ"/>
                <a:cs typeface="メイリオ"/>
              </a:rPr>
              <a:t>①</a:t>
            </a:r>
            <a:r>
              <a:rPr kumimoji="1" lang="ja-JP" altLang="en-US" sz="1600" dirty="0" smtClean="0">
                <a:latin typeface="メイリオ"/>
                <a:ea typeface="メイリオ"/>
                <a:cs typeface="メイリオ"/>
              </a:rPr>
              <a:t>・・・　この編集ボタンをクリックするとページの編集画面に切り替わります。</a:t>
            </a:r>
            <a:endParaRPr kumimoji="1" lang="ja-JP" altLang="en-US" sz="1600" dirty="0">
              <a:latin typeface="メイリオ"/>
              <a:ea typeface="メイリオ"/>
              <a:cs typeface="メイリオ"/>
            </a:endParaRPr>
          </a:p>
        </p:txBody>
      </p:sp>
      <p:sp>
        <p:nvSpPr>
          <p:cNvPr id="32" name="テキスト ボックス 31"/>
          <p:cNvSpPr txBox="1"/>
          <p:nvPr/>
        </p:nvSpPr>
        <p:spPr>
          <a:xfrm>
            <a:off x="2260307" y="5877348"/>
            <a:ext cx="4399925" cy="792012"/>
          </a:xfrm>
          <a:prstGeom prst="rect">
            <a:avLst/>
          </a:prstGeom>
          <a:noFill/>
        </p:spPr>
        <p:txBody>
          <a:bodyPr wrap="none" rtlCol="0">
            <a:spAutoFit/>
          </a:bodyPr>
          <a:lstStyle/>
          <a:p>
            <a:pPr>
              <a:lnSpc>
                <a:spcPct val="140000"/>
              </a:lnSpc>
            </a:pPr>
            <a:r>
              <a:rPr lang="en-US" altLang="ja-JP" sz="1100" dirty="0" smtClean="0">
                <a:latin typeface="メイリオ"/>
                <a:ea typeface="メイリオ"/>
                <a:cs typeface="メイリオ"/>
              </a:rPr>
              <a:t>filename  </a:t>
            </a:r>
            <a:r>
              <a:rPr lang="ja-JP" altLang="en-US" sz="1100" dirty="0" smtClean="0">
                <a:latin typeface="メイリオ"/>
                <a:ea typeface="メイリオ"/>
                <a:cs typeface="メイリオ"/>
              </a:rPr>
              <a:t>・・・ 各テンプレートのファイル名です。</a:t>
            </a:r>
            <a:endParaRPr lang="en-US" altLang="ja-JP" sz="1100" dirty="0" smtClean="0">
              <a:latin typeface="メイリオ"/>
              <a:ea typeface="メイリオ"/>
              <a:cs typeface="メイリオ"/>
            </a:endParaRPr>
          </a:p>
          <a:p>
            <a:pPr>
              <a:lnSpc>
                <a:spcPct val="140000"/>
              </a:lnSpc>
            </a:pPr>
            <a:r>
              <a:rPr kumimoji="1" lang="en-US" altLang="ja-JP" sz="1100" dirty="0" smtClean="0">
                <a:latin typeface="メイリオ"/>
                <a:ea typeface="メイリオ"/>
                <a:cs typeface="メイリオ"/>
              </a:rPr>
              <a:t>template</a:t>
            </a:r>
            <a:r>
              <a:rPr kumimoji="1" lang="ja-JP" altLang="en-US" sz="1100" dirty="0" smtClean="0">
                <a:latin typeface="メイリオ"/>
                <a:ea typeface="メイリオ"/>
                <a:cs typeface="メイリオ"/>
              </a:rPr>
              <a:t> </a:t>
            </a:r>
            <a:r>
              <a:rPr kumimoji="1" lang="en-US" altLang="ja-JP" sz="1100" dirty="0" smtClean="0">
                <a:latin typeface="メイリオ"/>
                <a:ea typeface="メイリオ"/>
                <a:cs typeface="メイリオ"/>
              </a:rPr>
              <a:t> </a:t>
            </a:r>
            <a:r>
              <a:rPr kumimoji="1" lang="ja-JP" altLang="en-US" sz="1100" dirty="0" smtClean="0">
                <a:latin typeface="メイリオ"/>
                <a:ea typeface="メイリオ"/>
                <a:cs typeface="メイリオ"/>
              </a:rPr>
              <a:t>・・・各テンプレートの拡張子です。</a:t>
            </a:r>
            <a:endParaRPr kumimoji="1" lang="en-US" altLang="ja-JP" sz="1100" dirty="0" smtClean="0">
              <a:latin typeface="メイリオ"/>
              <a:ea typeface="メイリオ"/>
              <a:cs typeface="メイリオ"/>
            </a:endParaRPr>
          </a:p>
          <a:p>
            <a:pPr>
              <a:lnSpc>
                <a:spcPct val="140000"/>
              </a:lnSpc>
            </a:pPr>
            <a:r>
              <a:rPr lang="en-US" altLang="ja-JP" sz="1100" dirty="0" smtClean="0">
                <a:latin typeface="メイリオ"/>
                <a:ea typeface="メイリオ"/>
                <a:cs typeface="メイリオ"/>
              </a:rPr>
              <a:t>title</a:t>
            </a:r>
            <a:r>
              <a:rPr kumimoji="1" lang="en-US" altLang="ja-JP" sz="1100" dirty="0" smtClean="0">
                <a:latin typeface="メイリオ"/>
                <a:ea typeface="メイリオ"/>
                <a:cs typeface="メイリオ"/>
              </a:rPr>
              <a:t>   </a:t>
            </a:r>
            <a:r>
              <a:rPr kumimoji="1" lang="ja-JP" altLang="en-US" sz="1100" dirty="0" smtClean="0">
                <a:latin typeface="メイリオ"/>
                <a:ea typeface="メイリオ"/>
                <a:cs typeface="メイリオ"/>
              </a:rPr>
              <a:t>　  </a:t>
            </a:r>
            <a:r>
              <a:rPr lang="en-US" altLang="ja-JP" sz="1100" dirty="0">
                <a:latin typeface="メイリオ"/>
                <a:ea typeface="メイリオ"/>
                <a:cs typeface="メイリオ"/>
              </a:rPr>
              <a:t> </a:t>
            </a:r>
            <a:r>
              <a:rPr kumimoji="1" lang="ja-JP" altLang="en-US" sz="1100" dirty="0" smtClean="0">
                <a:latin typeface="メイリオ"/>
                <a:ea typeface="メイリオ"/>
                <a:cs typeface="メイリオ"/>
              </a:rPr>
              <a:t>・・・各テンプレートの簡単な説明を記載しています。</a:t>
            </a:r>
            <a:endParaRPr kumimoji="1" lang="ja-JP" altLang="en-US" sz="1100" dirty="0">
              <a:latin typeface="メイリオ"/>
              <a:ea typeface="メイリオ"/>
              <a:cs typeface="メイリオ"/>
            </a:endParaRPr>
          </a:p>
        </p:txBody>
      </p:sp>
      <p:sp>
        <p:nvSpPr>
          <p:cNvPr id="33" name="テキスト ボックス 32"/>
          <p:cNvSpPr txBox="1"/>
          <p:nvPr/>
        </p:nvSpPr>
        <p:spPr>
          <a:xfrm>
            <a:off x="1187624" y="5589316"/>
            <a:ext cx="5523467" cy="338554"/>
          </a:xfrm>
          <a:prstGeom prst="rect">
            <a:avLst/>
          </a:prstGeom>
          <a:noFill/>
        </p:spPr>
        <p:txBody>
          <a:bodyPr wrap="none" rtlCol="0">
            <a:spAutoFit/>
          </a:bodyPr>
          <a:lstStyle/>
          <a:p>
            <a:r>
              <a:rPr lang="en-US" altLang="ja-JP" sz="1600" dirty="0">
                <a:latin typeface="メイリオ"/>
                <a:ea typeface="メイリオ"/>
                <a:cs typeface="メイリオ"/>
              </a:rPr>
              <a:t>②</a:t>
            </a:r>
            <a:r>
              <a:rPr lang="ja-JP" altLang="en-US" sz="1600" dirty="0">
                <a:latin typeface="メイリオ"/>
                <a:ea typeface="メイリオ"/>
                <a:cs typeface="メイリオ"/>
              </a:rPr>
              <a:t>・・・</a:t>
            </a:r>
            <a:r>
              <a:rPr lang="en-US" altLang="ja-JP" sz="1600" dirty="0">
                <a:latin typeface="メイリオ"/>
                <a:ea typeface="メイリオ"/>
                <a:cs typeface="メイリオ"/>
              </a:rPr>
              <a:t>   </a:t>
            </a:r>
            <a:r>
              <a:rPr lang="ja-JP" altLang="en-US" sz="1600" dirty="0">
                <a:latin typeface="メイリオ"/>
                <a:ea typeface="メイリオ"/>
                <a:cs typeface="メイリオ"/>
              </a:rPr>
              <a:t>ここに</a:t>
            </a:r>
            <a:r>
              <a:rPr lang="ja-JP" altLang="en-US" sz="1600" dirty="0" smtClean="0">
                <a:latin typeface="メイリオ"/>
                <a:ea typeface="メイリオ"/>
                <a:cs typeface="メイリオ"/>
              </a:rPr>
              <a:t>各テンプレートの</a:t>
            </a:r>
            <a:r>
              <a:rPr lang="ja-JP" altLang="en-US" sz="1600" dirty="0">
                <a:latin typeface="メイリオ"/>
                <a:ea typeface="メイリオ"/>
                <a:cs typeface="メイリオ"/>
              </a:rPr>
              <a:t>項目が表示されます。</a:t>
            </a:r>
            <a:r>
              <a:rPr lang="en-US" altLang="ja-JP" sz="1600" dirty="0">
                <a:latin typeface="メイリオ"/>
                <a:ea typeface="メイリオ"/>
                <a:cs typeface="メイリオ"/>
              </a:rPr>
              <a:t> </a:t>
            </a:r>
            <a:endParaRPr kumimoji="1" lang="en-US" altLang="ja-JP" sz="1600" dirty="0" smtClean="0">
              <a:latin typeface="メイリオ"/>
              <a:ea typeface="メイリオ"/>
              <a:cs typeface="メイリオ"/>
            </a:endParaRPr>
          </a:p>
        </p:txBody>
      </p:sp>
      <p:pic>
        <p:nvPicPr>
          <p:cNvPr id="2" name="図 1" descr="スクリーンショット 2012-07-24 19.50.36.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512" y="1700808"/>
            <a:ext cx="1774346" cy="2077111"/>
          </a:xfrm>
          <a:prstGeom prst="rect">
            <a:avLst/>
          </a:prstGeom>
        </p:spPr>
      </p:pic>
      <p:sp>
        <p:nvSpPr>
          <p:cNvPr id="16" name="テキスト ボックス 15"/>
          <p:cNvSpPr txBox="1"/>
          <p:nvPr/>
        </p:nvSpPr>
        <p:spPr>
          <a:xfrm>
            <a:off x="6804248" y="6381328"/>
            <a:ext cx="2317624" cy="307777"/>
          </a:xfrm>
          <a:prstGeom prst="rect">
            <a:avLst/>
          </a:prstGeom>
          <a:noFill/>
        </p:spPr>
        <p:txBody>
          <a:bodyPr wrap="none" rtlCol="0">
            <a:spAutoFit/>
          </a:bodyPr>
          <a:lstStyle/>
          <a:p>
            <a:r>
              <a:rPr kumimoji="1" lang="en-US" altLang="ja-JP" sz="1400" dirty="0" smtClean="0">
                <a:solidFill>
                  <a:srgbClr val="FF0000"/>
                </a:solidFill>
              </a:rPr>
              <a:t>v.1.0</a:t>
            </a:r>
            <a:r>
              <a:rPr kumimoji="1" lang="ja-JP" altLang="en-US" sz="1400" dirty="0" smtClean="0">
                <a:solidFill>
                  <a:srgbClr val="FF0000"/>
                </a:solidFill>
              </a:rPr>
              <a:t>系では廃止されました。</a:t>
            </a:r>
            <a:endParaRPr kumimoji="1" lang="ja-JP" altLang="en-US" sz="1400" dirty="0">
              <a:solidFill>
                <a:srgbClr val="FF0000"/>
              </a:solidFill>
            </a:endParaRPr>
          </a:p>
        </p:txBody>
      </p:sp>
    </p:spTree>
    <p:extLst>
      <p:ext uri="{BB962C8B-B14F-4D97-AF65-F5344CB8AC3E}">
        <p14:creationId xmlns:p14="http://schemas.microsoft.com/office/powerpoint/2010/main" val="645202036"/>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16</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FILES</a:t>
            </a:r>
            <a:r>
              <a:rPr lang="ja-JP" altLang="en-US" sz="2800" dirty="0" smtClean="0">
                <a:latin typeface="メイリオ"/>
                <a:ea typeface="メイリオ"/>
                <a:cs typeface="メイリオ"/>
              </a:rPr>
              <a:t>」編集画面</a:t>
            </a:r>
            <a:endParaRPr lang="ja-JP" altLang="en-US" sz="2800" dirty="0">
              <a:latin typeface="メイリオ"/>
              <a:ea typeface="メイリオ"/>
              <a:cs typeface="メイリオ"/>
            </a:endParaRPr>
          </a:p>
        </p:txBody>
      </p:sp>
      <p:sp>
        <p:nvSpPr>
          <p:cNvPr id="7" name="テキスト ボックス 6"/>
          <p:cNvSpPr txBox="1"/>
          <p:nvPr/>
        </p:nvSpPr>
        <p:spPr>
          <a:xfrm>
            <a:off x="1043608" y="1628800"/>
            <a:ext cx="6109365" cy="738664"/>
          </a:xfrm>
          <a:prstGeom prst="rect">
            <a:avLst/>
          </a:prstGeom>
          <a:noFill/>
        </p:spPr>
        <p:txBody>
          <a:bodyPr wrap="none" rtlCol="0">
            <a:spAutoFit/>
          </a:bodyPr>
          <a:lstStyle/>
          <a:p>
            <a:r>
              <a:rPr lang="en-US" altLang="ja-JP" sz="1400" dirty="0" smtClean="0">
                <a:latin typeface="メイリオ"/>
                <a:ea typeface="メイリオ"/>
                <a:cs typeface="メイリオ"/>
              </a:rPr>
              <a:t>_</a:t>
            </a:r>
            <a:r>
              <a:rPr lang="en-US" altLang="ja-JP" sz="1400" dirty="0" err="1" smtClean="0">
                <a:latin typeface="メイリオ"/>
                <a:ea typeface="メイリオ"/>
                <a:cs typeface="メイリオ"/>
              </a:rPr>
              <a:t>meta.html</a:t>
            </a:r>
            <a:r>
              <a:rPr lang="ja-JP" altLang="en-US" sz="1400" dirty="0" smtClean="0">
                <a:latin typeface="メイリオ"/>
                <a:ea typeface="メイリオ"/>
                <a:cs typeface="メイリオ"/>
              </a:rPr>
              <a:t>　</a:t>
            </a:r>
            <a:r>
              <a:rPr lang="en-US" altLang="ja-JP" sz="1400" dirty="0" smtClean="0">
                <a:latin typeface="メイリオ"/>
                <a:ea typeface="メイリオ"/>
                <a:cs typeface="メイリオ"/>
              </a:rPr>
              <a:t>/</a:t>
            </a:r>
            <a:r>
              <a:rPr lang="ja-JP" altLang="en-US" sz="1400" dirty="0" smtClean="0">
                <a:latin typeface="メイリオ"/>
                <a:ea typeface="メイリオ"/>
                <a:cs typeface="メイリオ"/>
              </a:rPr>
              <a:t>　</a:t>
            </a:r>
            <a:r>
              <a:rPr lang="en-US" altLang="ja-JP" sz="1400" dirty="0" smtClean="0">
                <a:latin typeface="メイリオ"/>
                <a:ea typeface="メイリオ"/>
                <a:cs typeface="メイリオ"/>
              </a:rPr>
              <a:t>_</a:t>
            </a:r>
            <a:r>
              <a:rPr lang="en-US" altLang="ja-JP" sz="1400" dirty="0" err="1" smtClean="0">
                <a:latin typeface="メイリオ"/>
                <a:ea typeface="メイリオ"/>
                <a:cs typeface="メイリオ"/>
              </a:rPr>
              <a:t>header.html</a:t>
            </a:r>
            <a:r>
              <a:rPr lang="ja-JP" altLang="en-US" sz="1400" dirty="0" smtClean="0">
                <a:latin typeface="メイリオ"/>
                <a:ea typeface="メイリオ"/>
                <a:cs typeface="メイリオ"/>
              </a:rPr>
              <a:t>　</a:t>
            </a:r>
            <a:r>
              <a:rPr lang="en-US" altLang="ja-JP" sz="1400" dirty="0" smtClean="0">
                <a:latin typeface="メイリオ"/>
                <a:ea typeface="メイリオ"/>
                <a:cs typeface="メイリオ"/>
              </a:rPr>
              <a:t>/</a:t>
            </a:r>
            <a:r>
              <a:rPr lang="ja-JP" altLang="en-US" sz="1400" dirty="0" smtClean="0">
                <a:latin typeface="メイリオ"/>
                <a:ea typeface="メイリオ"/>
                <a:cs typeface="メイリオ"/>
              </a:rPr>
              <a:t> </a:t>
            </a:r>
            <a:r>
              <a:rPr lang="en-US" altLang="ja-JP" sz="1400" dirty="0" smtClean="0">
                <a:latin typeface="メイリオ"/>
                <a:ea typeface="メイリオ"/>
                <a:cs typeface="メイリオ"/>
              </a:rPr>
              <a:t>_</a:t>
            </a:r>
            <a:r>
              <a:rPr lang="en-US" altLang="ja-JP" sz="1400" dirty="0" err="1" smtClean="0">
                <a:latin typeface="メイリオ"/>
                <a:ea typeface="メイリオ"/>
                <a:cs typeface="メイリオ"/>
              </a:rPr>
              <a:t>footer.html</a:t>
            </a:r>
            <a:r>
              <a:rPr lang="ja-JP" altLang="en-US" sz="1400" dirty="0" smtClean="0">
                <a:latin typeface="メイリオ"/>
                <a:ea typeface="メイリオ"/>
                <a:cs typeface="メイリオ"/>
              </a:rPr>
              <a:t> </a:t>
            </a:r>
            <a:r>
              <a:rPr lang="en-US" altLang="ja-JP" sz="1400" dirty="0" smtClean="0">
                <a:latin typeface="メイリオ"/>
                <a:ea typeface="メイリオ"/>
                <a:cs typeface="メイリオ"/>
              </a:rPr>
              <a:t>/</a:t>
            </a:r>
            <a:r>
              <a:rPr lang="ja-JP" altLang="en-US" sz="1400" dirty="0" smtClean="0">
                <a:latin typeface="メイリオ"/>
                <a:ea typeface="メイリオ"/>
                <a:cs typeface="メイリオ"/>
              </a:rPr>
              <a:t> </a:t>
            </a:r>
            <a:r>
              <a:rPr lang="en-US" altLang="ja-JP" sz="1400" dirty="0" smtClean="0">
                <a:latin typeface="メイリオ"/>
                <a:ea typeface="メイリオ"/>
                <a:cs typeface="メイリオ"/>
              </a:rPr>
              <a:t>_</a:t>
            </a:r>
            <a:r>
              <a:rPr lang="en-US" altLang="ja-JP" sz="1400" dirty="0" err="1" smtClean="0">
                <a:latin typeface="メイリオ"/>
                <a:ea typeface="メイリオ"/>
                <a:cs typeface="メイリオ"/>
              </a:rPr>
              <a:t>menu.html</a:t>
            </a:r>
            <a:endParaRPr lang="ja-JP" altLang="en-US" sz="1400" dirty="0">
              <a:latin typeface="メイリオ"/>
              <a:ea typeface="メイリオ"/>
              <a:cs typeface="メイリオ"/>
            </a:endParaRPr>
          </a:p>
          <a:p>
            <a:endParaRPr lang="ja-JP" altLang="en-US" sz="1400" dirty="0">
              <a:latin typeface="メイリオ"/>
              <a:ea typeface="メイリオ"/>
              <a:cs typeface="メイリオ"/>
            </a:endParaRPr>
          </a:p>
          <a:p>
            <a:r>
              <a:rPr lang="ja-JP" altLang="en-US" sz="1400" dirty="0" smtClean="0">
                <a:latin typeface="メイリオ"/>
                <a:ea typeface="メイリオ"/>
                <a:cs typeface="メイリオ"/>
              </a:rPr>
              <a:t>・・・各ページ共通テンプレートのパーツを管理画面から編集可能です。</a:t>
            </a:r>
            <a:endParaRPr kumimoji="1" lang="ja-JP" altLang="en-US" sz="1400" dirty="0">
              <a:latin typeface="メイリオ"/>
              <a:ea typeface="メイリオ"/>
              <a:cs typeface="メイリオ"/>
            </a:endParaRPr>
          </a:p>
        </p:txBody>
      </p:sp>
      <p:sp>
        <p:nvSpPr>
          <p:cNvPr id="25" name="テキスト ボックス 24"/>
          <p:cNvSpPr txBox="1"/>
          <p:nvPr/>
        </p:nvSpPr>
        <p:spPr>
          <a:xfrm>
            <a:off x="1043608" y="2492896"/>
            <a:ext cx="7416824" cy="954107"/>
          </a:xfrm>
          <a:prstGeom prst="rect">
            <a:avLst/>
          </a:prstGeom>
          <a:noFill/>
        </p:spPr>
        <p:txBody>
          <a:bodyPr wrap="square" rtlCol="0">
            <a:spAutoFit/>
          </a:bodyPr>
          <a:lstStyle/>
          <a:p>
            <a:r>
              <a:rPr lang="en-US" altLang="ja-JP" sz="1400" dirty="0" smtClean="0">
                <a:latin typeface="メイリオ"/>
                <a:ea typeface="メイリオ"/>
                <a:cs typeface="メイリオ"/>
              </a:rPr>
              <a:t>_</a:t>
            </a:r>
            <a:r>
              <a:rPr lang="en-US" altLang="ja-JP" sz="1400" dirty="0" err="1" smtClean="0">
                <a:latin typeface="メイリオ"/>
                <a:ea typeface="メイリオ"/>
                <a:cs typeface="メイリオ"/>
              </a:rPr>
              <a:t>design.css</a:t>
            </a:r>
            <a:r>
              <a:rPr lang="en-US" altLang="ja-JP" sz="1400" dirty="0" smtClean="0">
                <a:latin typeface="メイリオ"/>
                <a:ea typeface="メイリオ"/>
                <a:cs typeface="メイリオ"/>
              </a:rPr>
              <a:t> / _</a:t>
            </a:r>
            <a:r>
              <a:rPr lang="en-US" altLang="ja-JP" sz="1400" dirty="0" err="1" smtClean="0">
                <a:latin typeface="メイリオ"/>
                <a:ea typeface="メイリオ"/>
                <a:cs typeface="メイリオ"/>
              </a:rPr>
              <a:t>paper.css</a:t>
            </a:r>
            <a:r>
              <a:rPr lang="en-US" altLang="ja-JP" sz="1400" dirty="0" smtClean="0">
                <a:latin typeface="メイリオ"/>
                <a:ea typeface="メイリオ"/>
                <a:cs typeface="メイリオ"/>
              </a:rPr>
              <a:t>  /</a:t>
            </a:r>
            <a:r>
              <a:rPr lang="ja-JP" altLang="en-US" sz="1400" dirty="0" smtClean="0">
                <a:latin typeface="メイリオ"/>
                <a:ea typeface="メイリオ"/>
                <a:cs typeface="メイリオ"/>
              </a:rPr>
              <a:t> </a:t>
            </a:r>
            <a:r>
              <a:rPr lang="en-US" altLang="ja-JP" sz="1400" dirty="0" smtClean="0">
                <a:latin typeface="メイリオ"/>
                <a:ea typeface="メイリオ"/>
                <a:cs typeface="メイリオ"/>
              </a:rPr>
              <a:t>_</a:t>
            </a:r>
            <a:r>
              <a:rPr lang="en-US" altLang="ja-JP" sz="1400" dirty="0" err="1" smtClean="0">
                <a:latin typeface="メイリオ"/>
                <a:ea typeface="メイリオ"/>
                <a:cs typeface="メイリオ"/>
              </a:rPr>
              <a:t>smartphone.css</a:t>
            </a:r>
            <a:endParaRPr lang="en-US" altLang="ja-JP" sz="1400" dirty="0" smtClean="0">
              <a:latin typeface="メイリオ"/>
              <a:ea typeface="メイリオ"/>
              <a:cs typeface="メイリオ"/>
            </a:endParaRPr>
          </a:p>
          <a:p>
            <a:endParaRPr lang="en-US" altLang="ja-JP" sz="1400" dirty="0">
              <a:latin typeface="メイリオ"/>
              <a:ea typeface="メイリオ"/>
              <a:cs typeface="メイリオ"/>
            </a:endParaRPr>
          </a:p>
          <a:p>
            <a:r>
              <a:rPr lang="ja-JP" altLang="en-US" sz="1400" dirty="0" smtClean="0">
                <a:latin typeface="メイリオ"/>
                <a:ea typeface="メイリオ"/>
                <a:cs typeface="メイリオ"/>
              </a:rPr>
              <a:t>・・・</a:t>
            </a:r>
            <a:r>
              <a:rPr lang="ja-JP" altLang="en-US" sz="1400" dirty="0">
                <a:latin typeface="メイリオ"/>
                <a:ea typeface="メイリオ"/>
                <a:cs typeface="メイリオ"/>
              </a:rPr>
              <a:t>各デバイス別に装飾や</a:t>
            </a:r>
            <a:r>
              <a:rPr lang="ja-JP" altLang="en-US" sz="1400" dirty="0" smtClean="0">
                <a:latin typeface="メイリオ"/>
                <a:ea typeface="メイリオ"/>
                <a:cs typeface="メイリオ"/>
              </a:rPr>
              <a:t>レイアウト調整</a:t>
            </a:r>
            <a:r>
              <a:rPr lang="ja-JP" altLang="en-US" sz="1400" dirty="0">
                <a:latin typeface="メイリオ"/>
                <a:ea typeface="メイリオ"/>
                <a:cs typeface="メイリオ"/>
              </a:rPr>
              <a:t>が必要な際に記載する</a:t>
            </a:r>
            <a:r>
              <a:rPr lang="en-US" altLang="ja-JP" sz="1400" dirty="0" smtClean="0">
                <a:latin typeface="メイリオ"/>
                <a:ea typeface="メイリオ"/>
                <a:cs typeface="メイリオ"/>
              </a:rPr>
              <a:t>CSS</a:t>
            </a:r>
            <a:r>
              <a:rPr lang="ja-JP" altLang="en-US" sz="1400" dirty="0" smtClean="0">
                <a:latin typeface="メイリオ"/>
                <a:ea typeface="メイリオ"/>
                <a:cs typeface="メイリオ"/>
              </a:rPr>
              <a:t>を</a:t>
            </a:r>
            <a:endParaRPr lang="en-US" altLang="ja-JP" sz="1400" dirty="0" smtClean="0">
              <a:latin typeface="メイリオ"/>
              <a:ea typeface="メイリオ"/>
              <a:cs typeface="メイリオ"/>
            </a:endParaRPr>
          </a:p>
          <a:p>
            <a:r>
              <a:rPr lang="ja-JP" altLang="ja-JP" sz="1400" dirty="0">
                <a:latin typeface="メイリオ"/>
                <a:ea typeface="メイリオ"/>
                <a:cs typeface="メイリオ"/>
              </a:rPr>
              <a:t>　</a:t>
            </a:r>
            <a:r>
              <a:rPr lang="ja-JP" altLang="en-US" sz="1400" dirty="0" smtClean="0">
                <a:latin typeface="メイリオ"/>
                <a:ea typeface="メイリオ"/>
                <a:cs typeface="メイリオ"/>
              </a:rPr>
              <a:t>　　管理画面から編集可能です。</a:t>
            </a:r>
            <a:endParaRPr lang="en-US" altLang="ja-JP" sz="1400" dirty="0">
              <a:latin typeface="メイリオ"/>
              <a:ea typeface="メイリオ"/>
              <a:cs typeface="メイリオ"/>
            </a:endParaRPr>
          </a:p>
        </p:txBody>
      </p:sp>
      <p:pic>
        <p:nvPicPr>
          <p:cNvPr id="11" name="図 10" descr="スクリーンショット 2012-06-15 20.38.27.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3650704"/>
            <a:ext cx="7442031" cy="2658616"/>
          </a:xfrm>
          <a:prstGeom prst="rect">
            <a:avLst/>
          </a:prstGeom>
        </p:spPr>
      </p:pic>
      <p:pic>
        <p:nvPicPr>
          <p:cNvPr id="2" name="図 1" descr="スクリーンショット 2012-07-24 19.50.36.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576" y="3645024"/>
            <a:ext cx="1383294" cy="1619333"/>
          </a:xfrm>
          <a:prstGeom prst="rect">
            <a:avLst/>
          </a:prstGeom>
        </p:spPr>
      </p:pic>
      <p:sp>
        <p:nvSpPr>
          <p:cNvPr id="12" name="テキスト ボックス 11"/>
          <p:cNvSpPr txBox="1"/>
          <p:nvPr/>
        </p:nvSpPr>
        <p:spPr>
          <a:xfrm>
            <a:off x="7095588" y="6392361"/>
            <a:ext cx="2012916" cy="276999"/>
          </a:xfrm>
          <a:prstGeom prst="rect">
            <a:avLst/>
          </a:prstGeom>
          <a:noFill/>
        </p:spPr>
        <p:txBody>
          <a:bodyPr wrap="none" rtlCol="0">
            <a:spAutoFit/>
          </a:bodyPr>
          <a:lstStyle/>
          <a:p>
            <a:r>
              <a:rPr kumimoji="1" lang="en-US" altLang="ja-JP" sz="1200" dirty="0" smtClean="0">
                <a:solidFill>
                  <a:srgbClr val="FF0000"/>
                </a:solidFill>
              </a:rPr>
              <a:t>v.1.0</a:t>
            </a:r>
            <a:r>
              <a:rPr kumimoji="1" lang="ja-JP" altLang="en-US" sz="1200" dirty="0" smtClean="0">
                <a:solidFill>
                  <a:srgbClr val="FF0000"/>
                </a:solidFill>
              </a:rPr>
              <a:t>系では廃止されました。</a:t>
            </a:r>
            <a:endParaRPr kumimoji="1" lang="ja-JP" altLang="en-US" sz="1200" dirty="0">
              <a:solidFill>
                <a:srgbClr val="FF0000"/>
              </a:solidFill>
            </a:endParaRPr>
          </a:p>
        </p:txBody>
      </p:sp>
    </p:spTree>
    <p:extLst>
      <p:ext uri="{BB962C8B-B14F-4D97-AF65-F5344CB8AC3E}">
        <p14:creationId xmlns:p14="http://schemas.microsoft.com/office/powerpoint/2010/main" val="1562788326"/>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17</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FILES</a:t>
            </a:r>
            <a:r>
              <a:rPr lang="ja-JP" altLang="en-US" sz="2800" dirty="0" smtClean="0">
                <a:latin typeface="メイリオ"/>
                <a:ea typeface="メイリオ"/>
                <a:cs typeface="メイリオ"/>
              </a:rPr>
              <a:t>」編集画面</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6283541" cy="2148280"/>
          </a:xfrm>
          <a:prstGeom prst="rect">
            <a:avLst/>
          </a:prstGeom>
          <a:noFill/>
        </p:spPr>
        <p:txBody>
          <a:bodyPr wrap="none" rtlCol="0">
            <a:spAutoFit/>
          </a:bodyPr>
          <a:lstStyle/>
          <a:p>
            <a:pPr>
              <a:lnSpc>
                <a:spcPct val="140000"/>
              </a:lnSpc>
            </a:pPr>
            <a:r>
              <a:rPr kumimoji="1" lang="ja-JP" altLang="en-US" sz="1200" dirty="0" smtClean="0">
                <a:latin typeface="メイリオ"/>
                <a:ea typeface="メイリオ"/>
                <a:cs typeface="メイリオ"/>
              </a:rPr>
              <a:t>「</a:t>
            </a:r>
            <a:r>
              <a:rPr kumimoji="1" lang="en-US" altLang="ja-JP" sz="1200" dirty="0" smtClean="0">
                <a:latin typeface="メイリオ"/>
                <a:ea typeface="メイリオ"/>
                <a:cs typeface="メイリオ"/>
              </a:rPr>
              <a:t>FILES</a:t>
            </a:r>
            <a:r>
              <a:rPr kumimoji="1" lang="ja-JP" altLang="en-US" sz="1200" dirty="0" smtClean="0">
                <a:latin typeface="メイリオ"/>
                <a:ea typeface="メイリオ"/>
                <a:cs typeface="メイリオ"/>
              </a:rPr>
              <a:t>」ページにある各テンプレートの編集は</a:t>
            </a:r>
            <a:r>
              <a:rPr kumimoji="1" lang="en-US" altLang="ja-JP" sz="1200" dirty="0" smtClean="0">
                <a:latin typeface="メイリオ"/>
                <a:ea typeface="メイリオ"/>
                <a:cs typeface="メイリオ"/>
              </a:rPr>
              <a:t>PANEO CMS</a:t>
            </a:r>
            <a:r>
              <a:rPr kumimoji="1" lang="ja-JP" altLang="en-US" sz="1200" dirty="0" smtClean="0">
                <a:latin typeface="メイリオ"/>
                <a:ea typeface="メイリオ"/>
                <a:cs typeface="メイリオ"/>
              </a:rPr>
              <a:t>の管理画面から行う方法と</a:t>
            </a:r>
            <a:endParaRPr kumimoji="1" lang="en-US" altLang="ja-JP" sz="1200" dirty="0" smtClean="0">
              <a:latin typeface="メイリオ"/>
              <a:ea typeface="メイリオ"/>
              <a:cs typeface="メイリオ"/>
            </a:endParaRPr>
          </a:p>
          <a:p>
            <a:pPr>
              <a:lnSpc>
                <a:spcPct val="140000"/>
              </a:lnSpc>
            </a:pPr>
            <a:r>
              <a:rPr kumimoji="1" lang="ja-JP" altLang="en-US" sz="1200" dirty="0" smtClean="0">
                <a:latin typeface="メイリオ"/>
                <a:ea typeface="メイリオ"/>
                <a:cs typeface="メイリオ"/>
              </a:rPr>
              <a:t>直接編集する方法の</a:t>
            </a:r>
            <a:r>
              <a:rPr kumimoji="1" lang="en-US" altLang="ja-JP" sz="1200" dirty="0" smtClean="0">
                <a:latin typeface="メイリオ"/>
                <a:ea typeface="メイリオ"/>
                <a:cs typeface="メイリオ"/>
              </a:rPr>
              <a:t>2</a:t>
            </a:r>
            <a:r>
              <a:rPr kumimoji="1" lang="ja-JP" altLang="en-US" sz="1200" dirty="0" smtClean="0">
                <a:latin typeface="メイリオ"/>
                <a:ea typeface="メイリオ"/>
                <a:cs typeface="メイリオ"/>
              </a:rPr>
              <a:t>種類があります。</a:t>
            </a:r>
            <a:endParaRPr kumimoji="1" lang="en-US" altLang="ja-JP" sz="1200" dirty="0" smtClean="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a:p>
            <a:pPr>
              <a:lnSpc>
                <a:spcPct val="140000"/>
              </a:lnSpc>
            </a:pPr>
            <a:r>
              <a:rPr kumimoji="1" lang="ja-JP" altLang="en-US" sz="1200" dirty="0" smtClean="0">
                <a:latin typeface="メイリオ"/>
                <a:ea typeface="メイリオ"/>
                <a:cs typeface="メイリオ"/>
              </a:rPr>
              <a:t>直接編集する場合は　</a:t>
            </a:r>
            <a:r>
              <a:rPr kumimoji="1" lang="en-US" altLang="ja-JP" sz="1200" dirty="0" smtClean="0">
                <a:latin typeface="メイリオ"/>
                <a:ea typeface="メイリオ"/>
                <a:cs typeface="メイリオ"/>
              </a:rPr>
              <a:t>PANEO CMS</a:t>
            </a:r>
            <a:r>
              <a:rPr kumimoji="1" lang="ja-JP" altLang="en-US" sz="1200" dirty="0" smtClean="0">
                <a:latin typeface="メイリオ"/>
                <a:ea typeface="メイリオ"/>
                <a:cs typeface="メイリオ"/>
              </a:rPr>
              <a:t>がアップされているサーバ内の</a:t>
            </a:r>
            <a:endParaRPr kumimoji="1" lang="en-US" altLang="ja-JP" sz="1200" dirty="0" smtClean="0">
              <a:latin typeface="メイリオ"/>
              <a:ea typeface="メイリオ"/>
              <a:cs typeface="メイリオ"/>
            </a:endParaRPr>
          </a:p>
          <a:p>
            <a:pPr>
              <a:lnSpc>
                <a:spcPct val="140000"/>
              </a:lnSpc>
            </a:pPr>
            <a:r>
              <a:rPr lang="en-US" altLang="ja-JP" sz="1200" dirty="0" smtClean="0">
                <a:latin typeface="メイリオ"/>
                <a:ea typeface="メイリオ"/>
                <a:cs typeface="メイリオ"/>
              </a:rPr>
              <a:t>_</a:t>
            </a:r>
            <a:r>
              <a:rPr lang="en-US" altLang="ja-JP" sz="1200" dirty="0" err="1" smtClean="0">
                <a:latin typeface="メイリオ"/>
                <a:ea typeface="メイリオ"/>
                <a:cs typeface="メイリオ"/>
              </a:rPr>
              <a:t>cms_templates</a:t>
            </a:r>
            <a:r>
              <a:rPr lang="en-US" altLang="ja-JP" sz="1200" dirty="0" smtClean="0">
                <a:latin typeface="メイリオ"/>
                <a:ea typeface="メイリオ"/>
                <a:cs typeface="メイリオ"/>
              </a:rPr>
              <a:t> </a:t>
            </a:r>
            <a:r>
              <a:rPr lang="ja-JP" altLang="en-US" sz="1200" dirty="0" smtClean="0">
                <a:latin typeface="メイリオ"/>
                <a:ea typeface="メイリオ"/>
                <a:cs typeface="メイリオ"/>
              </a:rPr>
              <a:t>フォルダ内にそれぞれ該当のテンプレートが存在しますので</a:t>
            </a:r>
            <a:endParaRPr lang="en-US" altLang="ja-JP" sz="1200" dirty="0" smtClean="0">
              <a:latin typeface="メイリオ"/>
              <a:ea typeface="メイリオ"/>
              <a:cs typeface="メイリオ"/>
            </a:endParaRPr>
          </a:p>
          <a:p>
            <a:pPr>
              <a:lnSpc>
                <a:spcPct val="140000"/>
              </a:lnSpc>
            </a:pPr>
            <a:r>
              <a:rPr kumimoji="1" lang="ja-JP" altLang="en-US" sz="1200" dirty="0" smtClean="0">
                <a:latin typeface="メイリオ"/>
                <a:ea typeface="メイリオ"/>
                <a:cs typeface="メイリオ"/>
              </a:rPr>
              <a:t>このテンプレートを編集して下さい。</a:t>
            </a:r>
            <a:endParaRPr kumimoji="1" lang="en-US" altLang="ja-JP" sz="1200" dirty="0" smtClean="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11" name="テキスト ボックス 10"/>
          <p:cNvSpPr txBox="1"/>
          <p:nvPr/>
        </p:nvSpPr>
        <p:spPr>
          <a:xfrm>
            <a:off x="7020272" y="6381328"/>
            <a:ext cx="2012916" cy="276999"/>
          </a:xfrm>
          <a:prstGeom prst="rect">
            <a:avLst/>
          </a:prstGeom>
          <a:noFill/>
        </p:spPr>
        <p:txBody>
          <a:bodyPr wrap="none" rtlCol="0">
            <a:spAutoFit/>
          </a:bodyPr>
          <a:lstStyle/>
          <a:p>
            <a:r>
              <a:rPr kumimoji="1" lang="en-US" altLang="ja-JP" sz="1200" dirty="0" smtClean="0">
                <a:solidFill>
                  <a:srgbClr val="FF0000"/>
                </a:solidFill>
              </a:rPr>
              <a:t>v.1.0</a:t>
            </a:r>
            <a:r>
              <a:rPr kumimoji="1" lang="ja-JP" altLang="en-US" sz="1200" dirty="0" smtClean="0">
                <a:solidFill>
                  <a:srgbClr val="FF0000"/>
                </a:solidFill>
              </a:rPr>
              <a:t>系では廃止されました。</a:t>
            </a:r>
            <a:endParaRPr kumimoji="1" lang="ja-JP" altLang="en-US" sz="1200" dirty="0">
              <a:solidFill>
                <a:srgbClr val="FF0000"/>
              </a:solidFill>
            </a:endParaRPr>
          </a:p>
        </p:txBody>
      </p:sp>
    </p:spTree>
    <p:extLst>
      <p:ext uri="{BB962C8B-B14F-4D97-AF65-F5344CB8AC3E}">
        <p14:creationId xmlns:p14="http://schemas.microsoft.com/office/powerpoint/2010/main" val="3074886766"/>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18</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TUMBLR(BLOG)</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pic>
        <p:nvPicPr>
          <p:cNvPr id="2" name="図 1" descr="TUMBLER(BLOG).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2407141"/>
            <a:ext cx="7265768" cy="2966075"/>
          </a:xfrm>
          <a:prstGeom prst="rect">
            <a:avLst/>
          </a:prstGeom>
        </p:spPr>
      </p:pic>
      <p:sp>
        <p:nvSpPr>
          <p:cNvPr id="3" name="テキスト ボックス 2"/>
          <p:cNvSpPr txBox="1"/>
          <p:nvPr/>
        </p:nvSpPr>
        <p:spPr>
          <a:xfrm>
            <a:off x="467544" y="1700808"/>
            <a:ext cx="7305418" cy="646331"/>
          </a:xfrm>
          <a:prstGeom prst="rect">
            <a:avLst/>
          </a:prstGeom>
          <a:noFill/>
        </p:spPr>
        <p:txBody>
          <a:bodyPr wrap="none" rtlCol="0">
            <a:spAutoFit/>
          </a:bodyPr>
          <a:lstStyle/>
          <a:p>
            <a:r>
              <a:rPr kumimoji="1" lang="en-US" altLang="ja-JP" dirty="0" smtClean="0">
                <a:latin typeface="メイリオ"/>
                <a:ea typeface="メイリオ"/>
                <a:cs typeface="メイリオ"/>
              </a:rPr>
              <a:t>PANEO CMS</a:t>
            </a:r>
            <a:r>
              <a:rPr kumimoji="1" lang="ja-JP" altLang="en-US" dirty="0" smtClean="0">
                <a:latin typeface="メイリオ"/>
                <a:ea typeface="メイリオ"/>
                <a:cs typeface="メイリオ"/>
              </a:rPr>
              <a:t>では本サイトとは別にブログサービスのテンプレートも</a:t>
            </a:r>
            <a:endParaRPr kumimoji="1" lang="en-US" altLang="ja-JP" dirty="0" smtClean="0">
              <a:latin typeface="メイリオ"/>
              <a:ea typeface="メイリオ"/>
              <a:cs typeface="メイリオ"/>
            </a:endParaRPr>
          </a:p>
          <a:p>
            <a:r>
              <a:rPr lang="ja-JP" altLang="en-US" dirty="0" smtClean="0">
                <a:latin typeface="メイリオ"/>
                <a:ea typeface="メイリオ"/>
                <a:cs typeface="メイリオ"/>
              </a:rPr>
              <a:t>用意しております。</a:t>
            </a:r>
            <a:endParaRPr kumimoji="1" lang="ja-JP" altLang="en-US" dirty="0">
              <a:latin typeface="メイリオ"/>
              <a:ea typeface="メイリオ"/>
              <a:cs typeface="メイリオ"/>
            </a:endParaRPr>
          </a:p>
        </p:txBody>
      </p:sp>
      <p:sp>
        <p:nvSpPr>
          <p:cNvPr id="11" name="テキスト ボックス 10"/>
          <p:cNvSpPr txBox="1"/>
          <p:nvPr/>
        </p:nvSpPr>
        <p:spPr>
          <a:xfrm>
            <a:off x="467544" y="5445224"/>
            <a:ext cx="7672856" cy="646331"/>
          </a:xfrm>
          <a:prstGeom prst="rect">
            <a:avLst/>
          </a:prstGeom>
          <a:noFill/>
        </p:spPr>
        <p:txBody>
          <a:bodyPr wrap="none" rtlCol="0">
            <a:spAutoFit/>
          </a:bodyPr>
          <a:lstStyle/>
          <a:p>
            <a:r>
              <a:rPr kumimoji="1" lang="ja-JP" altLang="en-US" dirty="0" smtClean="0">
                <a:latin typeface="メイリオ"/>
                <a:ea typeface="メイリオ"/>
                <a:cs typeface="メイリオ"/>
              </a:rPr>
              <a:t>ブログサービスは</a:t>
            </a:r>
            <a:r>
              <a:rPr lang="ja-JP" altLang="en-US" dirty="0" smtClean="0">
                <a:latin typeface="メイリオ"/>
                <a:ea typeface="メイリオ"/>
                <a:cs typeface="メイリオ"/>
              </a:rPr>
              <a:t>「</a:t>
            </a:r>
            <a:r>
              <a:rPr lang="en-US" altLang="ja-JP" dirty="0" err="1" smtClean="0">
                <a:latin typeface="メイリオ"/>
                <a:ea typeface="メイリオ"/>
                <a:cs typeface="メイリオ"/>
              </a:rPr>
              <a:t>tumblr</a:t>
            </a:r>
            <a:r>
              <a:rPr lang="en-US" altLang="ja-JP" dirty="0" smtClean="0">
                <a:latin typeface="メイリオ"/>
                <a:ea typeface="メイリオ"/>
                <a:cs typeface="メイリオ"/>
              </a:rPr>
              <a:t>.</a:t>
            </a:r>
            <a:r>
              <a:rPr lang="ja-JP" altLang="en-US" dirty="0" smtClean="0">
                <a:latin typeface="メイリオ"/>
                <a:ea typeface="メイリオ"/>
                <a:cs typeface="メイリオ"/>
              </a:rPr>
              <a:t>」を利用しますので、別途アカウント登録を</a:t>
            </a:r>
            <a:endParaRPr lang="en-US" altLang="ja-JP" dirty="0" smtClean="0">
              <a:latin typeface="メイリオ"/>
              <a:ea typeface="メイリオ"/>
              <a:cs typeface="メイリオ"/>
            </a:endParaRPr>
          </a:p>
          <a:p>
            <a:r>
              <a:rPr kumimoji="1" lang="ja-JP" altLang="en-US" dirty="0" smtClean="0">
                <a:latin typeface="メイリオ"/>
                <a:ea typeface="メイリオ"/>
                <a:cs typeface="メイリオ"/>
              </a:rPr>
              <a:t>行なって頂きます。</a:t>
            </a:r>
            <a:endParaRPr kumimoji="1" lang="ja-JP" altLang="en-US" dirty="0">
              <a:latin typeface="メイリオ"/>
              <a:ea typeface="メイリオ"/>
              <a:cs typeface="メイリオ"/>
            </a:endParaRPr>
          </a:p>
        </p:txBody>
      </p:sp>
      <p:pic>
        <p:nvPicPr>
          <p:cNvPr id="4" name="図 3" descr="スクリーンショット 2012-07-24 19.51.20.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552" y="2420888"/>
            <a:ext cx="1302193" cy="1438713"/>
          </a:xfrm>
          <a:prstGeom prst="rect">
            <a:avLst/>
          </a:prstGeom>
        </p:spPr>
      </p:pic>
      <p:sp>
        <p:nvSpPr>
          <p:cNvPr id="12" name="テキスト ボックス 11"/>
          <p:cNvSpPr txBox="1"/>
          <p:nvPr/>
        </p:nvSpPr>
        <p:spPr>
          <a:xfrm>
            <a:off x="5580112" y="6309320"/>
            <a:ext cx="3431799" cy="276999"/>
          </a:xfrm>
          <a:prstGeom prst="rect">
            <a:avLst/>
          </a:prstGeom>
          <a:noFill/>
        </p:spPr>
        <p:txBody>
          <a:bodyPr wrap="none" rtlCol="0">
            <a:spAutoFit/>
          </a:bodyPr>
          <a:lstStyle/>
          <a:p>
            <a:r>
              <a:rPr kumimoji="1" lang="en-US" altLang="ja-JP" sz="1200" dirty="0" smtClean="0">
                <a:solidFill>
                  <a:srgbClr val="FF0000"/>
                </a:solidFill>
              </a:rPr>
              <a:t>FC</a:t>
            </a:r>
            <a:r>
              <a:rPr kumimoji="1" lang="ja-JP" altLang="en-US" sz="1200" dirty="0" smtClean="0">
                <a:solidFill>
                  <a:srgbClr val="FF0000"/>
                </a:solidFill>
              </a:rPr>
              <a:t>ブログテンプレート機能とともに</a:t>
            </a:r>
            <a:r>
              <a:rPr kumimoji="1" lang="en-US" altLang="ja-JP" sz="1200" dirty="0" smtClean="0">
                <a:solidFill>
                  <a:srgbClr val="FF0000"/>
                </a:solidFill>
              </a:rPr>
              <a:t>v.1.</a:t>
            </a:r>
            <a:r>
              <a:rPr kumimoji="1" lang="ja-JP" altLang="en-US" sz="1200" dirty="0" smtClean="0">
                <a:solidFill>
                  <a:srgbClr val="FF0000"/>
                </a:solidFill>
              </a:rPr>
              <a:t>２で復活予定</a:t>
            </a:r>
            <a:endParaRPr kumimoji="1" lang="ja-JP" altLang="en-US" sz="1200" dirty="0">
              <a:solidFill>
                <a:srgbClr val="FF0000"/>
              </a:solidFill>
            </a:endParaRPr>
          </a:p>
        </p:txBody>
      </p:sp>
    </p:spTree>
    <p:extLst>
      <p:ext uri="{BB962C8B-B14F-4D97-AF65-F5344CB8AC3E}">
        <p14:creationId xmlns:p14="http://schemas.microsoft.com/office/powerpoint/2010/main" val="969248951"/>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図 10" descr="カスタマイズ   Tumbl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1600" y="3645024"/>
            <a:ext cx="2771800" cy="1351253"/>
          </a:xfrm>
          <a:prstGeom prst="rect">
            <a:avLst/>
          </a:prstGeom>
        </p:spPr>
      </p:pic>
      <p:pic>
        <p:nvPicPr>
          <p:cNvPr id="2" name="図 1" descr="Tumblr ダッシュボード.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600" y="2276872"/>
            <a:ext cx="3588768" cy="1092599"/>
          </a:xfrm>
          <a:prstGeom prst="rect">
            <a:avLst/>
          </a:prstGeom>
        </p:spPr>
      </p:pic>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19</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TUMBLR(BLOG)</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3" name="テキスト ボックス 2"/>
          <p:cNvSpPr txBox="1"/>
          <p:nvPr/>
        </p:nvSpPr>
        <p:spPr>
          <a:xfrm>
            <a:off x="467544" y="1700808"/>
            <a:ext cx="5493812" cy="369332"/>
          </a:xfrm>
          <a:prstGeom prst="rect">
            <a:avLst/>
          </a:prstGeom>
          <a:noFill/>
        </p:spPr>
        <p:txBody>
          <a:bodyPr wrap="none" rtlCol="0">
            <a:spAutoFit/>
          </a:bodyPr>
          <a:lstStyle/>
          <a:p>
            <a:r>
              <a:rPr kumimoji="1" lang="ja-JP" altLang="en-US" dirty="0" smtClean="0">
                <a:latin typeface="メイリオ"/>
                <a:ea typeface="メイリオ"/>
                <a:cs typeface="メイリオ"/>
              </a:rPr>
              <a:t>アカウント登録後、管理画面にログインして頂き、</a:t>
            </a:r>
            <a:endParaRPr kumimoji="1" lang="ja-JP" altLang="en-US" dirty="0">
              <a:latin typeface="メイリオ"/>
              <a:ea typeface="メイリオ"/>
              <a:cs typeface="メイリオ"/>
            </a:endParaRPr>
          </a:p>
        </p:txBody>
      </p:sp>
      <p:pic>
        <p:nvPicPr>
          <p:cNvPr id="6" name="図 5" descr="カスタマイズ   Tumblr.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23728" y="5325690"/>
            <a:ext cx="1437128" cy="1199654"/>
          </a:xfrm>
          <a:prstGeom prst="rect">
            <a:avLst/>
          </a:prstGeom>
        </p:spPr>
      </p:pic>
      <p:sp>
        <p:nvSpPr>
          <p:cNvPr id="7" name="テキスト ボックス 6"/>
          <p:cNvSpPr txBox="1"/>
          <p:nvPr/>
        </p:nvSpPr>
        <p:spPr>
          <a:xfrm>
            <a:off x="3707904" y="2348880"/>
            <a:ext cx="491240" cy="369332"/>
          </a:xfrm>
          <a:prstGeom prst="rect">
            <a:avLst/>
          </a:prstGeom>
          <a:noFill/>
        </p:spPr>
        <p:txBody>
          <a:bodyPr wrap="none" rtlCol="0">
            <a:spAutoFit/>
          </a:bodyPr>
          <a:lstStyle/>
          <a:p>
            <a:r>
              <a:rPr lang="en-US" altLang="ja-JP" dirty="0" smtClean="0">
                <a:solidFill>
                  <a:srgbClr val="FF0000"/>
                </a:solidFill>
              </a:rPr>
              <a:t>①</a:t>
            </a:r>
            <a:endParaRPr kumimoji="1" lang="ja-JP" altLang="en-US" dirty="0">
              <a:solidFill>
                <a:srgbClr val="FF0000"/>
              </a:solidFill>
            </a:endParaRPr>
          </a:p>
        </p:txBody>
      </p:sp>
      <p:sp>
        <p:nvSpPr>
          <p:cNvPr id="16" name="テキスト ボックス 15"/>
          <p:cNvSpPr txBox="1"/>
          <p:nvPr/>
        </p:nvSpPr>
        <p:spPr>
          <a:xfrm>
            <a:off x="1835696" y="4437112"/>
            <a:ext cx="491240" cy="369332"/>
          </a:xfrm>
          <a:prstGeom prst="rect">
            <a:avLst/>
          </a:prstGeom>
          <a:noFill/>
        </p:spPr>
        <p:txBody>
          <a:bodyPr wrap="none" rtlCol="0">
            <a:spAutoFit/>
          </a:bodyPr>
          <a:lstStyle/>
          <a:p>
            <a:r>
              <a:rPr kumimoji="1" lang="en-US" altLang="ja-JP" dirty="0" smtClean="0">
                <a:solidFill>
                  <a:srgbClr val="FF0000"/>
                </a:solidFill>
              </a:rPr>
              <a:t>②</a:t>
            </a:r>
            <a:endParaRPr kumimoji="1" lang="ja-JP" altLang="en-US" dirty="0">
              <a:solidFill>
                <a:srgbClr val="FF0000"/>
              </a:solidFill>
            </a:endParaRPr>
          </a:p>
        </p:txBody>
      </p:sp>
      <p:sp>
        <p:nvSpPr>
          <p:cNvPr id="17" name="テキスト ボックス 16"/>
          <p:cNvSpPr txBox="1"/>
          <p:nvPr/>
        </p:nvSpPr>
        <p:spPr>
          <a:xfrm>
            <a:off x="2051720" y="6021288"/>
            <a:ext cx="491240" cy="369332"/>
          </a:xfrm>
          <a:prstGeom prst="rect">
            <a:avLst/>
          </a:prstGeom>
          <a:noFill/>
        </p:spPr>
        <p:txBody>
          <a:bodyPr wrap="none" rtlCol="0">
            <a:spAutoFit/>
          </a:bodyPr>
          <a:lstStyle/>
          <a:p>
            <a:r>
              <a:rPr kumimoji="1" lang="en-US" altLang="ja-JP" dirty="0" smtClean="0">
                <a:solidFill>
                  <a:srgbClr val="FF0000"/>
                </a:solidFill>
              </a:rPr>
              <a:t>③</a:t>
            </a:r>
            <a:endParaRPr kumimoji="1" lang="ja-JP" altLang="en-US" dirty="0">
              <a:solidFill>
                <a:srgbClr val="FF0000"/>
              </a:solidFill>
            </a:endParaRPr>
          </a:p>
        </p:txBody>
      </p:sp>
      <p:sp>
        <p:nvSpPr>
          <p:cNvPr id="12" name="テキスト ボックス 11"/>
          <p:cNvSpPr txBox="1"/>
          <p:nvPr/>
        </p:nvSpPr>
        <p:spPr>
          <a:xfrm>
            <a:off x="4716016" y="3645024"/>
            <a:ext cx="4272010" cy="1384995"/>
          </a:xfrm>
          <a:prstGeom prst="rect">
            <a:avLst/>
          </a:prstGeom>
          <a:noFill/>
        </p:spPr>
        <p:txBody>
          <a:bodyPr wrap="none" rtlCol="0">
            <a:spAutoFit/>
          </a:bodyPr>
          <a:lstStyle/>
          <a:p>
            <a:r>
              <a:rPr kumimoji="1" lang="en-US" altLang="ja-JP" sz="1400" dirty="0" smtClean="0">
                <a:latin typeface="メイリオ"/>
                <a:ea typeface="メイリオ"/>
                <a:cs typeface="メイリオ"/>
              </a:rPr>
              <a:t>①</a:t>
            </a:r>
            <a:r>
              <a:rPr lang="ja-JP" altLang="en-US" sz="1400" dirty="0">
                <a:latin typeface="メイリオ"/>
                <a:ea typeface="メイリオ"/>
                <a:cs typeface="メイリオ"/>
              </a:rPr>
              <a:t> </a:t>
            </a:r>
            <a:r>
              <a:rPr lang="ja-JP" altLang="en-US" sz="1400" dirty="0" smtClean="0">
                <a:latin typeface="メイリオ"/>
                <a:ea typeface="メイリオ"/>
                <a:cs typeface="メイリオ"/>
              </a:rPr>
              <a:t>ここ</a:t>
            </a:r>
            <a:r>
              <a:rPr kumimoji="1" lang="ja-JP" altLang="en-US" sz="1400" dirty="0" smtClean="0">
                <a:latin typeface="メイリオ"/>
                <a:ea typeface="メイリオ"/>
                <a:cs typeface="メイリオ"/>
              </a:rPr>
              <a:t>をクリック</a:t>
            </a:r>
            <a:endParaRPr kumimoji="1" lang="en-US" altLang="ja-JP" sz="1400" dirty="0" smtClean="0">
              <a:latin typeface="メイリオ"/>
              <a:ea typeface="メイリオ"/>
              <a:cs typeface="メイリオ"/>
            </a:endParaRPr>
          </a:p>
          <a:p>
            <a:endParaRPr kumimoji="1" lang="en-US" altLang="ja-JP" sz="1400" dirty="0" smtClean="0">
              <a:latin typeface="メイリオ"/>
              <a:ea typeface="メイリオ"/>
              <a:cs typeface="メイリオ"/>
            </a:endParaRPr>
          </a:p>
          <a:p>
            <a:r>
              <a:rPr lang="en-US" altLang="ja-JP" sz="1400" dirty="0" smtClean="0">
                <a:latin typeface="メイリオ"/>
                <a:ea typeface="メイリオ"/>
                <a:cs typeface="メイリオ"/>
              </a:rPr>
              <a:t>②</a:t>
            </a:r>
            <a:r>
              <a:rPr lang="ja-JP" altLang="en-US" sz="1400" dirty="0" smtClean="0">
                <a:latin typeface="メイリオ"/>
                <a:ea typeface="メイリオ"/>
                <a:cs typeface="メイリオ"/>
              </a:rPr>
              <a:t>「</a:t>
            </a:r>
            <a:r>
              <a:rPr lang="en-US" altLang="en-US" sz="1400" dirty="0" smtClean="0">
                <a:latin typeface="メイリオ"/>
                <a:ea typeface="メイリオ"/>
                <a:cs typeface="メイリオ"/>
              </a:rPr>
              <a:t>テーマ</a:t>
            </a:r>
            <a:r>
              <a:rPr lang="ja-JP" altLang="en-US" sz="1400" dirty="0" smtClean="0">
                <a:latin typeface="メイリオ"/>
                <a:ea typeface="メイリオ"/>
                <a:cs typeface="メイリオ"/>
              </a:rPr>
              <a:t>をカスタマイズする」をクリック</a:t>
            </a:r>
            <a:endParaRPr lang="en-US" altLang="ja-JP" sz="1400" dirty="0" smtClean="0">
              <a:latin typeface="メイリオ"/>
              <a:ea typeface="メイリオ"/>
              <a:cs typeface="メイリオ"/>
            </a:endParaRPr>
          </a:p>
          <a:p>
            <a:endParaRPr kumimoji="1" lang="en-US" altLang="ja-JP" sz="1400" dirty="0" smtClean="0">
              <a:latin typeface="メイリオ"/>
              <a:ea typeface="メイリオ"/>
              <a:cs typeface="メイリオ"/>
            </a:endParaRPr>
          </a:p>
          <a:p>
            <a:r>
              <a:rPr kumimoji="1" lang="en-US" altLang="ja-JP" sz="1400" dirty="0" smtClean="0">
                <a:latin typeface="メイリオ"/>
                <a:ea typeface="メイリオ"/>
                <a:cs typeface="メイリオ"/>
              </a:rPr>
              <a:t>③</a:t>
            </a:r>
            <a:r>
              <a:rPr kumimoji="1" lang="ja-JP" altLang="en-US" sz="1400" dirty="0" smtClean="0">
                <a:latin typeface="メイリオ"/>
                <a:ea typeface="メイリオ"/>
                <a:cs typeface="メイリオ"/>
              </a:rPr>
              <a:t>カスタムテーマの「</a:t>
            </a:r>
            <a:r>
              <a:rPr kumimoji="1" lang="en-US" altLang="ja-JP" sz="1400" dirty="0" smtClean="0">
                <a:latin typeface="メイリオ"/>
                <a:ea typeface="メイリオ"/>
                <a:cs typeface="メイリオ"/>
              </a:rPr>
              <a:t>HTML</a:t>
            </a:r>
            <a:r>
              <a:rPr kumimoji="1" lang="ja-JP" altLang="en-US" sz="1400" dirty="0" smtClean="0">
                <a:latin typeface="メイリオ"/>
                <a:ea typeface="メイリオ"/>
                <a:cs typeface="メイリオ"/>
              </a:rPr>
              <a:t>を編集」をクリックし</a:t>
            </a:r>
            <a:endParaRPr kumimoji="1" lang="en-US" altLang="ja-JP" sz="1400" dirty="0" smtClean="0">
              <a:latin typeface="メイリオ"/>
              <a:ea typeface="メイリオ"/>
              <a:cs typeface="メイリオ"/>
            </a:endParaRPr>
          </a:p>
          <a:p>
            <a:r>
              <a:rPr kumimoji="1" lang="ja-JP" altLang="en-US" sz="1400" dirty="0" smtClean="0">
                <a:latin typeface="メイリオ"/>
                <a:ea typeface="メイリオ"/>
                <a:cs typeface="メイリオ"/>
              </a:rPr>
              <a:t>デザイン設定画面に移行します。</a:t>
            </a:r>
            <a:endParaRPr kumimoji="1" lang="en-US" altLang="ja-JP" sz="1400" dirty="0" smtClean="0">
              <a:latin typeface="メイリオ"/>
              <a:ea typeface="メイリオ"/>
              <a:cs typeface="メイリオ"/>
            </a:endParaRPr>
          </a:p>
        </p:txBody>
      </p:sp>
      <p:cxnSp>
        <p:nvCxnSpPr>
          <p:cNvPr id="18" name="直線矢印コネクタ 17"/>
          <p:cNvCxnSpPr/>
          <p:nvPr/>
        </p:nvCxnSpPr>
        <p:spPr>
          <a:xfrm>
            <a:off x="2555776" y="3284984"/>
            <a:ext cx="0" cy="504056"/>
          </a:xfrm>
          <a:prstGeom prst="straightConnector1">
            <a:avLst/>
          </a:prstGeom>
          <a:ln w="38100">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20" name="直線矢印コネクタ 19"/>
          <p:cNvCxnSpPr/>
          <p:nvPr/>
        </p:nvCxnSpPr>
        <p:spPr>
          <a:xfrm>
            <a:off x="2555776" y="4869160"/>
            <a:ext cx="0" cy="504056"/>
          </a:xfrm>
          <a:prstGeom prst="straightConnector1">
            <a:avLst/>
          </a:prstGeom>
          <a:ln w="38100">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59031111"/>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20</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TUMBLR(BLOG)</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3" name="テキスト ボックス 2"/>
          <p:cNvSpPr txBox="1"/>
          <p:nvPr/>
        </p:nvSpPr>
        <p:spPr>
          <a:xfrm>
            <a:off x="467544" y="1700808"/>
            <a:ext cx="8149061" cy="923330"/>
          </a:xfrm>
          <a:prstGeom prst="rect">
            <a:avLst/>
          </a:prstGeom>
          <a:noFill/>
        </p:spPr>
        <p:txBody>
          <a:bodyPr wrap="none" rtlCol="0">
            <a:spAutoFit/>
          </a:bodyPr>
          <a:lstStyle/>
          <a:p>
            <a:r>
              <a:rPr lang="ja-JP" altLang="en-US" dirty="0" smtClean="0">
                <a:latin typeface="メイリオ"/>
                <a:ea typeface="メイリオ"/>
                <a:cs typeface="メイリオ"/>
              </a:rPr>
              <a:t>以下の画面に切り替わった後、</a:t>
            </a:r>
            <a:r>
              <a:rPr lang="en-US" altLang="ja-JP" dirty="0" smtClean="0">
                <a:latin typeface="メイリオ"/>
                <a:ea typeface="メイリオ"/>
                <a:cs typeface="メイリオ"/>
              </a:rPr>
              <a:t>PANEO</a:t>
            </a:r>
            <a:r>
              <a:rPr lang="ja-JP" altLang="en-US" dirty="0" smtClean="0">
                <a:latin typeface="メイリオ"/>
                <a:ea typeface="メイリオ"/>
                <a:cs typeface="メイリオ"/>
              </a:rPr>
              <a:t> </a:t>
            </a:r>
            <a:r>
              <a:rPr lang="en-US" altLang="ja-JP" dirty="0" smtClean="0">
                <a:latin typeface="メイリオ"/>
                <a:ea typeface="メイリオ"/>
                <a:cs typeface="メイリオ"/>
              </a:rPr>
              <a:t>CMS</a:t>
            </a:r>
            <a:r>
              <a:rPr lang="ja-JP" altLang="en-US" dirty="0" smtClean="0">
                <a:latin typeface="メイリオ"/>
                <a:ea typeface="メイリオ"/>
                <a:cs typeface="メイリオ"/>
              </a:rPr>
              <a:t>の </a:t>
            </a:r>
            <a:r>
              <a:rPr lang="en-US" altLang="ja-JP" dirty="0">
                <a:latin typeface="メイリオ"/>
                <a:ea typeface="メイリオ"/>
                <a:cs typeface="メイリオ"/>
              </a:rPr>
              <a:t>TUMBLER(BLOG</a:t>
            </a:r>
            <a:r>
              <a:rPr lang="en-US" altLang="ja-JP" dirty="0" smtClean="0">
                <a:latin typeface="メイリオ"/>
                <a:ea typeface="メイリオ"/>
                <a:cs typeface="メイリオ"/>
              </a:rPr>
              <a:t>)</a:t>
            </a:r>
            <a:r>
              <a:rPr lang="ja-JP" altLang="en-US" dirty="0" smtClean="0">
                <a:latin typeface="メイリオ"/>
                <a:ea typeface="メイリオ"/>
                <a:cs typeface="メイリオ"/>
              </a:rPr>
              <a:t>メニューに</a:t>
            </a:r>
            <a:endParaRPr lang="en-US" altLang="ja-JP" dirty="0" smtClean="0">
              <a:latin typeface="メイリオ"/>
              <a:ea typeface="メイリオ"/>
              <a:cs typeface="メイリオ"/>
            </a:endParaRPr>
          </a:p>
          <a:p>
            <a:r>
              <a:rPr kumimoji="1" lang="ja-JP" altLang="en-US" dirty="0" smtClean="0">
                <a:latin typeface="メイリオ"/>
                <a:ea typeface="メイリオ"/>
                <a:cs typeface="メイリオ"/>
              </a:rPr>
              <a:t>表示されている「</a:t>
            </a:r>
            <a:r>
              <a:rPr kumimoji="1" lang="en-US" altLang="ja-JP" dirty="0" err="1" smtClean="0">
                <a:latin typeface="メイリオ"/>
                <a:ea typeface="メイリオ"/>
                <a:cs typeface="メイリオ"/>
              </a:rPr>
              <a:t>tumblr</a:t>
            </a:r>
            <a:r>
              <a:rPr kumimoji="1" lang="en-US" altLang="ja-JP" dirty="0" smtClean="0">
                <a:latin typeface="メイリオ"/>
                <a:ea typeface="メイリオ"/>
                <a:cs typeface="メイリオ"/>
              </a:rPr>
              <a:t> </a:t>
            </a:r>
            <a:r>
              <a:rPr kumimoji="1" lang="en-US" altLang="ja-JP" dirty="0" err="1" smtClean="0">
                <a:latin typeface="メイリオ"/>
                <a:ea typeface="メイリオ"/>
                <a:cs typeface="メイリオ"/>
              </a:rPr>
              <a:t>paneo</a:t>
            </a:r>
            <a:r>
              <a:rPr kumimoji="1" lang="en-US" altLang="ja-JP" dirty="0" smtClean="0">
                <a:latin typeface="メイリオ"/>
                <a:ea typeface="メイリオ"/>
                <a:cs typeface="メイリオ"/>
              </a:rPr>
              <a:t> template</a:t>
            </a:r>
            <a:r>
              <a:rPr kumimoji="1" lang="ja-JP" altLang="en-US" dirty="0" smtClean="0">
                <a:latin typeface="メイリオ"/>
                <a:ea typeface="メイリオ"/>
                <a:cs typeface="メイリオ"/>
              </a:rPr>
              <a:t>」をすべてコピーし</a:t>
            </a:r>
            <a:endParaRPr kumimoji="1" lang="en-US" altLang="ja-JP" dirty="0" smtClean="0">
              <a:latin typeface="メイリオ"/>
              <a:ea typeface="メイリオ"/>
              <a:cs typeface="メイリオ"/>
            </a:endParaRPr>
          </a:p>
          <a:p>
            <a:r>
              <a:rPr lang="ja-JP" altLang="en-US" dirty="0" smtClean="0">
                <a:latin typeface="メイリオ"/>
                <a:ea typeface="メイリオ"/>
                <a:cs typeface="メイリオ"/>
              </a:rPr>
              <a:t>以下の内容を上書き（ペースト）して下さい。</a:t>
            </a:r>
            <a:endParaRPr kumimoji="1" lang="ja-JP" altLang="en-US" dirty="0">
              <a:latin typeface="メイリオ"/>
              <a:ea typeface="メイリオ"/>
              <a:cs typeface="メイリオ"/>
            </a:endParaRPr>
          </a:p>
        </p:txBody>
      </p:sp>
      <p:pic>
        <p:nvPicPr>
          <p:cNvPr id="11" name="図 10" descr="スクリーンショット 2012-06-16 19.54.04.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2924944"/>
            <a:ext cx="3476783" cy="2766864"/>
          </a:xfrm>
          <a:prstGeom prst="rect">
            <a:avLst/>
          </a:prstGeom>
        </p:spPr>
      </p:pic>
      <p:pic>
        <p:nvPicPr>
          <p:cNvPr id="13" name="図 12" descr="スクリーンショット 2012-06-16 19.54.3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55976" y="4653136"/>
            <a:ext cx="3300737" cy="998984"/>
          </a:xfrm>
          <a:prstGeom prst="rect">
            <a:avLst/>
          </a:prstGeom>
        </p:spPr>
      </p:pic>
      <p:sp>
        <p:nvSpPr>
          <p:cNvPr id="21" name="正方形/長方形 20"/>
          <p:cNvSpPr/>
          <p:nvPr/>
        </p:nvSpPr>
        <p:spPr>
          <a:xfrm>
            <a:off x="3241948" y="2912244"/>
            <a:ext cx="1018902" cy="262756"/>
          </a:xfrm>
          <a:prstGeom prst="rect">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23" name="正方形/長方形 22"/>
          <p:cNvSpPr/>
          <p:nvPr/>
        </p:nvSpPr>
        <p:spPr>
          <a:xfrm>
            <a:off x="6691982" y="4653136"/>
            <a:ext cx="288032" cy="216024"/>
          </a:xfrm>
          <a:prstGeom prst="rect">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cxnSp>
        <p:nvCxnSpPr>
          <p:cNvPr id="28" name="直線矢印コネクタ 27"/>
          <p:cNvCxnSpPr/>
          <p:nvPr/>
        </p:nvCxnSpPr>
        <p:spPr>
          <a:xfrm flipV="1">
            <a:off x="3707904" y="3284984"/>
            <a:ext cx="72008" cy="2520280"/>
          </a:xfrm>
          <a:prstGeom prst="straightConnector1">
            <a:avLst/>
          </a:prstGeom>
          <a:ln w="38100">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32" name="直線矢印コネクタ 31"/>
          <p:cNvCxnSpPr/>
          <p:nvPr/>
        </p:nvCxnSpPr>
        <p:spPr>
          <a:xfrm flipV="1">
            <a:off x="5580112" y="4941168"/>
            <a:ext cx="1152128" cy="1152128"/>
          </a:xfrm>
          <a:prstGeom prst="straightConnector1">
            <a:avLst/>
          </a:prstGeom>
          <a:ln w="38100">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27" name="テキスト ボックス 26"/>
          <p:cNvSpPr txBox="1"/>
          <p:nvPr/>
        </p:nvSpPr>
        <p:spPr>
          <a:xfrm>
            <a:off x="611560" y="5805264"/>
            <a:ext cx="8506956" cy="646331"/>
          </a:xfrm>
          <a:prstGeom prst="rect">
            <a:avLst/>
          </a:prstGeom>
          <a:noFill/>
        </p:spPr>
        <p:txBody>
          <a:bodyPr wrap="none" rtlCol="0">
            <a:spAutoFit/>
          </a:bodyPr>
          <a:lstStyle/>
          <a:p>
            <a:r>
              <a:rPr lang="en-US" altLang="ja-JP" sz="1200" dirty="0" smtClean="0">
                <a:latin typeface="メイリオ"/>
                <a:ea typeface="メイリオ"/>
                <a:cs typeface="メイリオ"/>
              </a:rPr>
              <a:t>HTML</a:t>
            </a:r>
            <a:r>
              <a:rPr lang="ja-JP" altLang="en-US" sz="1200" dirty="0" smtClean="0">
                <a:latin typeface="メイリオ"/>
                <a:ea typeface="メイリオ"/>
                <a:cs typeface="メイリオ"/>
              </a:rPr>
              <a:t>をコピー＆ペーストした後、</a:t>
            </a:r>
            <a:r>
              <a:rPr lang="ja-JP" altLang="en-US" sz="1200" b="1" dirty="0" smtClean="0">
                <a:solidFill>
                  <a:srgbClr val="FF0000"/>
                </a:solidFill>
                <a:latin typeface="メイリオ"/>
                <a:ea typeface="メイリオ"/>
                <a:cs typeface="メイリオ"/>
              </a:rPr>
              <a:t>プレビューを更新する</a:t>
            </a:r>
            <a:r>
              <a:rPr lang="ja-JP" altLang="en-US" sz="1200" dirty="0" smtClean="0">
                <a:latin typeface="メイリオ"/>
                <a:ea typeface="メイリオ"/>
                <a:cs typeface="メイリオ"/>
              </a:rPr>
              <a:t>ボタンを</a:t>
            </a:r>
            <a:endParaRPr lang="en-US" altLang="ja-JP" sz="1200" dirty="0" smtClean="0">
              <a:latin typeface="メイリオ"/>
              <a:ea typeface="メイリオ"/>
              <a:cs typeface="メイリオ"/>
            </a:endParaRPr>
          </a:p>
          <a:p>
            <a:r>
              <a:rPr lang="ja-JP" altLang="en-US" sz="1200" dirty="0" smtClean="0">
                <a:latin typeface="メイリオ"/>
                <a:ea typeface="メイリオ"/>
                <a:cs typeface="メイリオ"/>
              </a:rPr>
              <a:t>押すと</a:t>
            </a:r>
            <a:r>
              <a:rPr kumimoji="1" lang="en-US" altLang="ja-JP" sz="1200" dirty="0" err="1" smtClean="0">
                <a:latin typeface="メイリオ"/>
                <a:ea typeface="メイリオ"/>
                <a:cs typeface="メイリオ"/>
              </a:rPr>
              <a:t>tumblr</a:t>
            </a:r>
            <a:r>
              <a:rPr kumimoji="1" lang="ja-JP" altLang="en-US" sz="1200" dirty="0" smtClean="0">
                <a:latin typeface="メイリオ"/>
                <a:ea typeface="メイリオ"/>
                <a:cs typeface="メイリオ"/>
              </a:rPr>
              <a:t>管理画面の右に表示されている画面が</a:t>
            </a:r>
            <a:endParaRPr kumimoji="1" lang="en-US" altLang="ja-JP" sz="1200" dirty="0" smtClean="0">
              <a:latin typeface="メイリオ"/>
              <a:ea typeface="メイリオ"/>
              <a:cs typeface="メイリオ"/>
            </a:endParaRPr>
          </a:p>
          <a:p>
            <a:r>
              <a:rPr kumimoji="1" lang="en-US" altLang="ja-JP" sz="1200" dirty="0" smtClean="0">
                <a:latin typeface="メイリオ"/>
                <a:ea typeface="メイリオ"/>
                <a:cs typeface="メイリオ"/>
              </a:rPr>
              <a:t>PANEO CMS</a:t>
            </a:r>
            <a:r>
              <a:rPr lang="ja-JP" altLang="en-US" sz="1200" dirty="0" smtClean="0">
                <a:latin typeface="メイリオ"/>
                <a:ea typeface="メイリオ"/>
                <a:cs typeface="メイリオ"/>
              </a:rPr>
              <a:t>のデザインに差し替われば</a:t>
            </a:r>
            <a:r>
              <a:rPr kumimoji="1" lang="ja-JP" altLang="en-US" sz="1200" dirty="0" smtClean="0">
                <a:latin typeface="メイリオ"/>
                <a:ea typeface="メイリオ"/>
                <a:cs typeface="メイリオ"/>
              </a:rPr>
              <a:t>設定成功です。その後、</a:t>
            </a:r>
            <a:r>
              <a:rPr kumimoji="1" lang="ja-JP" altLang="en-US" sz="1200" b="1" dirty="0" smtClean="0">
                <a:solidFill>
                  <a:srgbClr val="FF0000"/>
                </a:solidFill>
                <a:latin typeface="メイリオ"/>
                <a:ea typeface="メイリオ"/>
                <a:cs typeface="メイリオ"/>
              </a:rPr>
              <a:t>保存</a:t>
            </a:r>
            <a:r>
              <a:rPr lang="ja-JP" altLang="en-US" sz="1200" dirty="0" smtClean="0">
                <a:latin typeface="メイリオ"/>
                <a:ea typeface="メイリオ"/>
                <a:cs typeface="メイリオ"/>
              </a:rPr>
              <a:t>ボタンをクリックすれば</a:t>
            </a:r>
            <a:r>
              <a:rPr lang="en-US" altLang="ja-JP" sz="1200" dirty="0" err="1" smtClean="0">
                <a:latin typeface="メイリオ"/>
                <a:ea typeface="メイリオ"/>
                <a:cs typeface="メイリオ"/>
              </a:rPr>
              <a:t>tumblr</a:t>
            </a:r>
            <a:r>
              <a:rPr lang="ja-JP" altLang="en-US" sz="1200" dirty="0" smtClean="0">
                <a:latin typeface="メイリオ"/>
                <a:ea typeface="メイリオ"/>
                <a:cs typeface="メイリオ"/>
              </a:rPr>
              <a:t>の設定は完了です。</a:t>
            </a:r>
            <a:endParaRPr kumimoji="1" lang="ja-JP" altLang="en-US" sz="1200" dirty="0">
              <a:latin typeface="メイリオ"/>
              <a:ea typeface="メイリオ"/>
              <a:cs typeface="メイリオ"/>
            </a:endParaRPr>
          </a:p>
        </p:txBody>
      </p:sp>
    </p:spTree>
    <p:extLst>
      <p:ext uri="{BB962C8B-B14F-4D97-AF65-F5344CB8AC3E}">
        <p14:creationId xmlns:p14="http://schemas.microsoft.com/office/powerpoint/2010/main" val="3031951559"/>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21</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TUMBLR(BLOG)</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3" name="テキスト ボックス 2"/>
          <p:cNvSpPr txBox="1"/>
          <p:nvPr/>
        </p:nvSpPr>
        <p:spPr>
          <a:xfrm>
            <a:off x="467544" y="1628800"/>
            <a:ext cx="5180475" cy="461665"/>
          </a:xfrm>
          <a:prstGeom prst="rect">
            <a:avLst/>
          </a:prstGeom>
          <a:noFill/>
        </p:spPr>
        <p:txBody>
          <a:bodyPr wrap="none" rtlCol="0">
            <a:spAutoFit/>
          </a:bodyPr>
          <a:lstStyle/>
          <a:p>
            <a:r>
              <a:rPr kumimoji="1" lang="en-US" altLang="ja-JP" sz="2400" dirty="0" err="1" smtClean="0">
                <a:latin typeface="メイリオ"/>
                <a:ea typeface="メイリオ"/>
                <a:cs typeface="メイリオ"/>
              </a:rPr>
              <a:t>tumblr</a:t>
            </a:r>
            <a:r>
              <a:rPr kumimoji="1" lang="ja-JP" altLang="en-US" sz="2400" dirty="0" smtClean="0">
                <a:latin typeface="メイリオ"/>
                <a:ea typeface="メイリオ"/>
                <a:cs typeface="メイリオ"/>
              </a:rPr>
              <a:t>の独自ドメイン設定について</a:t>
            </a:r>
            <a:endParaRPr kumimoji="1" lang="ja-JP" altLang="en-US" sz="2400" dirty="0">
              <a:latin typeface="メイリオ"/>
              <a:ea typeface="メイリオ"/>
              <a:cs typeface="メイリオ"/>
            </a:endParaRPr>
          </a:p>
        </p:txBody>
      </p:sp>
      <p:sp>
        <p:nvSpPr>
          <p:cNvPr id="12" name="テキスト ボックス 11"/>
          <p:cNvSpPr txBox="1"/>
          <p:nvPr/>
        </p:nvSpPr>
        <p:spPr>
          <a:xfrm>
            <a:off x="467544" y="2276872"/>
            <a:ext cx="7128123" cy="1200329"/>
          </a:xfrm>
          <a:prstGeom prst="rect">
            <a:avLst/>
          </a:prstGeom>
          <a:noFill/>
        </p:spPr>
        <p:txBody>
          <a:bodyPr wrap="none" rtlCol="0">
            <a:spAutoFit/>
          </a:bodyPr>
          <a:lstStyle/>
          <a:p>
            <a:r>
              <a:rPr kumimoji="1" lang="en-US" altLang="ja-JP" dirty="0" err="1" smtClean="0">
                <a:latin typeface="メイリオ"/>
                <a:ea typeface="メイリオ"/>
                <a:cs typeface="メイリオ"/>
              </a:rPr>
              <a:t>tumblr</a:t>
            </a:r>
            <a:r>
              <a:rPr kumimoji="1" lang="ja-JP" altLang="en-US" dirty="0" smtClean="0">
                <a:latin typeface="メイリオ"/>
                <a:ea typeface="メイリオ"/>
                <a:cs typeface="メイリオ"/>
              </a:rPr>
              <a:t>では、</a:t>
            </a:r>
            <a:r>
              <a:rPr kumimoji="1" lang="en-US" altLang="ja-JP" dirty="0" smtClean="0">
                <a:latin typeface="メイリオ"/>
                <a:ea typeface="メイリオ"/>
                <a:cs typeface="メイリオ"/>
              </a:rPr>
              <a:t>PANEO</a:t>
            </a:r>
            <a:r>
              <a:rPr kumimoji="1" lang="ja-JP" altLang="en-US" dirty="0" smtClean="0">
                <a:latin typeface="メイリオ"/>
                <a:ea typeface="メイリオ"/>
                <a:cs typeface="メイリオ"/>
              </a:rPr>
              <a:t> </a:t>
            </a:r>
            <a:r>
              <a:rPr kumimoji="1" lang="en-US" altLang="ja-JP" dirty="0" smtClean="0">
                <a:latin typeface="メイリオ"/>
                <a:ea typeface="メイリオ"/>
                <a:cs typeface="メイリオ"/>
              </a:rPr>
              <a:t>CMS</a:t>
            </a:r>
            <a:r>
              <a:rPr kumimoji="1" lang="ja-JP" altLang="en-US" dirty="0" smtClean="0">
                <a:latin typeface="メイリオ"/>
                <a:ea typeface="メイリオ"/>
                <a:cs typeface="メイリオ"/>
              </a:rPr>
              <a:t>で作成した</a:t>
            </a:r>
            <a:r>
              <a:rPr lang="ja-JP" altLang="en-US" dirty="0" smtClean="0">
                <a:latin typeface="メイリオ"/>
                <a:ea typeface="メイリオ"/>
                <a:cs typeface="メイリオ"/>
              </a:rPr>
              <a:t>ドメインと共通のドメインを</a:t>
            </a:r>
            <a:endParaRPr lang="en-US" altLang="ja-JP" dirty="0" smtClean="0">
              <a:latin typeface="メイリオ"/>
              <a:ea typeface="メイリオ"/>
              <a:cs typeface="メイリオ"/>
            </a:endParaRPr>
          </a:p>
          <a:p>
            <a:r>
              <a:rPr lang="ja-JP" altLang="en-US" dirty="0" smtClean="0">
                <a:latin typeface="メイリオ"/>
                <a:ea typeface="メイリオ"/>
                <a:cs typeface="メイリオ"/>
              </a:rPr>
              <a:t>サブドメインとして設定することが可能です。</a:t>
            </a:r>
            <a:endParaRPr lang="en-US" altLang="ja-JP" dirty="0" smtClean="0">
              <a:latin typeface="メイリオ"/>
              <a:ea typeface="メイリオ"/>
              <a:cs typeface="メイリオ"/>
            </a:endParaRPr>
          </a:p>
          <a:p>
            <a:endParaRPr kumimoji="1" lang="en-US" altLang="ja-JP" dirty="0">
              <a:latin typeface="メイリオ"/>
              <a:ea typeface="メイリオ"/>
              <a:cs typeface="メイリオ"/>
            </a:endParaRPr>
          </a:p>
          <a:p>
            <a:r>
              <a:rPr lang="ja-JP" altLang="en-US" dirty="0" smtClean="0">
                <a:latin typeface="メイリオ"/>
                <a:ea typeface="メイリオ"/>
                <a:cs typeface="メイリオ"/>
              </a:rPr>
              <a:t>以下にその手順を記載いたしますので、ご活用下さい。</a:t>
            </a:r>
            <a:endParaRPr kumimoji="1" lang="ja-JP" altLang="en-US" dirty="0">
              <a:latin typeface="メイリオ"/>
              <a:ea typeface="メイリオ"/>
              <a:cs typeface="メイリオ"/>
            </a:endParaRPr>
          </a:p>
        </p:txBody>
      </p:sp>
      <p:pic>
        <p:nvPicPr>
          <p:cNvPr id="4" name="図 3" descr="Tumblrブログ設定.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7704" y="3789040"/>
            <a:ext cx="3727560" cy="2234704"/>
          </a:xfrm>
          <a:prstGeom prst="rect">
            <a:avLst/>
          </a:prstGeom>
        </p:spPr>
      </p:pic>
      <p:sp>
        <p:nvSpPr>
          <p:cNvPr id="13" name="テキスト ボックス 12"/>
          <p:cNvSpPr txBox="1"/>
          <p:nvPr/>
        </p:nvSpPr>
        <p:spPr>
          <a:xfrm>
            <a:off x="5004048" y="5373216"/>
            <a:ext cx="491240" cy="369332"/>
          </a:xfrm>
          <a:prstGeom prst="rect">
            <a:avLst/>
          </a:prstGeom>
          <a:noFill/>
        </p:spPr>
        <p:txBody>
          <a:bodyPr wrap="none" rtlCol="0">
            <a:spAutoFit/>
          </a:bodyPr>
          <a:lstStyle/>
          <a:p>
            <a:r>
              <a:rPr lang="en-US" altLang="ja-JP" dirty="0" smtClean="0">
                <a:solidFill>
                  <a:srgbClr val="FF0000"/>
                </a:solidFill>
              </a:rPr>
              <a:t>①</a:t>
            </a:r>
            <a:endParaRPr kumimoji="1" lang="ja-JP" altLang="en-US" dirty="0">
              <a:solidFill>
                <a:srgbClr val="FF0000"/>
              </a:solidFill>
            </a:endParaRPr>
          </a:p>
        </p:txBody>
      </p:sp>
      <p:sp>
        <p:nvSpPr>
          <p:cNvPr id="16" name="テキスト ボックス 15"/>
          <p:cNvSpPr txBox="1"/>
          <p:nvPr/>
        </p:nvSpPr>
        <p:spPr>
          <a:xfrm>
            <a:off x="5940152" y="5445224"/>
            <a:ext cx="1681971" cy="307777"/>
          </a:xfrm>
          <a:prstGeom prst="rect">
            <a:avLst/>
          </a:prstGeom>
          <a:noFill/>
        </p:spPr>
        <p:txBody>
          <a:bodyPr wrap="none" rtlCol="0">
            <a:spAutoFit/>
          </a:bodyPr>
          <a:lstStyle/>
          <a:p>
            <a:r>
              <a:rPr kumimoji="1" lang="en-US" altLang="ja-JP" sz="1400" dirty="0" smtClean="0">
                <a:latin typeface="メイリオ"/>
                <a:ea typeface="メイリオ"/>
                <a:cs typeface="メイリオ"/>
              </a:rPr>
              <a:t>①</a:t>
            </a:r>
            <a:r>
              <a:rPr lang="ja-JP" altLang="en-US" sz="1400" dirty="0">
                <a:latin typeface="メイリオ"/>
                <a:ea typeface="メイリオ"/>
                <a:cs typeface="メイリオ"/>
              </a:rPr>
              <a:t> </a:t>
            </a:r>
            <a:r>
              <a:rPr lang="ja-JP" altLang="en-US" sz="1400" dirty="0" smtClean="0">
                <a:latin typeface="メイリオ"/>
                <a:ea typeface="メイリオ"/>
                <a:cs typeface="メイリオ"/>
              </a:rPr>
              <a:t>ここ</a:t>
            </a:r>
            <a:r>
              <a:rPr kumimoji="1" lang="ja-JP" altLang="en-US" sz="1400" dirty="0" smtClean="0">
                <a:latin typeface="メイリオ"/>
                <a:ea typeface="メイリオ"/>
                <a:cs typeface="メイリオ"/>
              </a:rPr>
              <a:t>をクリック</a:t>
            </a:r>
            <a:endParaRPr kumimoji="1" lang="en-US" altLang="ja-JP" sz="1400" dirty="0" smtClean="0">
              <a:latin typeface="メイリオ"/>
              <a:ea typeface="メイリオ"/>
              <a:cs typeface="メイリオ"/>
            </a:endParaRPr>
          </a:p>
        </p:txBody>
      </p:sp>
    </p:spTree>
    <p:extLst>
      <p:ext uri="{BB962C8B-B14F-4D97-AF65-F5344CB8AC3E}">
        <p14:creationId xmlns:p14="http://schemas.microsoft.com/office/powerpoint/2010/main" val="2670613460"/>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descr="Tumblr独自ドメイン.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9632" y="1556792"/>
            <a:ext cx="4321707" cy="2874764"/>
          </a:xfrm>
          <a:prstGeom prst="rect">
            <a:avLst/>
          </a:prstGeom>
        </p:spPr>
      </p:pic>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22</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TUMBLR(BLOG)</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13" name="テキスト ボックス 12"/>
          <p:cNvSpPr txBox="1"/>
          <p:nvPr/>
        </p:nvSpPr>
        <p:spPr>
          <a:xfrm>
            <a:off x="2195736" y="3356992"/>
            <a:ext cx="491240" cy="369332"/>
          </a:xfrm>
          <a:prstGeom prst="rect">
            <a:avLst/>
          </a:prstGeom>
          <a:noFill/>
        </p:spPr>
        <p:txBody>
          <a:bodyPr wrap="none" rtlCol="0">
            <a:spAutoFit/>
          </a:bodyPr>
          <a:lstStyle/>
          <a:p>
            <a:r>
              <a:rPr kumimoji="1" lang="en-US" altLang="ja-JP" dirty="0" smtClean="0">
                <a:solidFill>
                  <a:srgbClr val="FF0000"/>
                </a:solidFill>
              </a:rPr>
              <a:t>②</a:t>
            </a:r>
            <a:endParaRPr kumimoji="1" lang="ja-JP" altLang="en-US" dirty="0">
              <a:solidFill>
                <a:srgbClr val="FF0000"/>
              </a:solidFill>
            </a:endParaRPr>
          </a:p>
        </p:txBody>
      </p:sp>
      <p:sp>
        <p:nvSpPr>
          <p:cNvPr id="16" name="テキスト ボックス 15"/>
          <p:cNvSpPr txBox="1"/>
          <p:nvPr/>
        </p:nvSpPr>
        <p:spPr>
          <a:xfrm>
            <a:off x="2411760" y="4725144"/>
            <a:ext cx="5750292" cy="738664"/>
          </a:xfrm>
          <a:prstGeom prst="rect">
            <a:avLst/>
          </a:prstGeom>
          <a:noFill/>
        </p:spPr>
        <p:txBody>
          <a:bodyPr wrap="none" rtlCol="0">
            <a:spAutoFit/>
          </a:bodyPr>
          <a:lstStyle/>
          <a:p>
            <a:r>
              <a:rPr lang="en-US" altLang="ja-JP" sz="1400" dirty="0" smtClean="0">
                <a:latin typeface="メイリオ"/>
                <a:ea typeface="メイリオ"/>
                <a:cs typeface="メイリオ"/>
              </a:rPr>
              <a:t>②</a:t>
            </a:r>
            <a:r>
              <a:rPr lang="ja-JP" altLang="en-US" sz="1400" dirty="0" smtClean="0">
                <a:latin typeface="メイリオ"/>
                <a:ea typeface="メイリオ"/>
                <a:cs typeface="メイリオ"/>
              </a:rPr>
              <a:t> ここ</a:t>
            </a:r>
            <a:r>
              <a:rPr kumimoji="1" lang="ja-JP" altLang="en-US" sz="1400" dirty="0" smtClean="0">
                <a:latin typeface="メイリオ"/>
                <a:ea typeface="メイリオ"/>
                <a:cs typeface="メイリオ"/>
              </a:rPr>
              <a:t>をチェックすると</a:t>
            </a:r>
            <a:endParaRPr kumimoji="1" lang="en-US" altLang="ja-JP" sz="1400" dirty="0" smtClean="0">
              <a:latin typeface="メイリオ"/>
              <a:ea typeface="メイリオ"/>
              <a:cs typeface="メイリオ"/>
            </a:endParaRPr>
          </a:p>
          <a:p>
            <a:r>
              <a:rPr lang="ja-JP" altLang="en-US" sz="1400" dirty="0" smtClean="0">
                <a:latin typeface="メイリオ"/>
                <a:ea typeface="メイリオ"/>
                <a:cs typeface="メイリオ"/>
              </a:rPr>
              <a:t>独自ドメイン入力欄が表示されますので、利用したいサブドメインを</a:t>
            </a:r>
            <a:endParaRPr lang="en-US" altLang="ja-JP" sz="1400" dirty="0" smtClean="0">
              <a:latin typeface="メイリオ"/>
              <a:ea typeface="メイリオ"/>
              <a:cs typeface="メイリオ"/>
            </a:endParaRPr>
          </a:p>
          <a:p>
            <a:r>
              <a:rPr lang="ja-JP" altLang="en-US" sz="1400" b="1" dirty="0" smtClean="0">
                <a:solidFill>
                  <a:srgbClr val="FF0000"/>
                </a:solidFill>
                <a:latin typeface="メイリオ"/>
                <a:ea typeface="メイリオ"/>
                <a:cs typeface="メイリオ"/>
              </a:rPr>
              <a:t>ココ</a:t>
            </a:r>
            <a:r>
              <a:rPr lang="ja-JP" altLang="en-US" sz="1400" dirty="0" smtClean="0">
                <a:latin typeface="メイリオ"/>
                <a:ea typeface="メイリオ"/>
                <a:cs typeface="メイリオ"/>
              </a:rPr>
              <a:t>に入力して下さい。</a:t>
            </a:r>
            <a:endParaRPr kumimoji="1" lang="en-US" altLang="ja-JP" sz="1400" dirty="0" smtClean="0">
              <a:latin typeface="メイリオ"/>
              <a:ea typeface="メイリオ"/>
              <a:cs typeface="メイリオ"/>
            </a:endParaRPr>
          </a:p>
        </p:txBody>
      </p:sp>
      <p:cxnSp>
        <p:nvCxnSpPr>
          <p:cNvPr id="11" name="カギ線コネクタ 10"/>
          <p:cNvCxnSpPr/>
          <p:nvPr/>
        </p:nvCxnSpPr>
        <p:spPr>
          <a:xfrm rot="5400000" flipH="1" flipV="1">
            <a:off x="1979712" y="4149080"/>
            <a:ext cx="1512168" cy="792088"/>
          </a:xfrm>
          <a:prstGeom prst="bentConnector3">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22158886"/>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23</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TUMBLR(BLOG)</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16" name="テキスト ボックス 15"/>
          <p:cNvSpPr txBox="1"/>
          <p:nvPr/>
        </p:nvSpPr>
        <p:spPr>
          <a:xfrm>
            <a:off x="5436096" y="1916832"/>
            <a:ext cx="3775393" cy="1815882"/>
          </a:xfrm>
          <a:prstGeom prst="rect">
            <a:avLst/>
          </a:prstGeom>
          <a:noFill/>
        </p:spPr>
        <p:txBody>
          <a:bodyPr wrap="none" rtlCol="0">
            <a:spAutoFit/>
          </a:bodyPr>
          <a:lstStyle/>
          <a:p>
            <a:r>
              <a:rPr kumimoji="1" lang="ja-JP" altLang="en-US" sz="1400" dirty="0" smtClean="0">
                <a:latin typeface="メイリオ"/>
                <a:ea typeface="メイリオ"/>
                <a:cs typeface="メイリオ"/>
              </a:rPr>
              <a:t>「独自ドメインをチェック」をクリックし</a:t>
            </a:r>
            <a:endParaRPr kumimoji="1" lang="en-US" altLang="ja-JP" sz="1400" dirty="0" smtClean="0">
              <a:latin typeface="メイリオ"/>
              <a:ea typeface="メイリオ"/>
              <a:cs typeface="メイリオ"/>
            </a:endParaRPr>
          </a:p>
          <a:p>
            <a:r>
              <a:rPr lang="ja-JP" altLang="en-US" sz="1400" dirty="0" smtClean="0">
                <a:latin typeface="メイリオ"/>
                <a:ea typeface="メイリオ"/>
                <a:cs typeface="メイリオ"/>
              </a:rPr>
              <a:t>左記表示が出た場合は、ドメイン自体の</a:t>
            </a:r>
            <a:endParaRPr lang="en-US" altLang="ja-JP" sz="1400" dirty="0" smtClean="0">
              <a:latin typeface="メイリオ"/>
              <a:ea typeface="メイリオ"/>
              <a:cs typeface="メイリオ"/>
            </a:endParaRPr>
          </a:p>
          <a:p>
            <a:r>
              <a:rPr kumimoji="1" lang="ja-JP" altLang="en-US" sz="1400" dirty="0" smtClean="0">
                <a:latin typeface="メイリオ"/>
                <a:ea typeface="メイリオ"/>
                <a:cs typeface="メイリオ"/>
              </a:rPr>
              <a:t>設定変更が必要です。</a:t>
            </a:r>
            <a:endParaRPr kumimoji="1" lang="en-US" altLang="ja-JP" sz="1400" dirty="0" smtClean="0">
              <a:latin typeface="メイリオ"/>
              <a:ea typeface="メイリオ"/>
              <a:cs typeface="メイリオ"/>
            </a:endParaRPr>
          </a:p>
          <a:p>
            <a:endParaRPr lang="en-US" altLang="ja-JP" sz="1400" dirty="0">
              <a:latin typeface="メイリオ"/>
              <a:ea typeface="メイリオ"/>
              <a:cs typeface="メイリオ"/>
            </a:endParaRPr>
          </a:p>
          <a:p>
            <a:r>
              <a:rPr kumimoji="1" lang="ja-JP" altLang="en-US" sz="1400" dirty="0" smtClean="0">
                <a:latin typeface="メイリオ"/>
                <a:ea typeface="メイリオ"/>
                <a:cs typeface="メイリオ"/>
              </a:rPr>
              <a:t>以下ページを参考に、各ドメイン管理ページ</a:t>
            </a:r>
            <a:endParaRPr kumimoji="1" lang="en-US" altLang="ja-JP" sz="1400" dirty="0" smtClean="0">
              <a:latin typeface="メイリオ"/>
              <a:ea typeface="メイリオ"/>
              <a:cs typeface="メイリオ"/>
            </a:endParaRPr>
          </a:p>
          <a:p>
            <a:r>
              <a:rPr lang="ja-JP" altLang="en-US" sz="1400" dirty="0" smtClean="0">
                <a:latin typeface="メイリオ"/>
                <a:ea typeface="メイリオ"/>
                <a:cs typeface="メイリオ"/>
              </a:rPr>
              <a:t>より設定後、再度、上記をお試しください。</a:t>
            </a:r>
            <a:endParaRPr lang="en-US" altLang="ja-JP" sz="1400" dirty="0" smtClean="0">
              <a:latin typeface="メイリオ"/>
              <a:ea typeface="メイリオ"/>
              <a:cs typeface="メイリオ"/>
            </a:endParaRPr>
          </a:p>
          <a:p>
            <a:endParaRPr kumimoji="1" lang="en-US" altLang="ja-JP" sz="1400" dirty="0" smtClean="0">
              <a:latin typeface="メイリオ"/>
              <a:ea typeface="メイリオ"/>
              <a:cs typeface="メイリオ"/>
            </a:endParaRPr>
          </a:p>
          <a:p>
            <a:r>
              <a:rPr lang="en-US" altLang="ja-JP" sz="1400" dirty="0">
                <a:latin typeface="メイリオ"/>
                <a:ea typeface="メイリオ"/>
                <a:cs typeface="メイリオ"/>
                <a:hlinkClick r:id="rId3"/>
              </a:rPr>
              <a:t>http://</a:t>
            </a:r>
            <a:r>
              <a:rPr lang="en-US" altLang="ja-JP" sz="1400" dirty="0" err="1">
                <a:latin typeface="メイリオ"/>
                <a:ea typeface="メイリオ"/>
                <a:cs typeface="メイリオ"/>
                <a:hlinkClick r:id="rId3"/>
              </a:rPr>
              <a:t>goo.gl</a:t>
            </a:r>
            <a:r>
              <a:rPr lang="en-US" altLang="ja-JP" sz="1400" dirty="0">
                <a:latin typeface="メイリオ"/>
                <a:ea typeface="メイリオ"/>
                <a:cs typeface="メイリオ"/>
                <a:hlinkClick r:id="rId3"/>
              </a:rPr>
              <a:t>/C7ICI</a:t>
            </a:r>
            <a:endParaRPr kumimoji="1" lang="en-US" altLang="ja-JP" sz="1400" dirty="0" smtClean="0">
              <a:latin typeface="メイリオ"/>
              <a:ea typeface="メイリオ"/>
              <a:cs typeface="メイリオ"/>
            </a:endParaRPr>
          </a:p>
        </p:txBody>
      </p:sp>
      <p:pic>
        <p:nvPicPr>
          <p:cNvPr id="4" name="図 3" descr="Tumblr DNS.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63688" y="1556792"/>
            <a:ext cx="3683911" cy="2865264"/>
          </a:xfrm>
          <a:prstGeom prst="rect">
            <a:avLst/>
          </a:prstGeom>
        </p:spPr>
      </p:pic>
    </p:spTree>
    <p:extLst>
      <p:ext uri="{BB962C8B-B14F-4D97-AF65-F5344CB8AC3E}">
        <p14:creationId xmlns:p14="http://schemas.microsoft.com/office/powerpoint/2010/main" val="3210481253"/>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24</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TUMBLR(BLOG)</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3" name="テキスト ボックス 2"/>
          <p:cNvSpPr txBox="1"/>
          <p:nvPr/>
        </p:nvSpPr>
        <p:spPr>
          <a:xfrm>
            <a:off x="467544" y="1700808"/>
            <a:ext cx="8263801" cy="646331"/>
          </a:xfrm>
          <a:prstGeom prst="rect">
            <a:avLst/>
          </a:prstGeom>
          <a:noFill/>
        </p:spPr>
        <p:txBody>
          <a:bodyPr wrap="none" rtlCol="0">
            <a:spAutoFit/>
          </a:bodyPr>
          <a:lstStyle/>
          <a:p>
            <a:r>
              <a:rPr kumimoji="1" lang="en-US" altLang="ja-JP" dirty="0" err="1" smtClean="0">
                <a:latin typeface="メイリオ"/>
                <a:ea typeface="メイリオ"/>
                <a:cs typeface="メイリオ"/>
              </a:rPr>
              <a:t>tumblr</a:t>
            </a:r>
            <a:r>
              <a:rPr kumimoji="1" lang="ja-JP" altLang="en-US" dirty="0" smtClean="0">
                <a:latin typeface="メイリオ"/>
                <a:ea typeface="メイリオ"/>
                <a:cs typeface="メイリオ"/>
              </a:rPr>
              <a:t>のアカウント登録および記事投稿方法、</a:t>
            </a:r>
            <a:endParaRPr kumimoji="1" lang="en-US" altLang="ja-JP" dirty="0" smtClean="0">
              <a:latin typeface="メイリオ"/>
              <a:ea typeface="メイリオ"/>
              <a:cs typeface="メイリオ"/>
            </a:endParaRPr>
          </a:p>
          <a:p>
            <a:r>
              <a:rPr kumimoji="1" lang="ja-JP" altLang="en-US" dirty="0" smtClean="0">
                <a:latin typeface="メイリオ"/>
                <a:ea typeface="メイリオ"/>
                <a:cs typeface="メイリオ"/>
              </a:rPr>
              <a:t>　　　　　　　　　　　　　　　各種設定につきましては</a:t>
            </a:r>
            <a:r>
              <a:rPr lang="ja-JP" altLang="en-US" dirty="0" smtClean="0">
                <a:latin typeface="メイリオ"/>
                <a:ea typeface="メイリオ"/>
                <a:cs typeface="メイリオ"/>
              </a:rPr>
              <a:t>以下を参照下さい。</a:t>
            </a:r>
            <a:endParaRPr kumimoji="1" lang="ja-JP" altLang="en-US" dirty="0">
              <a:latin typeface="メイリオ"/>
              <a:ea typeface="メイリオ"/>
              <a:cs typeface="メイリオ"/>
            </a:endParaRPr>
          </a:p>
        </p:txBody>
      </p:sp>
      <p:sp>
        <p:nvSpPr>
          <p:cNvPr id="2" name="テキスト ボックス 1"/>
          <p:cNvSpPr txBox="1"/>
          <p:nvPr/>
        </p:nvSpPr>
        <p:spPr>
          <a:xfrm>
            <a:off x="1835696" y="3356992"/>
            <a:ext cx="4537270" cy="461665"/>
          </a:xfrm>
          <a:prstGeom prst="rect">
            <a:avLst/>
          </a:prstGeom>
          <a:noFill/>
        </p:spPr>
        <p:txBody>
          <a:bodyPr wrap="none" rtlCol="0">
            <a:spAutoFit/>
          </a:bodyPr>
          <a:lstStyle/>
          <a:p>
            <a:r>
              <a:rPr lang="en-US" altLang="ja-JP" sz="2400" dirty="0">
                <a:latin typeface="メイリオ"/>
                <a:ea typeface="メイリオ"/>
                <a:cs typeface="メイリオ"/>
                <a:hlinkClick r:id="rId3"/>
              </a:rPr>
              <a:t>http://</a:t>
            </a:r>
            <a:r>
              <a:rPr lang="en-US" altLang="ja-JP" sz="2400" dirty="0" err="1">
                <a:latin typeface="メイリオ"/>
                <a:ea typeface="メイリオ"/>
                <a:cs typeface="メイリオ"/>
                <a:hlinkClick r:id="rId3"/>
              </a:rPr>
              <a:t>nanapi.jp</a:t>
            </a:r>
            <a:r>
              <a:rPr lang="en-US" altLang="ja-JP" sz="2400" dirty="0">
                <a:latin typeface="メイリオ"/>
                <a:ea typeface="メイリオ"/>
                <a:cs typeface="メイリオ"/>
                <a:hlinkClick r:id="rId3"/>
              </a:rPr>
              <a:t>/web/</a:t>
            </a:r>
            <a:r>
              <a:rPr lang="en-US" altLang="ja-JP" sz="2400" dirty="0" err="1">
                <a:latin typeface="メイリオ"/>
                <a:ea typeface="メイリオ"/>
                <a:cs typeface="メイリオ"/>
                <a:hlinkClick r:id="rId3"/>
              </a:rPr>
              <a:t>tumblr</a:t>
            </a:r>
            <a:endParaRPr kumimoji="1" lang="ja-JP" altLang="en-US" sz="2400" dirty="0">
              <a:latin typeface="メイリオ"/>
              <a:ea typeface="メイリオ"/>
              <a:cs typeface="メイリオ"/>
            </a:endParaRPr>
          </a:p>
        </p:txBody>
      </p:sp>
      <p:sp>
        <p:nvSpPr>
          <p:cNvPr id="11" name="テキスト ボックス 10"/>
          <p:cNvSpPr txBox="1"/>
          <p:nvPr/>
        </p:nvSpPr>
        <p:spPr>
          <a:xfrm>
            <a:off x="1907704" y="2708920"/>
            <a:ext cx="3479739" cy="461665"/>
          </a:xfrm>
          <a:prstGeom prst="rect">
            <a:avLst/>
          </a:prstGeom>
          <a:noFill/>
        </p:spPr>
        <p:txBody>
          <a:bodyPr wrap="none" rtlCol="0">
            <a:spAutoFit/>
          </a:bodyPr>
          <a:lstStyle/>
          <a:p>
            <a:r>
              <a:rPr lang="en-US" altLang="ja-JP" sz="2400" b="1" dirty="0">
                <a:latin typeface="メイリオ"/>
                <a:ea typeface="メイリオ"/>
                <a:cs typeface="メイリオ"/>
              </a:rPr>
              <a:t>Tumblr</a:t>
            </a:r>
            <a:r>
              <a:rPr lang="ja-JP" altLang="en-US" sz="2400" b="1" dirty="0">
                <a:latin typeface="メイリオ"/>
                <a:ea typeface="メイリオ"/>
                <a:cs typeface="メイリオ"/>
              </a:rPr>
              <a:t>の使い方</a:t>
            </a:r>
            <a:r>
              <a:rPr lang="ja-JP" altLang="en-US" sz="2400" b="1" dirty="0" smtClean="0">
                <a:latin typeface="メイリオ"/>
                <a:ea typeface="メイリオ"/>
                <a:cs typeface="メイリオ"/>
              </a:rPr>
              <a:t>ガイド</a:t>
            </a:r>
            <a:endParaRPr lang="ja-JP" altLang="en-US" sz="2400" b="1" dirty="0">
              <a:latin typeface="メイリオ"/>
              <a:ea typeface="メイリオ"/>
              <a:cs typeface="メイリオ"/>
            </a:endParaRPr>
          </a:p>
        </p:txBody>
      </p:sp>
    </p:spTree>
    <p:extLst>
      <p:ext uri="{BB962C8B-B14F-4D97-AF65-F5344CB8AC3E}">
        <p14:creationId xmlns:p14="http://schemas.microsoft.com/office/powerpoint/2010/main" val="247101392"/>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25</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BACKGROUND</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3" name="テキスト ボックス 2"/>
          <p:cNvSpPr txBox="1"/>
          <p:nvPr/>
        </p:nvSpPr>
        <p:spPr>
          <a:xfrm>
            <a:off x="323528" y="1475492"/>
            <a:ext cx="8741922" cy="369332"/>
          </a:xfrm>
          <a:prstGeom prst="rect">
            <a:avLst/>
          </a:prstGeom>
          <a:noFill/>
        </p:spPr>
        <p:txBody>
          <a:bodyPr wrap="none" rtlCol="0">
            <a:spAutoFit/>
          </a:bodyPr>
          <a:lstStyle/>
          <a:p>
            <a:r>
              <a:rPr lang="en-US" altLang="ja-JP" dirty="0" smtClean="0">
                <a:latin typeface="メイリオ"/>
                <a:ea typeface="メイリオ"/>
                <a:cs typeface="メイリオ"/>
              </a:rPr>
              <a:t>BACKGROUND</a:t>
            </a:r>
            <a:r>
              <a:rPr lang="ja-JP" altLang="en-US" dirty="0" smtClean="0">
                <a:latin typeface="メイリオ"/>
                <a:ea typeface="メイリオ"/>
                <a:cs typeface="メイリオ"/>
              </a:rPr>
              <a:t>はページ全体およびコンテンツの背景画像を指定するページです。</a:t>
            </a:r>
            <a:endParaRPr lang="en-US" altLang="ja-JP" dirty="0" smtClean="0">
              <a:latin typeface="メイリオ"/>
              <a:ea typeface="メイリオ"/>
              <a:cs typeface="メイリオ"/>
            </a:endParaRPr>
          </a:p>
        </p:txBody>
      </p:sp>
      <p:pic>
        <p:nvPicPr>
          <p:cNvPr id="5" name="図 4" descr="スクリーンショット 2012-07-24 19.54.11.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3" y="2060848"/>
            <a:ext cx="8206423" cy="1656184"/>
          </a:xfrm>
          <a:prstGeom prst="rect">
            <a:avLst/>
          </a:prstGeom>
        </p:spPr>
      </p:pic>
      <p:sp>
        <p:nvSpPr>
          <p:cNvPr id="13" name="テキスト ボックス 12"/>
          <p:cNvSpPr txBox="1"/>
          <p:nvPr/>
        </p:nvSpPr>
        <p:spPr>
          <a:xfrm>
            <a:off x="3419872" y="2780928"/>
            <a:ext cx="593432" cy="461665"/>
          </a:xfrm>
          <a:prstGeom prst="rect">
            <a:avLst/>
          </a:prstGeom>
          <a:noFill/>
        </p:spPr>
        <p:txBody>
          <a:bodyPr wrap="none" rtlCol="0">
            <a:spAutoFit/>
          </a:bodyPr>
          <a:lstStyle/>
          <a:p>
            <a:r>
              <a:rPr lang="en-US" altLang="ja-JP" sz="2400" dirty="0" smtClean="0">
                <a:solidFill>
                  <a:srgbClr val="FF0000"/>
                </a:solidFill>
              </a:rPr>
              <a:t>②</a:t>
            </a:r>
            <a:endParaRPr kumimoji="1" lang="ja-JP" altLang="en-US" sz="2400" dirty="0">
              <a:solidFill>
                <a:srgbClr val="FF0000"/>
              </a:solidFill>
            </a:endParaRPr>
          </a:p>
        </p:txBody>
      </p:sp>
      <p:sp>
        <p:nvSpPr>
          <p:cNvPr id="16" name="正方形/長方形 15"/>
          <p:cNvSpPr/>
          <p:nvPr/>
        </p:nvSpPr>
        <p:spPr>
          <a:xfrm>
            <a:off x="3203848" y="2276872"/>
            <a:ext cx="5544616" cy="1008112"/>
          </a:xfrm>
          <a:prstGeom prst="rect">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17" name="テキスト ボックス 16"/>
          <p:cNvSpPr txBox="1"/>
          <p:nvPr/>
        </p:nvSpPr>
        <p:spPr>
          <a:xfrm>
            <a:off x="1907704" y="2276872"/>
            <a:ext cx="491240" cy="369332"/>
          </a:xfrm>
          <a:prstGeom prst="rect">
            <a:avLst/>
          </a:prstGeom>
          <a:noFill/>
        </p:spPr>
        <p:txBody>
          <a:bodyPr wrap="none" rtlCol="0">
            <a:spAutoFit/>
          </a:bodyPr>
          <a:lstStyle/>
          <a:p>
            <a:r>
              <a:rPr lang="en-US" altLang="ja-JP" dirty="0" smtClean="0">
                <a:solidFill>
                  <a:srgbClr val="FF0000"/>
                </a:solidFill>
              </a:rPr>
              <a:t>①</a:t>
            </a:r>
            <a:endParaRPr kumimoji="1" lang="ja-JP" altLang="en-US" dirty="0">
              <a:solidFill>
                <a:srgbClr val="FF0000"/>
              </a:solidFill>
            </a:endParaRPr>
          </a:p>
        </p:txBody>
      </p:sp>
      <p:sp>
        <p:nvSpPr>
          <p:cNvPr id="21" name="テキスト ボックス 20"/>
          <p:cNvSpPr txBox="1"/>
          <p:nvPr/>
        </p:nvSpPr>
        <p:spPr>
          <a:xfrm>
            <a:off x="2195736" y="3933056"/>
            <a:ext cx="4954226" cy="1372683"/>
          </a:xfrm>
          <a:prstGeom prst="rect">
            <a:avLst/>
          </a:prstGeom>
          <a:noFill/>
        </p:spPr>
        <p:txBody>
          <a:bodyPr wrap="none" rtlCol="0">
            <a:spAutoFit/>
          </a:bodyPr>
          <a:lstStyle/>
          <a:p>
            <a:pPr>
              <a:lnSpc>
                <a:spcPct val="140000"/>
              </a:lnSpc>
            </a:pPr>
            <a:r>
              <a:rPr lang="en-US" altLang="ja-JP" sz="1200" dirty="0" smtClean="0">
                <a:latin typeface="メイリオ"/>
                <a:ea typeface="メイリオ"/>
                <a:cs typeface="メイリオ"/>
              </a:rPr>
              <a:t>id           </a:t>
            </a:r>
            <a:r>
              <a:rPr lang="ja-JP" altLang="en-US" sz="1200" dirty="0" smtClean="0">
                <a:latin typeface="メイリオ"/>
                <a:ea typeface="メイリオ"/>
                <a:cs typeface="メイリオ"/>
              </a:rPr>
              <a:t>・・・ ページのファイル名です。</a:t>
            </a:r>
            <a:endParaRPr lang="en-US" altLang="ja-JP" sz="1200" dirty="0" smtClean="0">
              <a:latin typeface="メイリオ"/>
              <a:ea typeface="メイリオ"/>
              <a:cs typeface="メイリオ"/>
            </a:endParaRPr>
          </a:p>
          <a:p>
            <a:pPr>
              <a:lnSpc>
                <a:spcPct val="140000"/>
              </a:lnSpc>
            </a:pPr>
            <a:r>
              <a:rPr lang="ja-JP" altLang="ja-JP" sz="1200" dirty="0">
                <a:latin typeface="メイリオ"/>
                <a:ea typeface="メイリオ"/>
                <a:cs typeface="メイリオ"/>
              </a:rPr>
              <a:t>　</a:t>
            </a:r>
            <a:r>
              <a:rPr lang="ja-JP" altLang="en-US" sz="1200" dirty="0" smtClean="0">
                <a:latin typeface="メイリオ"/>
                <a:ea typeface="メイリオ"/>
                <a:cs typeface="メイリオ"/>
              </a:rPr>
              <a:t>　　　　</a:t>
            </a:r>
            <a:r>
              <a:rPr lang="en-US" altLang="ja-JP" sz="1050" dirty="0" smtClean="0">
                <a:latin typeface="メイリオ"/>
                <a:ea typeface="メイリオ"/>
                <a:cs typeface="メイリオ"/>
              </a:rPr>
              <a:t>(index</a:t>
            </a:r>
            <a:r>
              <a:rPr lang="ja-JP" altLang="en-US" sz="1050" dirty="0" smtClean="0">
                <a:latin typeface="メイリオ"/>
                <a:ea typeface="メイリオ"/>
                <a:cs typeface="メイリオ"/>
              </a:rPr>
              <a:t>ページは編集不可ですが、それ以外は編集可能です。</a:t>
            </a:r>
            <a:r>
              <a:rPr lang="en-US" altLang="ja-JP" sz="1050" dirty="0" smtClean="0">
                <a:latin typeface="メイリオ"/>
                <a:ea typeface="メイリオ"/>
                <a:cs typeface="メイリオ"/>
              </a:rPr>
              <a:t>)</a:t>
            </a:r>
          </a:p>
          <a:p>
            <a:pPr>
              <a:lnSpc>
                <a:spcPct val="140000"/>
              </a:lnSpc>
            </a:pPr>
            <a:r>
              <a:rPr lang="en-US" altLang="ja-JP" sz="1200" dirty="0" smtClean="0">
                <a:latin typeface="メイリオ"/>
                <a:ea typeface="メイリオ"/>
                <a:cs typeface="メイリオ"/>
              </a:rPr>
              <a:t>type</a:t>
            </a:r>
            <a:r>
              <a:rPr lang="ja-JP" altLang="en-US" sz="1200" dirty="0" smtClean="0">
                <a:latin typeface="メイリオ"/>
                <a:ea typeface="メイリオ"/>
                <a:cs typeface="メイリオ"/>
              </a:rPr>
              <a:t>　　</a:t>
            </a:r>
            <a:r>
              <a:rPr lang="en-US" altLang="ja-JP" sz="1200" dirty="0" smtClean="0">
                <a:latin typeface="メイリオ"/>
                <a:ea typeface="メイリオ"/>
                <a:cs typeface="メイリオ"/>
              </a:rPr>
              <a:t>  </a:t>
            </a:r>
            <a:r>
              <a:rPr lang="ja-JP" altLang="en-US" sz="1200" dirty="0" smtClean="0">
                <a:latin typeface="メイリオ"/>
                <a:ea typeface="メイリオ"/>
                <a:cs typeface="メイリオ"/>
              </a:rPr>
              <a:t>・・・ページ生成方法のタイプが表示されます。</a:t>
            </a:r>
            <a:endParaRPr kumimoji="1" lang="en-US" altLang="ja-JP" sz="1200" dirty="0" smtClean="0">
              <a:latin typeface="メイリオ"/>
              <a:ea typeface="メイリオ"/>
              <a:cs typeface="メイリオ"/>
            </a:endParaRPr>
          </a:p>
          <a:p>
            <a:pPr>
              <a:lnSpc>
                <a:spcPct val="140000"/>
              </a:lnSpc>
            </a:pPr>
            <a:r>
              <a:rPr kumimoji="1" lang="en-US" altLang="ja-JP" sz="1200" dirty="0" smtClean="0">
                <a:latin typeface="メイリオ"/>
                <a:ea typeface="メイリオ"/>
                <a:cs typeface="メイリオ"/>
              </a:rPr>
              <a:t>template</a:t>
            </a:r>
            <a:r>
              <a:rPr kumimoji="1" lang="ja-JP" altLang="en-US" sz="1200" dirty="0" smtClean="0">
                <a:latin typeface="メイリオ"/>
                <a:ea typeface="メイリオ"/>
                <a:cs typeface="メイリオ"/>
              </a:rPr>
              <a:t> </a:t>
            </a:r>
            <a:r>
              <a:rPr kumimoji="1" lang="en-US" altLang="ja-JP" sz="1200" dirty="0" smtClean="0">
                <a:latin typeface="メイリオ"/>
                <a:ea typeface="メイリオ"/>
                <a:cs typeface="メイリオ"/>
              </a:rPr>
              <a:t> </a:t>
            </a:r>
            <a:r>
              <a:rPr kumimoji="1" lang="ja-JP" altLang="en-US" sz="1200" dirty="0" smtClean="0">
                <a:latin typeface="メイリオ"/>
                <a:ea typeface="メイリオ"/>
                <a:cs typeface="メイリオ"/>
              </a:rPr>
              <a:t>・・・編集画面で選んだテンプレート名が表示されます。</a:t>
            </a:r>
            <a:endParaRPr kumimoji="1" lang="en-US" altLang="ja-JP" sz="1200" dirty="0" smtClean="0">
              <a:latin typeface="メイリオ"/>
              <a:ea typeface="メイリオ"/>
              <a:cs typeface="メイリオ"/>
            </a:endParaRPr>
          </a:p>
          <a:p>
            <a:pPr>
              <a:lnSpc>
                <a:spcPct val="140000"/>
              </a:lnSpc>
            </a:pPr>
            <a:r>
              <a:rPr lang="en-US" altLang="ja-JP" sz="1200" dirty="0" smtClean="0">
                <a:latin typeface="メイリオ"/>
                <a:ea typeface="メイリオ"/>
                <a:cs typeface="メイリオ"/>
              </a:rPr>
              <a:t>title</a:t>
            </a:r>
            <a:r>
              <a:rPr kumimoji="1" lang="en-US" altLang="ja-JP" sz="1200" dirty="0" smtClean="0">
                <a:latin typeface="メイリオ"/>
                <a:ea typeface="メイリオ"/>
                <a:cs typeface="メイリオ"/>
              </a:rPr>
              <a:t>   </a:t>
            </a:r>
            <a:r>
              <a:rPr kumimoji="1" lang="ja-JP" altLang="en-US" sz="1200" dirty="0" smtClean="0">
                <a:latin typeface="メイリオ"/>
                <a:ea typeface="メイリオ"/>
                <a:cs typeface="メイリオ"/>
              </a:rPr>
              <a:t>　  </a:t>
            </a:r>
            <a:r>
              <a:rPr lang="en-US" altLang="ja-JP" sz="1200" dirty="0">
                <a:latin typeface="メイリオ"/>
                <a:ea typeface="メイリオ"/>
                <a:cs typeface="メイリオ"/>
              </a:rPr>
              <a:t> </a:t>
            </a:r>
            <a:r>
              <a:rPr kumimoji="1" lang="ja-JP" altLang="en-US" sz="1200" dirty="0" smtClean="0">
                <a:latin typeface="メイリオ"/>
                <a:ea typeface="メイリオ"/>
                <a:cs typeface="メイリオ"/>
              </a:rPr>
              <a:t>・・・</a:t>
            </a:r>
            <a:r>
              <a:rPr lang="ja-JP" altLang="en-US" sz="1200" dirty="0">
                <a:latin typeface="メイリオ"/>
                <a:ea typeface="メイリオ"/>
                <a:cs typeface="メイリオ"/>
              </a:rPr>
              <a:t>編集</a:t>
            </a:r>
            <a:r>
              <a:rPr lang="ja-JP" altLang="en-US" sz="1200" dirty="0" smtClean="0">
                <a:latin typeface="メイリオ"/>
                <a:ea typeface="メイリオ"/>
                <a:cs typeface="メイリオ"/>
              </a:rPr>
              <a:t>画面で指定した</a:t>
            </a:r>
            <a:r>
              <a:rPr kumimoji="1" lang="ja-JP" altLang="en-US" sz="1200" dirty="0" smtClean="0">
                <a:latin typeface="メイリオ"/>
                <a:ea typeface="メイリオ"/>
                <a:cs typeface="メイリオ"/>
              </a:rPr>
              <a:t>タイトルが表示されます。</a:t>
            </a:r>
            <a:endParaRPr kumimoji="1" lang="ja-JP" altLang="en-US" sz="1200" dirty="0">
              <a:latin typeface="メイリオ"/>
              <a:ea typeface="メイリオ"/>
              <a:cs typeface="メイリオ"/>
            </a:endParaRPr>
          </a:p>
        </p:txBody>
      </p:sp>
    </p:spTree>
    <p:extLst>
      <p:ext uri="{BB962C8B-B14F-4D97-AF65-F5344CB8AC3E}">
        <p14:creationId xmlns:p14="http://schemas.microsoft.com/office/powerpoint/2010/main" val="2657752598"/>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26</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BACKGROUND</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3" name="テキスト ボックス 2"/>
          <p:cNvSpPr txBox="1"/>
          <p:nvPr/>
        </p:nvSpPr>
        <p:spPr>
          <a:xfrm>
            <a:off x="323528" y="1475492"/>
            <a:ext cx="8741922" cy="369332"/>
          </a:xfrm>
          <a:prstGeom prst="rect">
            <a:avLst/>
          </a:prstGeom>
          <a:noFill/>
        </p:spPr>
        <p:txBody>
          <a:bodyPr wrap="none" rtlCol="0">
            <a:spAutoFit/>
          </a:bodyPr>
          <a:lstStyle/>
          <a:p>
            <a:r>
              <a:rPr lang="en-US" altLang="ja-JP" dirty="0" smtClean="0">
                <a:latin typeface="メイリオ"/>
                <a:ea typeface="メイリオ"/>
                <a:cs typeface="メイリオ"/>
              </a:rPr>
              <a:t>BACKGROUND</a:t>
            </a:r>
            <a:r>
              <a:rPr lang="ja-JP" altLang="en-US" dirty="0" smtClean="0">
                <a:latin typeface="メイリオ"/>
                <a:ea typeface="メイリオ"/>
                <a:cs typeface="メイリオ"/>
              </a:rPr>
              <a:t>はページ全体およびコンテンツの背景画像を指定するページです。</a:t>
            </a:r>
            <a:endParaRPr lang="en-US" altLang="ja-JP" dirty="0" smtClean="0">
              <a:latin typeface="メイリオ"/>
              <a:ea typeface="メイリオ"/>
              <a:cs typeface="メイリオ"/>
            </a:endParaRPr>
          </a:p>
        </p:txBody>
      </p:sp>
      <p:sp>
        <p:nvSpPr>
          <p:cNvPr id="13" name="テキスト ボックス 12"/>
          <p:cNvSpPr txBox="1"/>
          <p:nvPr/>
        </p:nvSpPr>
        <p:spPr>
          <a:xfrm>
            <a:off x="3419872" y="2780928"/>
            <a:ext cx="593432" cy="461665"/>
          </a:xfrm>
          <a:prstGeom prst="rect">
            <a:avLst/>
          </a:prstGeom>
          <a:noFill/>
        </p:spPr>
        <p:txBody>
          <a:bodyPr wrap="none" rtlCol="0">
            <a:spAutoFit/>
          </a:bodyPr>
          <a:lstStyle/>
          <a:p>
            <a:r>
              <a:rPr lang="en-US" altLang="ja-JP" sz="2400" dirty="0" smtClean="0">
                <a:solidFill>
                  <a:srgbClr val="FF0000"/>
                </a:solidFill>
              </a:rPr>
              <a:t>②</a:t>
            </a:r>
            <a:endParaRPr kumimoji="1" lang="ja-JP" altLang="en-US" sz="2400" dirty="0">
              <a:solidFill>
                <a:srgbClr val="FF0000"/>
              </a:solidFill>
            </a:endParaRPr>
          </a:p>
        </p:txBody>
      </p:sp>
      <p:sp>
        <p:nvSpPr>
          <p:cNvPr id="17" name="テキスト ボックス 16"/>
          <p:cNvSpPr txBox="1"/>
          <p:nvPr/>
        </p:nvSpPr>
        <p:spPr>
          <a:xfrm>
            <a:off x="1907704" y="2276872"/>
            <a:ext cx="491240" cy="369332"/>
          </a:xfrm>
          <a:prstGeom prst="rect">
            <a:avLst/>
          </a:prstGeom>
          <a:noFill/>
        </p:spPr>
        <p:txBody>
          <a:bodyPr wrap="none" rtlCol="0">
            <a:spAutoFit/>
          </a:bodyPr>
          <a:lstStyle/>
          <a:p>
            <a:r>
              <a:rPr lang="en-US" altLang="ja-JP" dirty="0" smtClean="0">
                <a:solidFill>
                  <a:srgbClr val="FF0000"/>
                </a:solidFill>
              </a:rPr>
              <a:t>①</a:t>
            </a:r>
            <a:endParaRPr kumimoji="1" lang="ja-JP" altLang="en-US" dirty="0">
              <a:solidFill>
                <a:srgbClr val="FF0000"/>
              </a:solidFill>
            </a:endParaRPr>
          </a:p>
        </p:txBody>
      </p:sp>
      <p:sp>
        <p:nvSpPr>
          <p:cNvPr id="21" name="テキスト ボックス 20"/>
          <p:cNvSpPr txBox="1"/>
          <p:nvPr/>
        </p:nvSpPr>
        <p:spPr>
          <a:xfrm>
            <a:off x="2123728" y="5517232"/>
            <a:ext cx="3432325" cy="855619"/>
          </a:xfrm>
          <a:prstGeom prst="rect">
            <a:avLst/>
          </a:prstGeom>
          <a:noFill/>
        </p:spPr>
        <p:txBody>
          <a:bodyPr wrap="none" rtlCol="0">
            <a:spAutoFit/>
          </a:bodyPr>
          <a:lstStyle/>
          <a:p>
            <a:pPr>
              <a:lnSpc>
                <a:spcPct val="140000"/>
              </a:lnSpc>
            </a:pPr>
            <a:r>
              <a:rPr lang="en-US" altLang="ja-JP" sz="1200" dirty="0" smtClean="0">
                <a:latin typeface="メイリオ"/>
                <a:ea typeface="メイリオ"/>
                <a:cs typeface="メイリオ"/>
              </a:rPr>
              <a:t>id =“</a:t>
            </a:r>
            <a:r>
              <a:rPr lang="en-US" altLang="ja-JP" sz="1200" b="1" dirty="0" smtClean="0">
                <a:solidFill>
                  <a:srgbClr val="FF0000"/>
                </a:solidFill>
                <a:latin typeface="メイリオ"/>
                <a:ea typeface="メイリオ"/>
                <a:cs typeface="メイリオ"/>
              </a:rPr>
              <a:t>id</a:t>
            </a:r>
            <a:r>
              <a:rPr lang="ja-JP" altLang="en-US" sz="1200" b="1" dirty="0" smtClean="0">
                <a:solidFill>
                  <a:srgbClr val="FF0000"/>
                </a:solidFill>
                <a:latin typeface="メイリオ"/>
                <a:ea typeface="メイリオ"/>
                <a:cs typeface="メイリオ"/>
              </a:rPr>
              <a:t>名</a:t>
            </a:r>
            <a:r>
              <a:rPr lang="en-US" altLang="ja-JP" sz="1200" dirty="0" smtClean="0">
                <a:latin typeface="メイリオ"/>
                <a:ea typeface="メイリオ"/>
                <a:cs typeface="メイリオ"/>
              </a:rPr>
              <a:t>” </a:t>
            </a:r>
          </a:p>
          <a:p>
            <a:pPr>
              <a:lnSpc>
                <a:spcPct val="140000"/>
              </a:lnSpc>
            </a:pPr>
            <a:r>
              <a:rPr lang="en-US" altLang="ja-JP" sz="1200" dirty="0" smtClean="0">
                <a:latin typeface="メイリオ"/>
                <a:ea typeface="メイリオ"/>
                <a:cs typeface="メイリオ"/>
              </a:rPr>
              <a:t>data</a:t>
            </a:r>
            <a:r>
              <a:rPr lang="en-US" altLang="ja-JP" sz="1200" dirty="0">
                <a:latin typeface="メイリオ"/>
                <a:ea typeface="メイリオ"/>
                <a:cs typeface="メイリオ"/>
              </a:rPr>
              <a:t>-</a:t>
            </a:r>
            <a:r>
              <a:rPr lang="en-US" altLang="ja-JP" sz="1200" dirty="0" err="1">
                <a:latin typeface="メイリオ"/>
                <a:ea typeface="メイリオ"/>
                <a:cs typeface="メイリオ"/>
              </a:rPr>
              <a:t>paneo</a:t>
            </a:r>
            <a:r>
              <a:rPr lang="en-US" altLang="ja-JP" sz="1200" dirty="0">
                <a:latin typeface="メイリオ"/>
                <a:ea typeface="メイリオ"/>
                <a:cs typeface="メイリオ"/>
              </a:rPr>
              <a:t>-</a:t>
            </a:r>
            <a:r>
              <a:rPr lang="en-US" altLang="ja-JP" sz="1200" dirty="0" smtClean="0">
                <a:latin typeface="メイリオ"/>
                <a:ea typeface="メイリオ"/>
                <a:cs typeface="メイリオ"/>
              </a:rPr>
              <a:t>type = “</a:t>
            </a:r>
            <a:r>
              <a:rPr lang="en-US" altLang="ja-JP" sz="1200" b="1" dirty="0" smtClean="0">
                <a:solidFill>
                  <a:srgbClr val="FF0000"/>
                </a:solidFill>
                <a:latin typeface="メイリオ"/>
                <a:ea typeface="メイリオ"/>
                <a:cs typeface="メイリオ"/>
              </a:rPr>
              <a:t>background</a:t>
            </a:r>
            <a:r>
              <a:rPr lang="en-US" altLang="ja-JP" sz="1200" dirty="0" smtClean="0">
                <a:latin typeface="メイリオ"/>
                <a:ea typeface="メイリオ"/>
                <a:cs typeface="メイリオ"/>
              </a:rPr>
              <a:t>”</a:t>
            </a:r>
          </a:p>
          <a:p>
            <a:pPr>
              <a:lnSpc>
                <a:spcPct val="140000"/>
              </a:lnSpc>
            </a:pPr>
            <a:r>
              <a:rPr lang="en-US" altLang="ja-JP" sz="1200" dirty="0">
                <a:latin typeface="メイリオ"/>
                <a:ea typeface="メイリオ"/>
                <a:cs typeface="メイリオ"/>
              </a:rPr>
              <a:t>data-</a:t>
            </a:r>
            <a:r>
              <a:rPr lang="en-US" altLang="ja-JP" sz="1200" dirty="0" err="1">
                <a:latin typeface="メイリオ"/>
                <a:ea typeface="メイリオ"/>
                <a:cs typeface="メイリオ"/>
              </a:rPr>
              <a:t>paneo</a:t>
            </a:r>
            <a:r>
              <a:rPr lang="en-US" altLang="ja-JP" sz="1200" dirty="0">
                <a:latin typeface="メイリオ"/>
                <a:ea typeface="メイリオ"/>
                <a:cs typeface="メイリオ"/>
              </a:rPr>
              <a:t>-background-</a:t>
            </a:r>
            <a:r>
              <a:rPr lang="en-US" altLang="ja-JP" sz="1200" dirty="0" err="1">
                <a:latin typeface="メイリオ"/>
                <a:ea typeface="メイリオ"/>
                <a:cs typeface="メイリオ"/>
              </a:rPr>
              <a:t>url</a:t>
            </a:r>
            <a:r>
              <a:rPr lang="en-US" altLang="ja-JP" sz="1200" dirty="0" smtClean="0">
                <a:latin typeface="メイリオ"/>
                <a:ea typeface="メイリオ"/>
                <a:cs typeface="メイリオ"/>
              </a:rPr>
              <a:t>=“</a:t>
            </a:r>
            <a:r>
              <a:rPr lang="ja-JP" altLang="en-US" sz="1200" b="1" dirty="0" smtClean="0">
                <a:solidFill>
                  <a:srgbClr val="FF0000"/>
                </a:solidFill>
                <a:latin typeface="メイリオ"/>
                <a:ea typeface="メイリオ"/>
                <a:cs typeface="メイリオ"/>
              </a:rPr>
              <a:t>背景画像</a:t>
            </a:r>
            <a:r>
              <a:rPr lang="en-US" altLang="ja-JP" sz="1200" b="1" dirty="0" smtClean="0">
                <a:solidFill>
                  <a:srgbClr val="FF0000"/>
                </a:solidFill>
                <a:latin typeface="メイリオ"/>
                <a:ea typeface="メイリオ"/>
                <a:cs typeface="メイリオ"/>
              </a:rPr>
              <a:t>URL</a:t>
            </a:r>
            <a:r>
              <a:rPr lang="en-US" altLang="ja-JP" sz="1200" dirty="0" smtClean="0">
                <a:latin typeface="メイリオ"/>
                <a:ea typeface="メイリオ"/>
                <a:cs typeface="メイリオ"/>
              </a:rPr>
              <a:t>"</a:t>
            </a:r>
            <a:endParaRPr kumimoji="1" lang="ja-JP" altLang="en-US" sz="1200" dirty="0">
              <a:latin typeface="メイリオ"/>
              <a:ea typeface="メイリオ"/>
              <a:cs typeface="メイリオ"/>
            </a:endParaRPr>
          </a:p>
        </p:txBody>
      </p:sp>
      <p:pic>
        <p:nvPicPr>
          <p:cNvPr id="4" name="図 3" descr="スクリーンショット 2012-07-24 19.58.25.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4" y="1916832"/>
            <a:ext cx="7092280" cy="2353743"/>
          </a:xfrm>
          <a:prstGeom prst="rect">
            <a:avLst/>
          </a:prstGeom>
        </p:spPr>
      </p:pic>
      <p:sp>
        <p:nvSpPr>
          <p:cNvPr id="16" name="正方形/長方形 15"/>
          <p:cNvSpPr/>
          <p:nvPr/>
        </p:nvSpPr>
        <p:spPr>
          <a:xfrm>
            <a:off x="827584" y="3501008"/>
            <a:ext cx="5976664" cy="288032"/>
          </a:xfrm>
          <a:prstGeom prst="rect">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18" name="テキスト ボックス 17"/>
          <p:cNvSpPr txBox="1"/>
          <p:nvPr/>
        </p:nvSpPr>
        <p:spPr>
          <a:xfrm>
            <a:off x="408147" y="4509120"/>
            <a:ext cx="8315986" cy="923330"/>
          </a:xfrm>
          <a:prstGeom prst="rect">
            <a:avLst/>
          </a:prstGeom>
          <a:noFill/>
        </p:spPr>
        <p:txBody>
          <a:bodyPr wrap="none" rtlCol="0">
            <a:spAutoFit/>
          </a:bodyPr>
          <a:lstStyle/>
          <a:p>
            <a:r>
              <a:rPr lang="ja-JP" altLang="en-US" dirty="0">
                <a:latin typeface="メイリオ"/>
                <a:ea typeface="メイリオ"/>
                <a:cs typeface="メイリオ"/>
              </a:rPr>
              <a:t>背景画像を指定する際は</a:t>
            </a:r>
            <a:r>
              <a:rPr lang="en-US" altLang="ja-JP" dirty="0">
                <a:latin typeface="メイリオ"/>
                <a:ea typeface="メイリオ"/>
                <a:cs typeface="メイリオ"/>
              </a:rPr>
              <a:t>PAGES</a:t>
            </a:r>
            <a:r>
              <a:rPr lang="ja-JP" altLang="en-US" dirty="0">
                <a:latin typeface="メイリオ"/>
                <a:ea typeface="メイリオ"/>
                <a:cs typeface="メイリオ"/>
              </a:rPr>
              <a:t>のテンプレート内に上記のタグを入力します。</a:t>
            </a:r>
            <a:endParaRPr lang="en-US" altLang="ja-JP" dirty="0">
              <a:latin typeface="メイリオ"/>
              <a:ea typeface="メイリオ"/>
              <a:cs typeface="メイリオ"/>
            </a:endParaRPr>
          </a:p>
          <a:p>
            <a:r>
              <a:rPr lang="ja-JP" altLang="en-US" dirty="0">
                <a:latin typeface="メイリオ"/>
                <a:ea typeface="メイリオ"/>
                <a:cs typeface="メイリオ"/>
              </a:rPr>
              <a:t>入力規則は以下のとおりで、</a:t>
            </a:r>
            <a:r>
              <a:rPr lang="en-US" altLang="ja-JP" dirty="0">
                <a:latin typeface="メイリオ"/>
                <a:ea typeface="メイリオ"/>
                <a:cs typeface="メイリオ"/>
              </a:rPr>
              <a:t>id</a:t>
            </a:r>
            <a:r>
              <a:rPr lang="ja-JP" altLang="en-US" dirty="0">
                <a:latin typeface="メイリオ"/>
                <a:ea typeface="メイリオ"/>
                <a:cs typeface="メイリオ"/>
              </a:rPr>
              <a:t>名、背景画像</a:t>
            </a:r>
            <a:r>
              <a:rPr lang="en-US" altLang="ja-JP" dirty="0">
                <a:latin typeface="メイリオ"/>
                <a:ea typeface="メイリオ"/>
                <a:cs typeface="メイリオ"/>
              </a:rPr>
              <a:t>URL</a:t>
            </a:r>
            <a:r>
              <a:rPr lang="ja-JP" altLang="en-US" dirty="0">
                <a:latin typeface="メイリオ"/>
                <a:ea typeface="メイリオ"/>
                <a:cs typeface="メイリオ"/>
              </a:rPr>
              <a:t>は任意の値で構いませんが、</a:t>
            </a:r>
            <a:endParaRPr lang="en-US" altLang="ja-JP" dirty="0">
              <a:latin typeface="メイリオ"/>
              <a:ea typeface="メイリオ"/>
              <a:cs typeface="メイリオ"/>
            </a:endParaRPr>
          </a:p>
          <a:p>
            <a:r>
              <a:rPr lang="en-US" altLang="ja-JP" dirty="0">
                <a:latin typeface="メイリオ"/>
                <a:ea typeface="メイリオ"/>
                <a:cs typeface="メイリオ"/>
              </a:rPr>
              <a:t>data-</a:t>
            </a:r>
            <a:r>
              <a:rPr lang="en-US" altLang="ja-JP" dirty="0" err="1">
                <a:latin typeface="メイリオ"/>
                <a:ea typeface="メイリオ"/>
                <a:cs typeface="メイリオ"/>
              </a:rPr>
              <a:t>paneo</a:t>
            </a:r>
            <a:r>
              <a:rPr lang="en-US" altLang="ja-JP" dirty="0">
                <a:latin typeface="メイリオ"/>
                <a:ea typeface="メイリオ"/>
                <a:cs typeface="メイリオ"/>
              </a:rPr>
              <a:t>-type </a:t>
            </a:r>
            <a:r>
              <a:rPr lang="ja-JP" altLang="en-US" dirty="0">
                <a:latin typeface="メイリオ"/>
                <a:ea typeface="メイリオ"/>
                <a:cs typeface="メイリオ"/>
              </a:rPr>
              <a:t>は</a:t>
            </a:r>
            <a:r>
              <a:rPr lang="en-US" altLang="ja-JP" dirty="0">
                <a:latin typeface="メイリオ"/>
                <a:ea typeface="メイリオ"/>
                <a:cs typeface="メイリオ"/>
              </a:rPr>
              <a:t> </a:t>
            </a:r>
            <a:r>
              <a:rPr lang="ja-JP" altLang="en-US" dirty="0">
                <a:latin typeface="メイリオ"/>
                <a:ea typeface="メイリオ"/>
                <a:cs typeface="メイリオ"/>
              </a:rPr>
              <a:t>必ず</a:t>
            </a:r>
            <a:r>
              <a:rPr lang="en-US" altLang="ja-JP" b="1" dirty="0">
                <a:solidFill>
                  <a:srgbClr val="FF0000"/>
                </a:solidFill>
                <a:latin typeface="メイリオ"/>
                <a:ea typeface="メイリオ"/>
                <a:cs typeface="メイリオ"/>
              </a:rPr>
              <a:t>background</a:t>
            </a:r>
            <a:r>
              <a:rPr lang="ja-JP" altLang="en-US" dirty="0">
                <a:latin typeface="メイリオ"/>
                <a:ea typeface="メイリオ"/>
                <a:cs typeface="メイリオ"/>
              </a:rPr>
              <a:t>を指定して下さい。</a:t>
            </a:r>
            <a:endParaRPr lang="en-US" altLang="ja-JP" dirty="0">
              <a:latin typeface="メイリオ"/>
              <a:ea typeface="メイリオ"/>
              <a:cs typeface="メイリオ"/>
            </a:endParaRPr>
          </a:p>
        </p:txBody>
      </p:sp>
    </p:spTree>
    <p:extLst>
      <p:ext uri="{BB962C8B-B14F-4D97-AF65-F5344CB8AC3E}">
        <p14:creationId xmlns:p14="http://schemas.microsoft.com/office/powerpoint/2010/main" val="2881199691"/>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27</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BACKGROUND</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18" name="テキスト ボックス 17"/>
          <p:cNvSpPr txBox="1"/>
          <p:nvPr/>
        </p:nvSpPr>
        <p:spPr>
          <a:xfrm>
            <a:off x="323528" y="3861048"/>
            <a:ext cx="7716588" cy="1200329"/>
          </a:xfrm>
          <a:prstGeom prst="rect">
            <a:avLst/>
          </a:prstGeom>
          <a:noFill/>
        </p:spPr>
        <p:txBody>
          <a:bodyPr wrap="none" rtlCol="0">
            <a:spAutoFit/>
          </a:bodyPr>
          <a:lstStyle/>
          <a:p>
            <a:r>
              <a:rPr lang="ja-JP" altLang="en-US" dirty="0" smtClean="0">
                <a:latin typeface="メイリオ"/>
                <a:ea typeface="メイリオ"/>
                <a:cs typeface="メイリオ"/>
              </a:rPr>
              <a:t>背景画像用のタグをテンプレート内に入力すると、上記の入力項目が</a:t>
            </a:r>
            <a:endParaRPr lang="en-US" altLang="ja-JP" dirty="0" smtClean="0">
              <a:latin typeface="メイリオ"/>
              <a:ea typeface="メイリオ"/>
              <a:cs typeface="メイリオ"/>
            </a:endParaRPr>
          </a:p>
          <a:p>
            <a:r>
              <a:rPr lang="en-US" altLang="ja-JP" dirty="0" smtClean="0">
                <a:latin typeface="メイリオ"/>
                <a:ea typeface="メイリオ"/>
                <a:cs typeface="メイリオ"/>
              </a:rPr>
              <a:t>BACKGROUND</a:t>
            </a:r>
            <a:r>
              <a:rPr lang="ja-JP" altLang="en-US" dirty="0" smtClean="0">
                <a:latin typeface="メイリオ"/>
                <a:ea typeface="メイリオ"/>
                <a:cs typeface="メイリオ"/>
              </a:rPr>
              <a:t>のメニュー内に追加されます。</a:t>
            </a:r>
            <a:endParaRPr lang="en-US" altLang="ja-JP" dirty="0" smtClean="0">
              <a:latin typeface="メイリオ"/>
              <a:ea typeface="メイリオ"/>
              <a:cs typeface="メイリオ"/>
            </a:endParaRPr>
          </a:p>
          <a:p>
            <a:r>
              <a:rPr lang="ja-JP" altLang="en-US" dirty="0" smtClean="0">
                <a:latin typeface="メイリオ"/>
                <a:ea typeface="メイリオ"/>
                <a:cs typeface="メイリオ"/>
              </a:rPr>
              <a:t>ここからをアップロードもしくは</a:t>
            </a:r>
            <a:r>
              <a:rPr lang="en-US" altLang="ja-JP" dirty="0" smtClean="0">
                <a:latin typeface="メイリオ"/>
                <a:ea typeface="メイリオ"/>
                <a:cs typeface="メイリオ"/>
              </a:rPr>
              <a:t>URL</a:t>
            </a:r>
            <a:r>
              <a:rPr lang="ja-JP" altLang="en-US" dirty="0" smtClean="0">
                <a:latin typeface="メイリオ"/>
                <a:ea typeface="メイリオ"/>
                <a:cs typeface="メイリオ"/>
              </a:rPr>
              <a:t>指定でアップすると、</a:t>
            </a:r>
            <a:endParaRPr lang="en-US" altLang="ja-JP" dirty="0" smtClean="0">
              <a:latin typeface="メイリオ"/>
              <a:ea typeface="メイリオ"/>
              <a:cs typeface="メイリオ"/>
            </a:endParaRPr>
          </a:p>
          <a:p>
            <a:r>
              <a:rPr lang="ja-JP" altLang="en-US" dirty="0" smtClean="0">
                <a:latin typeface="メイリオ"/>
                <a:ea typeface="メイリオ"/>
                <a:cs typeface="メイリオ"/>
              </a:rPr>
              <a:t>（ここでは</a:t>
            </a:r>
            <a:r>
              <a:rPr lang="en-US" altLang="ja-JP" dirty="0" smtClean="0">
                <a:latin typeface="メイリオ"/>
                <a:ea typeface="メイリオ"/>
                <a:cs typeface="メイリオ"/>
              </a:rPr>
              <a:t> &lt;div id=“container”&gt; 〜&lt;/div&gt;</a:t>
            </a:r>
            <a:r>
              <a:rPr lang="ja-JP" altLang="en-US" dirty="0" smtClean="0">
                <a:latin typeface="メイリオ"/>
                <a:ea typeface="メイリオ"/>
                <a:cs typeface="メイリオ"/>
              </a:rPr>
              <a:t>）に背景が挿入されます。</a:t>
            </a:r>
            <a:endParaRPr lang="en-US" altLang="ja-JP" dirty="0" smtClean="0">
              <a:latin typeface="メイリオ"/>
              <a:ea typeface="メイリオ"/>
              <a:cs typeface="メイリオ"/>
            </a:endParaRPr>
          </a:p>
        </p:txBody>
      </p:sp>
      <p:pic>
        <p:nvPicPr>
          <p:cNvPr id="2" name="図 1" descr="スクリーンショット 2012-07-24 20.10.18.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520" y="1628800"/>
            <a:ext cx="4834136" cy="1440160"/>
          </a:xfrm>
          <a:prstGeom prst="rect">
            <a:avLst/>
          </a:prstGeom>
        </p:spPr>
      </p:pic>
      <p:sp>
        <p:nvSpPr>
          <p:cNvPr id="23" name="テキスト ボックス 22"/>
          <p:cNvSpPr txBox="1"/>
          <p:nvPr/>
        </p:nvSpPr>
        <p:spPr>
          <a:xfrm>
            <a:off x="827584" y="2564904"/>
            <a:ext cx="368504" cy="369332"/>
          </a:xfrm>
          <a:prstGeom prst="rect">
            <a:avLst/>
          </a:prstGeom>
          <a:noFill/>
        </p:spPr>
        <p:txBody>
          <a:bodyPr wrap="square" rtlCol="0">
            <a:spAutoFit/>
          </a:bodyPr>
          <a:lstStyle/>
          <a:p>
            <a:r>
              <a:rPr lang="en-US" altLang="ja-JP" dirty="0" smtClean="0">
                <a:solidFill>
                  <a:srgbClr val="FF0000"/>
                </a:solidFill>
              </a:rPr>
              <a:t>①</a:t>
            </a:r>
            <a:endParaRPr kumimoji="1" lang="ja-JP" altLang="en-US" dirty="0">
              <a:solidFill>
                <a:srgbClr val="FF0000"/>
              </a:solidFill>
            </a:endParaRPr>
          </a:p>
        </p:txBody>
      </p:sp>
      <p:sp>
        <p:nvSpPr>
          <p:cNvPr id="5" name="テキスト ボックス 4"/>
          <p:cNvSpPr txBox="1"/>
          <p:nvPr/>
        </p:nvSpPr>
        <p:spPr>
          <a:xfrm>
            <a:off x="539552" y="5373216"/>
            <a:ext cx="8478966" cy="1200329"/>
          </a:xfrm>
          <a:prstGeom prst="rect">
            <a:avLst/>
          </a:prstGeom>
          <a:noFill/>
        </p:spPr>
        <p:txBody>
          <a:bodyPr wrap="none" rtlCol="0">
            <a:spAutoFit/>
          </a:bodyPr>
          <a:lstStyle/>
          <a:p>
            <a:r>
              <a:rPr kumimoji="1" lang="en-US" altLang="ja-JP" dirty="0" smtClean="0">
                <a:latin typeface="メイリオ"/>
                <a:ea typeface="メイリオ"/>
                <a:cs typeface="メイリオ"/>
              </a:rPr>
              <a:t>①</a:t>
            </a:r>
            <a:r>
              <a:rPr kumimoji="1" lang="ja-JP" altLang="en-US" dirty="0" smtClean="0">
                <a:latin typeface="メイリオ"/>
                <a:ea typeface="メイリオ"/>
                <a:cs typeface="メイリオ"/>
              </a:rPr>
              <a:t>・・・背景画像に対する</a:t>
            </a:r>
            <a:r>
              <a:rPr kumimoji="1" lang="en-US" altLang="ja-JP" dirty="0" smtClean="0">
                <a:latin typeface="メイリオ"/>
                <a:ea typeface="メイリオ"/>
                <a:cs typeface="メイリオ"/>
              </a:rPr>
              <a:t>CSS</a:t>
            </a:r>
            <a:r>
              <a:rPr kumimoji="1" lang="ja-JP" altLang="en-US" dirty="0" smtClean="0">
                <a:latin typeface="メイリオ"/>
                <a:ea typeface="メイリオ"/>
                <a:cs typeface="メイリオ"/>
              </a:rPr>
              <a:t>の指定がここから可能です。適宜項目に合わせた</a:t>
            </a:r>
            <a:endParaRPr kumimoji="1" lang="en-US" altLang="ja-JP" dirty="0" smtClean="0">
              <a:latin typeface="メイリオ"/>
              <a:ea typeface="メイリオ"/>
              <a:cs typeface="メイリオ"/>
            </a:endParaRPr>
          </a:p>
          <a:p>
            <a:r>
              <a:rPr lang="ja-JP" altLang="en-US" dirty="0" smtClean="0">
                <a:latin typeface="メイリオ"/>
                <a:ea typeface="メイリオ"/>
                <a:cs typeface="メイリオ"/>
              </a:rPr>
              <a:t>スタイルの指定を行なって下さい。</a:t>
            </a:r>
            <a:endParaRPr lang="en-US" altLang="ja-JP" dirty="0" smtClean="0">
              <a:latin typeface="メイリオ"/>
              <a:ea typeface="メイリオ"/>
              <a:cs typeface="メイリオ"/>
            </a:endParaRPr>
          </a:p>
          <a:p>
            <a:endParaRPr kumimoji="1" lang="en-US" altLang="ja-JP" dirty="0">
              <a:latin typeface="メイリオ"/>
              <a:ea typeface="メイリオ"/>
              <a:cs typeface="メイリオ"/>
            </a:endParaRPr>
          </a:p>
          <a:p>
            <a:r>
              <a:rPr lang="ja-JP" altLang="en-US" dirty="0" smtClean="0">
                <a:latin typeface="メイリオ"/>
                <a:ea typeface="メイリオ"/>
                <a:cs typeface="メイリオ"/>
              </a:rPr>
              <a:t>背景スタイル参考：</a:t>
            </a:r>
            <a:r>
              <a:rPr lang="en-US" altLang="ja-JP" dirty="0">
                <a:latin typeface="メイリオ"/>
                <a:ea typeface="メイリオ"/>
                <a:cs typeface="メイリオ"/>
              </a:rPr>
              <a:t>http://</a:t>
            </a:r>
            <a:r>
              <a:rPr lang="en-US" altLang="ja-JP" dirty="0" err="1">
                <a:latin typeface="メイリオ"/>
                <a:ea typeface="メイリオ"/>
                <a:cs typeface="メイリオ"/>
              </a:rPr>
              <a:t>goo.gl</a:t>
            </a:r>
            <a:r>
              <a:rPr lang="en-US" altLang="ja-JP" dirty="0">
                <a:latin typeface="メイリオ"/>
                <a:ea typeface="メイリオ"/>
                <a:cs typeface="メイリオ"/>
              </a:rPr>
              <a:t>/lWz9E</a:t>
            </a:r>
            <a:endParaRPr kumimoji="1" lang="ja-JP" altLang="en-US" dirty="0">
              <a:latin typeface="メイリオ"/>
              <a:ea typeface="メイリオ"/>
              <a:cs typeface="メイリオ"/>
            </a:endParaRPr>
          </a:p>
        </p:txBody>
      </p:sp>
      <p:pic>
        <p:nvPicPr>
          <p:cNvPr id="24" name="図 23" descr="スクリーンショット 2012-07-24 20.09.41.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20072" y="1628800"/>
            <a:ext cx="3592033" cy="2088232"/>
          </a:xfrm>
          <a:prstGeom prst="rect">
            <a:avLst/>
          </a:prstGeom>
        </p:spPr>
      </p:pic>
      <p:cxnSp>
        <p:nvCxnSpPr>
          <p:cNvPr id="25" name="直線矢印コネクタ 24"/>
          <p:cNvCxnSpPr/>
          <p:nvPr/>
        </p:nvCxnSpPr>
        <p:spPr>
          <a:xfrm>
            <a:off x="4788024" y="2492896"/>
            <a:ext cx="1152128" cy="144016"/>
          </a:xfrm>
          <a:prstGeom prst="straightConnector1">
            <a:avLst/>
          </a:prstGeom>
          <a:ln w="38100">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75474962"/>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28</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BACKGROUND</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18" name="テキスト ボックス 17"/>
          <p:cNvSpPr txBox="1"/>
          <p:nvPr/>
        </p:nvSpPr>
        <p:spPr>
          <a:xfrm>
            <a:off x="395536" y="1700808"/>
            <a:ext cx="7748147" cy="1080296"/>
          </a:xfrm>
          <a:prstGeom prst="rect">
            <a:avLst/>
          </a:prstGeom>
          <a:noFill/>
        </p:spPr>
        <p:txBody>
          <a:bodyPr wrap="none" rtlCol="0">
            <a:spAutoFit/>
          </a:bodyPr>
          <a:lstStyle/>
          <a:p>
            <a:pPr>
              <a:lnSpc>
                <a:spcPct val="120000"/>
              </a:lnSpc>
            </a:pPr>
            <a:r>
              <a:rPr lang="ja-JP" altLang="en-US" dirty="0" smtClean="0">
                <a:latin typeface="メイリオ"/>
                <a:ea typeface="メイリオ"/>
                <a:cs typeface="メイリオ"/>
              </a:rPr>
              <a:t>背景画像用のタグはどの場所にも適用可能であり、入力規則に従って</a:t>
            </a:r>
            <a:endParaRPr lang="en-US" altLang="ja-JP" dirty="0" smtClean="0">
              <a:latin typeface="メイリオ"/>
              <a:ea typeface="メイリオ"/>
              <a:cs typeface="メイリオ"/>
            </a:endParaRPr>
          </a:p>
          <a:p>
            <a:pPr>
              <a:lnSpc>
                <a:spcPct val="120000"/>
              </a:lnSpc>
            </a:pPr>
            <a:r>
              <a:rPr lang="ja-JP" altLang="en-US" dirty="0" smtClean="0">
                <a:latin typeface="メイリオ"/>
                <a:ea typeface="メイリオ"/>
                <a:cs typeface="メイリオ"/>
              </a:rPr>
              <a:t>背景を指定したい</a:t>
            </a:r>
            <a:r>
              <a:rPr lang="en-US" altLang="ja-JP" dirty="0" smtClean="0">
                <a:latin typeface="メイリオ"/>
                <a:ea typeface="メイリオ"/>
                <a:cs typeface="メイリオ"/>
              </a:rPr>
              <a:t>HTML</a:t>
            </a:r>
            <a:r>
              <a:rPr lang="ja-JP" altLang="en-US" dirty="0" smtClean="0">
                <a:latin typeface="メイリオ"/>
                <a:ea typeface="メイリオ"/>
                <a:cs typeface="メイリオ"/>
              </a:rPr>
              <a:t>タグに適用させれば、背景画像の上にテキストを</a:t>
            </a:r>
            <a:endParaRPr lang="en-US" altLang="ja-JP" dirty="0" smtClean="0">
              <a:latin typeface="メイリオ"/>
              <a:ea typeface="メイリオ"/>
              <a:cs typeface="メイリオ"/>
            </a:endParaRPr>
          </a:p>
          <a:p>
            <a:pPr>
              <a:lnSpc>
                <a:spcPct val="120000"/>
              </a:lnSpc>
            </a:pPr>
            <a:r>
              <a:rPr lang="ja-JP" altLang="en-US" dirty="0" smtClean="0">
                <a:latin typeface="メイリオ"/>
                <a:ea typeface="メイリオ"/>
                <a:cs typeface="メイリオ"/>
              </a:rPr>
              <a:t>表示させる等、通常</a:t>
            </a:r>
            <a:r>
              <a:rPr lang="en-US" altLang="ja-JP" dirty="0" smtClean="0">
                <a:latin typeface="メイリオ"/>
                <a:ea typeface="メイリオ"/>
                <a:cs typeface="メイリオ"/>
              </a:rPr>
              <a:t>CSS</a:t>
            </a:r>
            <a:r>
              <a:rPr lang="ja-JP" altLang="en-US" dirty="0" smtClean="0">
                <a:latin typeface="メイリオ"/>
                <a:ea typeface="メイリオ"/>
                <a:cs typeface="メイリオ"/>
              </a:rPr>
              <a:t>側で行う作業を</a:t>
            </a:r>
            <a:r>
              <a:rPr lang="en-US" altLang="ja-JP" dirty="0" smtClean="0">
                <a:latin typeface="メイリオ"/>
                <a:ea typeface="メイリオ"/>
                <a:cs typeface="メイリオ"/>
              </a:rPr>
              <a:t>CMS</a:t>
            </a:r>
            <a:r>
              <a:rPr lang="ja-JP" altLang="en-US" dirty="0" smtClean="0">
                <a:latin typeface="メイリオ"/>
                <a:ea typeface="メイリオ"/>
                <a:cs typeface="メイリオ"/>
              </a:rPr>
              <a:t>上で行うことが可能です。</a:t>
            </a:r>
            <a:endParaRPr lang="en-US" altLang="ja-JP" dirty="0" smtClean="0">
              <a:latin typeface="メイリオ"/>
              <a:ea typeface="メイリオ"/>
              <a:cs typeface="メイリオ"/>
            </a:endParaRPr>
          </a:p>
        </p:txBody>
      </p:sp>
    </p:spTree>
    <p:extLst>
      <p:ext uri="{BB962C8B-B14F-4D97-AF65-F5344CB8AC3E}">
        <p14:creationId xmlns:p14="http://schemas.microsoft.com/office/powerpoint/2010/main" val="2307049291"/>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2</a:t>
            </a:r>
            <a:r>
              <a:rPr lang="en-US" altLang="ja-JP" sz="2800" dirty="0">
                <a:latin typeface="メイリオ"/>
                <a:ea typeface="メイリオ"/>
                <a:cs typeface="メイリオ"/>
              </a:rPr>
              <a:t>9</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AMAZON(AWS)</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18" name="テキスト ボックス 17"/>
          <p:cNvSpPr txBox="1"/>
          <p:nvPr/>
        </p:nvSpPr>
        <p:spPr>
          <a:xfrm>
            <a:off x="395536" y="1700808"/>
            <a:ext cx="8064978" cy="415498"/>
          </a:xfrm>
          <a:prstGeom prst="rect">
            <a:avLst/>
          </a:prstGeom>
          <a:noFill/>
        </p:spPr>
        <p:txBody>
          <a:bodyPr wrap="none" rtlCol="0">
            <a:spAutoFit/>
          </a:bodyPr>
          <a:lstStyle>
            <a:defPPr>
              <a:defRPr lang="ja-JP"/>
            </a:defPPr>
            <a:lvl1pPr>
              <a:lnSpc>
                <a:spcPct val="120000"/>
              </a:lnSpc>
              <a:defRPr>
                <a:latin typeface="メイリオ"/>
                <a:ea typeface="メイリオ"/>
                <a:cs typeface="メイリオ"/>
              </a:defRPr>
            </a:lvl1pPr>
          </a:lstStyle>
          <a:p>
            <a:r>
              <a:rPr lang="en-US" altLang="ja-JP" smtClean="0"/>
              <a:t>AMAZON(AWS)</a:t>
            </a:r>
            <a:r>
              <a:rPr lang="ja-JP" altLang="en-US" smtClean="0"/>
              <a:t>は</a:t>
            </a:r>
            <a:r>
              <a:rPr lang="en-US" altLang="ja-JP" smtClean="0"/>
              <a:t>AMAZON</a:t>
            </a:r>
            <a:r>
              <a:rPr lang="ja-JP" altLang="en-US" smtClean="0"/>
              <a:t> </a:t>
            </a:r>
            <a:r>
              <a:rPr lang="en-US" altLang="ja-JP" smtClean="0"/>
              <a:t>API</a:t>
            </a:r>
            <a:r>
              <a:rPr lang="ja-JP" altLang="en-US" smtClean="0"/>
              <a:t>を利用した</a:t>
            </a:r>
            <a:r>
              <a:rPr lang="en-US" altLang="ja-JP" smtClean="0"/>
              <a:t>EC</a:t>
            </a:r>
            <a:r>
              <a:rPr lang="ja-JP" altLang="en-US" smtClean="0"/>
              <a:t>機能を追加するページです。</a:t>
            </a:r>
            <a:endParaRPr lang="en-US" altLang="ja-JP" dirty="0"/>
          </a:p>
        </p:txBody>
      </p:sp>
      <p:pic>
        <p:nvPicPr>
          <p:cNvPr id="2" name="図 1" descr="スクリーンショット 2012-07-24 22.18.09.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4" y="2348880"/>
            <a:ext cx="8244408" cy="1061554"/>
          </a:xfrm>
          <a:prstGeom prst="rect">
            <a:avLst/>
          </a:prstGeom>
        </p:spPr>
      </p:pic>
      <p:sp>
        <p:nvSpPr>
          <p:cNvPr id="11" name="テキスト ボックス 10"/>
          <p:cNvSpPr txBox="1"/>
          <p:nvPr/>
        </p:nvSpPr>
        <p:spPr>
          <a:xfrm>
            <a:off x="467544" y="3573016"/>
            <a:ext cx="8599229" cy="1745093"/>
          </a:xfrm>
          <a:prstGeom prst="rect">
            <a:avLst/>
          </a:prstGeom>
          <a:noFill/>
        </p:spPr>
        <p:txBody>
          <a:bodyPr wrap="none" rtlCol="0">
            <a:spAutoFit/>
          </a:bodyPr>
          <a:lstStyle>
            <a:defPPr>
              <a:defRPr lang="ja-JP"/>
            </a:defPPr>
            <a:lvl1pPr>
              <a:lnSpc>
                <a:spcPct val="120000"/>
              </a:lnSpc>
              <a:defRPr>
                <a:latin typeface="メイリオ"/>
                <a:ea typeface="メイリオ"/>
                <a:cs typeface="メイリオ"/>
              </a:defRPr>
            </a:lvl1pPr>
          </a:lstStyle>
          <a:p>
            <a:r>
              <a:rPr lang="ja-JP" altLang="en-US" dirty="0" smtClean="0"/>
              <a:t>上記の入力規則に基づいてタグを</a:t>
            </a:r>
            <a:r>
              <a:rPr lang="en-US" altLang="ja-JP" dirty="0" smtClean="0"/>
              <a:t>PAGES</a:t>
            </a:r>
            <a:r>
              <a:rPr lang="ja-JP" altLang="en-US" dirty="0" smtClean="0"/>
              <a:t>テンプレート内に記載すれば、</a:t>
            </a:r>
            <a:endParaRPr lang="en-US" altLang="ja-JP" dirty="0" smtClean="0"/>
          </a:p>
          <a:p>
            <a:r>
              <a:rPr lang="en-US" altLang="ja-JP" dirty="0" smtClean="0"/>
              <a:t>AMAZON</a:t>
            </a:r>
            <a:r>
              <a:rPr lang="ja-JP" altLang="en-US" dirty="0" smtClean="0"/>
              <a:t>の商品をサイト上に表示させる事が可能です。</a:t>
            </a:r>
            <a:endParaRPr lang="en-US" altLang="ja-JP" dirty="0" smtClean="0"/>
          </a:p>
          <a:p>
            <a:endParaRPr lang="en-US" altLang="ja-JP" dirty="0"/>
          </a:p>
          <a:p>
            <a:r>
              <a:rPr lang="ja-JP" altLang="en-US" dirty="0" smtClean="0"/>
              <a:t>入力</a:t>
            </a:r>
            <a:r>
              <a:rPr lang="ja-JP" altLang="en-US" dirty="0"/>
              <a:t>規則は以下のとおり</a:t>
            </a:r>
            <a:r>
              <a:rPr lang="ja-JP" altLang="en-US" dirty="0" smtClean="0"/>
              <a:t>で、</a:t>
            </a:r>
            <a:r>
              <a:rPr lang="en-US" altLang="ja-JP" dirty="0" smtClean="0"/>
              <a:t>ASIN</a:t>
            </a:r>
            <a:r>
              <a:rPr lang="ja-JP" altLang="en-US" dirty="0" smtClean="0"/>
              <a:t>コードを直接指定して商品を表示させる方法と</a:t>
            </a:r>
            <a:endParaRPr lang="en-US" altLang="ja-JP" dirty="0" smtClean="0"/>
          </a:p>
          <a:p>
            <a:r>
              <a:rPr lang="ja-JP" altLang="en-US" dirty="0" smtClean="0"/>
              <a:t>商品検索のタグを入力し、その結果を表示させる</a:t>
            </a:r>
            <a:r>
              <a:rPr lang="en-US" altLang="ja-JP" dirty="0" smtClean="0"/>
              <a:t>2</a:t>
            </a:r>
            <a:r>
              <a:rPr lang="ja-JP" altLang="en-US" dirty="0" smtClean="0"/>
              <a:t>通りのパターンがあります。</a:t>
            </a:r>
            <a:endParaRPr lang="en-US" altLang="ja-JP" dirty="0"/>
          </a:p>
        </p:txBody>
      </p:sp>
      <p:sp>
        <p:nvSpPr>
          <p:cNvPr id="3" name="テキスト ボックス 2"/>
          <p:cNvSpPr txBox="1"/>
          <p:nvPr/>
        </p:nvSpPr>
        <p:spPr>
          <a:xfrm>
            <a:off x="611560" y="5517232"/>
            <a:ext cx="5677756" cy="461665"/>
          </a:xfrm>
          <a:prstGeom prst="rect">
            <a:avLst/>
          </a:prstGeom>
          <a:noFill/>
        </p:spPr>
        <p:txBody>
          <a:bodyPr wrap="none" rtlCol="0">
            <a:spAutoFit/>
          </a:bodyPr>
          <a:lstStyle/>
          <a:p>
            <a:r>
              <a:rPr lang="en-US" altLang="ja-JP" sz="1200" dirty="0" smtClean="0">
                <a:latin typeface="メイリオ"/>
                <a:ea typeface="メイリオ"/>
                <a:cs typeface="メイリオ"/>
              </a:rPr>
              <a:t>※ASIN</a:t>
            </a:r>
            <a:r>
              <a:rPr lang="ja-JP" altLang="en-US" sz="1200" dirty="0" smtClean="0">
                <a:latin typeface="メイリオ"/>
                <a:ea typeface="メイリオ"/>
                <a:cs typeface="メイリオ"/>
              </a:rPr>
              <a:t>コード</a:t>
            </a:r>
            <a:r>
              <a:rPr lang="ja-JP" altLang="en-US" sz="1200" dirty="0">
                <a:latin typeface="メイリオ"/>
                <a:ea typeface="メイリオ"/>
                <a:cs typeface="メイリオ"/>
              </a:rPr>
              <a:t>・・・アマゾンが独自に定めた商品識別用の</a:t>
            </a:r>
            <a:r>
              <a:rPr lang="en-US" altLang="ja-JP" sz="1200" dirty="0">
                <a:latin typeface="メイリオ"/>
                <a:ea typeface="メイリオ"/>
                <a:cs typeface="メイリオ"/>
              </a:rPr>
              <a:t>10</a:t>
            </a:r>
            <a:r>
              <a:rPr lang="ja-JP" altLang="en-US" sz="1200" dirty="0">
                <a:latin typeface="メイリオ"/>
                <a:ea typeface="メイリオ"/>
                <a:cs typeface="メイリオ"/>
              </a:rPr>
              <a:t>桁の番号</a:t>
            </a:r>
            <a:r>
              <a:rPr lang="ja-JP" altLang="en-US" sz="1200" dirty="0" smtClean="0">
                <a:latin typeface="メイリオ"/>
                <a:ea typeface="メイリオ"/>
                <a:cs typeface="メイリオ"/>
              </a:rPr>
              <a:t>コード。</a:t>
            </a:r>
            <a:endParaRPr lang="en-US" altLang="ja-JP" sz="1200" dirty="0" smtClean="0">
              <a:latin typeface="メイリオ"/>
              <a:ea typeface="メイリオ"/>
              <a:cs typeface="メイリオ"/>
            </a:endParaRPr>
          </a:p>
          <a:p>
            <a:r>
              <a:rPr lang="ja-JP" altLang="en-US" sz="1200" dirty="0" smtClean="0">
                <a:latin typeface="メイリオ"/>
                <a:ea typeface="メイリオ"/>
                <a:cs typeface="メイリオ"/>
              </a:rPr>
              <a:t>アマゾンサイトの「商品情報」に記載されています。</a:t>
            </a:r>
            <a:endParaRPr kumimoji="1" lang="ja-JP" altLang="en-US" sz="1200" dirty="0">
              <a:latin typeface="メイリオ"/>
              <a:ea typeface="メイリオ"/>
              <a:cs typeface="メイリオ"/>
            </a:endParaRPr>
          </a:p>
        </p:txBody>
      </p:sp>
      <p:pic>
        <p:nvPicPr>
          <p:cNvPr id="5" name="図 4" descr="スクリーンショット 2012-07-24 22.25.45.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28184" y="5517232"/>
            <a:ext cx="2088232" cy="640391"/>
          </a:xfrm>
          <a:prstGeom prst="rect">
            <a:avLst/>
          </a:prstGeom>
        </p:spPr>
      </p:pic>
      <p:cxnSp>
        <p:nvCxnSpPr>
          <p:cNvPr id="16" name="直線矢印コネクタ 15"/>
          <p:cNvCxnSpPr>
            <a:endCxn id="5" idx="1"/>
          </p:cNvCxnSpPr>
          <p:nvPr/>
        </p:nvCxnSpPr>
        <p:spPr>
          <a:xfrm flipV="1">
            <a:off x="4499992" y="5837428"/>
            <a:ext cx="1728192" cy="39844"/>
          </a:xfrm>
          <a:prstGeom prst="straightConnector1">
            <a:avLst/>
          </a:prstGeom>
          <a:ln w="38100">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63871746"/>
      </p:ext>
    </p:extLst>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30</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AMAZON(AWS)</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11" name="テキスト ボックス 10"/>
          <p:cNvSpPr txBox="1"/>
          <p:nvPr/>
        </p:nvSpPr>
        <p:spPr>
          <a:xfrm>
            <a:off x="395536" y="1772816"/>
            <a:ext cx="8704752" cy="1377813"/>
          </a:xfrm>
          <a:prstGeom prst="rect">
            <a:avLst/>
          </a:prstGeom>
          <a:noFill/>
        </p:spPr>
        <p:txBody>
          <a:bodyPr wrap="none" rtlCol="0">
            <a:spAutoFit/>
          </a:bodyPr>
          <a:lstStyle>
            <a:defPPr>
              <a:defRPr lang="ja-JP"/>
            </a:defPPr>
            <a:lvl1pPr>
              <a:lnSpc>
                <a:spcPct val="120000"/>
              </a:lnSpc>
              <a:defRPr>
                <a:latin typeface="メイリオ"/>
                <a:ea typeface="メイリオ"/>
                <a:cs typeface="メイリオ"/>
              </a:defRPr>
            </a:lvl1pPr>
          </a:lstStyle>
          <a:p>
            <a:r>
              <a:rPr lang="hu-HU" altLang="ja-JP" sz="1400" dirty="0"/>
              <a:t>&lt;!-- ASIN </a:t>
            </a:r>
            <a:r>
              <a:rPr lang="ja-JP" altLang="hu-HU" sz="1400" dirty="0"/>
              <a:t>指定 </a:t>
            </a:r>
            <a:r>
              <a:rPr lang="hu-HU" altLang="ja-JP" sz="1400" dirty="0" smtClean="0"/>
              <a:t>--&gt;</a:t>
            </a:r>
          </a:p>
          <a:p>
            <a:r>
              <a:rPr lang="hu-HU" altLang="ja-JP" sz="1400" dirty="0" smtClean="0"/>
              <a:t>&lt;</a:t>
            </a:r>
            <a:r>
              <a:rPr lang="hu-HU" altLang="ja-JP" sz="1400" dirty="0"/>
              <a:t>div </a:t>
            </a:r>
            <a:r>
              <a:rPr lang="hu-HU" altLang="ja-JP" sz="1400" b="1" dirty="0">
                <a:solidFill>
                  <a:srgbClr val="FF0000"/>
                </a:solidFill>
              </a:rPr>
              <a:t>data-paneo-type="amazon" </a:t>
            </a:r>
            <a:r>
              <a:rPr lang="hu-HU" altLang="ja-JP" sz="1400" dirty="0"/>
              <a:t>data-paneo-name="</a:t>
            </a:r>
            <a:r>
              <a:rPr lang="hu-HU" altLang="ja-JP" sz="1400" b="1" dirty="0"/>
              <a:t>goods1</a:t>
            </a:r>
            <a:r>
              <a:rPr lang="hu-HU" altLang="ja-JP" sz="1400" dirty="0"/>
              <a:t>" </a:t>
            </a:r>
            <a:r>
              <a:rPr lang="hu-HU" altLang="ja-JP" sz="1400" b="1" dirty="0">
                <a:solidFill>
                  <a:srgbClr val="FF0000"/>
                </a:solidFill>
              </a:rPr>
              <a:t>data-paneo-amazon="</a:t>
            </a:r>
            <a:r>
              <a:rPr lang="hu-HU" altLang="ja-JP" sz="1400" b="1" dirty="0">
                <a:solidFill>
                  <a:srgbClr val="0000FF"/>
                </a:solidFill>
              </a:rPr>
              <a:t>item</a:t>
            </a:r>
            <a:r>
              <a:rPr lang="hu-HU" altLang="ja-JP" sz="1400" b="1" dirty="0">
                <a:solidFill>
                  <a:srgbClr val="FF0000"/>
                </a:solidFill>
              </a:rPr>
              <a:t>" </a:t>
            </a:r>
            <a:endParaRPr lang="hu-HU" altLang="ja-JP" sz="1400" b="1" dirty="0" smtClean="0">
              <a:solidFill>
                <a:srgbClr val="FF0000"/>
              </a:solidFill>
            </a:endParaRPr>
          </a:p>
          <a:p>
            <a:r>
              <a:rPr lang="hu-HU" altLang="ja-JP" sz="1400" dirty="0" smtClean="0"/>
              <a:t>title</a:t>
            </a:r>
            <a:r>
              <a:rPr lang="hu-HU" altLang="ja-JP" sz="1400" dirty="0"/>
              <a:t>="</a:t>
            </a:r>
            <a:r>
              <a:rPr lang="ja-JP" altLang="hu-HU" sz="1400" dirty="0"/>
              <a:t>商品</a:t>
            </a:r>
            <a:r>
              <a:rPr lang="ja-JP" altLang="hu-HU" sz="1400" dirty="0" smtClean="0"/>
              <a:t>指定</a:t>
            </a:r>
            <a:r>
              <a:rPr lang="hu-HU" altLang="ja-JP" sz="1400" dirty="0" smtClean="0"/>
              <a:t>”&gt;&lt;</a:t>
            </a:r>
            <a:r>
              <a:rPr lang="hu-HU" altLang="ja-JP" sz="1400" dirty="0"/>
              <a:t>/div</a:t>
            </a:r>
            <a:r>
              <a:rPr lang="hu-HU" altLang="ja-JP" sz="1400" dirty="0" smtClean="0"/>
              <a:t>&gt;</a:t>
            </a:r>
          </a:p>
          <a:p>
            <a:endParaRPr lang="hu-HU" altLang="ja-JP" sz="1400" dirty="0"/>
          </a:p>
          <a:p>
            <a:r>
              <a:rPr lang="hu-HU" altLang="ja-JP" sz="1400" b="1" dirty="0">
                <a:solidFill>
                  <a:srgbClr val="FF0000"/>
                </a:solidFill>
              </a:rPr>
              <a:t>data-paneo-amazon</a:t>
            </a:r>
            <a:r>
              <a:rPr lang="hu-HU" altLang="ja-JP" sz="1400" b="1" dirty="0" smtClean="0">
                <a:solidFill>
                  <a:srgbClr val="FF0000"/>
                </a:solidFill>
              </a:rPr>
              <a:t>=“</a:t>
            </a:r>
            <a:r>
              <a:rPr lang="hu-HU" altLang="ja-JP" sz="1400" b="1" dirty="0" smtClean="0">
                <a:solidFill>
                  <a:srgbClr val="0000FF"/>
                </a:solidFill>
              </a:rPr>
              <a:t>item</a:t>
            </a:r>
            <a:r>
              <a:rPr lang="hu-HU" altLang="ja-JP" sz="1400" b="1" dirty="0" smtClean="0">
                <a:solidFill>
                  <a:srgbClr val="FF0000"/>
                </a:solidFill>
              </a:rPr>
              <a:t>”  </a:t>
            </a:r>
            <a:r>
              <a:rPr lang="ja-JP" altLang="en-US" sz="1400" dirty="0" smtClean="0"/>
              <a:t>が</a:t>
            </a:r>
            <a:r>
              <a:rPr lang="en-US" altLang="ja-JP" sz="1400" dirty="0" smtClean="0"/>
              <a:t>ASIN</a:t>
            </a:r>
            <a:r>
              <a:rPr lang="ja-JP" altLang="en-US" sz="1400" dirty="0" smtClean="0"/>
              <a:t>で商品を表示させるパターンになります。</a:t>
            </a:r>
            <a:endParaRPr lang="en-US" altLang="ja-JP" sz="1400" dirty="0"/>
          </a:p>
        </p:txBody>
      </p:sp>
      <p:pic>
        <p:nvPicPr>
          <p:cNvPr id="5" name="図 4" descr="スクリーンショット 2012-07-24 22.36.09.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6096" y="3140968"/>
            <a:ext cx="3000024" cy="3355380"/>
          </a:xfrm>
          <a:prstGeom prst="rect">
            <a:avLst/>
          </a:prstGeom>
        </p:spPr>
      </p:pic>
      <p:pic>
        <p:nvPicPr>
          <p:cNvPr id="6" name="図 5" descr="スクリーンショット 2012-07-24 22.37.15.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576" y="3645024"/>
            <a:ext cx="3386908" cy="2780556"/>
          </a:xfrm>
          <a:prstGeom prst="rect">
            <a:avLst/>
          </a:prstGeom>
        </p:spPr>
      </p:pic>
      <p:cxnSp>
        <p:nvCxnSpPr>
          <p:cNvPr id="16" name="直線矢印コネクタ 15"/>
          <p:cNvCxnSpPr/>
          <p:nvPr/>
        </p:nvCxnSpPr>
        <p:spPr>
          <a:xfrm>
            <a:off x="4211960" y="4437112"/>
            <a:ext cx="1152128" cy="144016"/>
          </a:xfrm>
          <a:prstGeom prst="straightConnector1">
            <a:avLst/>
          </a:prstGeom>
          <a:ln w="38100">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17" name="正方形/長方形 16"/>
          <p:cNvSpPr/>
          <p:nvPr/>
        </p:nvSpPr>
        <p:spPr>
          <a:xfrm>
            <a:off x="5292080" y="3789040"/>
            <a:ext cx="1656184" cy="216024"/>
          </a:xfrm>
          <a:prstGeom prst="rect">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19" name="正方形/長方形 18"/>
          <p:cNvSpPr/>
          <p:nvPr/>
        </p:nvSpPr>
        <p:spPr>
          <a:xfrm>
            <a:off x="5292080" y="5733256"/>
            <a:ext cx="1656184" cy="216024"/>
          </a:xfrm>
          <a:prstGeom prst="rect">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Tree>
    <p:extLst>
      <p:ext uri="{BB962C8B-B14F-4D97-AF65-F5344CB8AC3E}">
        <p14:creationId xmlns:p14="http://schemas.microsoft.com/office/powerpoint/2010/main" val="549007307"/>
      </p:ext>
    </p:extLst>
  </p:cSld>
  <p:clrMapOvr>
    <a:masterClrMapping/>
  </p:clrMapOvr>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31</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AMAZON(AWS)</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11" name="テキスト ボックス 10"/>
          <p:cNvSpPr txBox="1"/>
          <p:nvPr/>
        </p:nvSpPr>
        <p:spPr>
          <a:xfrm>
            <a:off x="107504" y="1772816"/>
            <a:ext cx="8906379" cy="1119281"/>
          </a:xfrm>
          <a:prstGeom prst="rect">
            <a:avLst/>
          </a:prstGeom>
          <a:noFill/>
        </p:spPr>
        <p:txBody>
          <a:bodyPr wrap="none" rtlCol="0">
            <a:spAutoFit/>
          </a:bodyPr>
          <a:lstStyle>
            <a:defPPr>
              <a:defRPr lang="ja-JP"/>
            </a:defPPr>
            <a:lvl1pPr>
              <a:lnSpc>
                <a:spcPct val="120000"/>
              </a:lnSpc>
              <a:defRPr>
                <a:latin typeface="メイリオ"/>
                <a:ea typeface="メイリオ"/>
                <a:cs typeface="メイリオ"/>
              </a:defRPr>
            </a:lvl1pPr>
          </a:lstStyle>
          <a:p>
            <a:r>
              <a:rPr lang="hu-HU" altLang="ja-JP" sz="1400" dirty="0" smtClean="0"/>
              <a:t>&lt;!-- </a:t>
            </a:r>
            <a:r>
              <a:rPr lang="en-US" altLang="ja-JP" sz="1400" dirty="0"/>
              <a:t>SEARCH </a:t>
            </a:r>
            <a:r>
              <a:rPr lang="ja-JP" altLang="en-US" sz="1400" dirty="0"/>
              <a:t>指定</a:t>
            </a:r>
            <a:r>
              <a:rPr lang="hu-HU" altLang="ja-JP" sz="1400" dirty="0" smtClean="0"/>
              <a:t>--&gt;</a:t>
            </a:r>
          </a:p>
          <a:p>
            <a:r>
              <a:rPr lang="hu-HU" altLang="ja-JP" sz="1400" dirty="0" smtClean="0"/>
              <a:t>&lt;div </a:t>
            </a:r>
            <a:r>
              <a:rPr lang="hu-HU" altLang="ja-JP" sz="1400" b="1" dirty="0" smtClean="0">
                <a:solidFill>
                  <a:srgbClr val="FF0000"/>
                </a:solidFill>
              </a:rPr>
              <a:t>data-paneo-type="amazon" </a:t>
            </a:r>
            <a:r>
              <a:rPr lang="hu-HU" altLang="ja-JP" sz="1400" dirty="0" smtClean="0"/>
              <a:t>data-paneo-name="</a:t>
            </a:r>
            <a:r>
              <a:rPr lang="hu-HU" altLang="ja-JP" sz="1400" b="1" dirty="0" smtClean="0"/>
              <a:t>goods1</a:t>
            </a:r>
            <a:r>
              <a:rPr lang="hu-HU" altLang="ja-JP" sz="1400" dirty="0" smtClean="0"/>
              <a:t>" </a:t>
            </a:r>
            <a:r>
              <a:rPr lang="hu-HU" altLang="ja-JP" sz="1400" b="1" dirty="0" smtClean="0">
                <a:solidFill>
                  <a:srgbClr val="FF0000"/>
                </a:solidFill>
              </a:rPr>
              <a:t>data-paneo-amazon="</a:t>
            </a:r>
            <a:r>
              <a:rPr lang="en-US" altLang="ja-JP" sz="1400" b="1" dirty="0">
                <a:solidFill>
                  <a:srgbClr val="0000FF"/>
                </a:solidFill>
              </a:rPr>
              <a:t>search</a:t>
            </a:r>
            <a:r>
              <a:rPr lang="hu-HU" altLang="ja-JP" sz="1400" b="1" dirty="0" smtClean="0">
                <a:solidFill>
                  <a:srgbClr val="FF0000"/>
                </a:solidFill>
              </a:rPr>
              <a:t>" </a:t>
            </a:r>
          </a:p>
          <a:p>
            <a:r>
              <a:rPr lang="hu-HU" altLang="ja-JP" sz="1400" dirty="0" smtClean="0"/>
              <a:t>title="</a:t>
            </a:r>
            <a:r>
              <a:rPr lang="ja-JP" altLang="hu-HU" sz="1400" dirty="0" smtClean="0"/>
              <a:t>商品指定</a:t>
            </a:r>
            <a:r>
              <a:rPr lang="hu-HU" altLang="ja-JP" sz="1400" dirty="0" smtClean="0"/>
              <a:t>”&gt;&lt;/div&gt;</a:t>
            </a:r>
          </a:p>
          <a:p>
            <a:r>
              <a:rPr lang="hu-HU" altLang="ja-JP" sz="1400" b="1" dirty="0" smtClean="0">
                <a:solidFill>
                  <a:srgbClr val="FF0000"/>
                </a:solidFill>
              </a:rPr>
              <a:t>data-paneo-amazon=“</a:t>
            </a:r>
            <a:r>
              <a:rPr lang="en-US" altLang="ja-JP" sz="1400" b="1" dirty="0">
                <a:solidFill>
                  <a:srgbClr val="0000FF"/>
                </a:solidFill>
              </a:rPr>
              <a:t>search</a:t>
            </a:r>
            <a:r>
              <a:rPr lang="hu-HU" altLang="ja-JP" sz="1400" b="1" dirty="0" smtClean="0">
                <a:solidFill>
                  <a:srgbClr val="FF0000"/>
                </a:solidFill>
              </a:rPr>
              <a:t>”  </a:t>
            </a:r>
            <a:r>
              <a:rPr lang="ja-JP" altLang="en-US" sz="1400" dirty="0" smtClean="0"/>
              <a:t>が商品検索結果で商品を表示させるパターンになります。</a:t>
            </a:r>
            <a:endParaRPr lang="en-US" altLang="ja-JP" sz="1400" dirty="0"/>
          </a:p>
        </p:txBody>
      </p:sp>
      <p:pic>
        <p:nvPicPr>
          <p:cNvPr id="2" name="図 1" descr="スクリーンショット 2012-07-24 22.45.5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6136" y="2996952"/>
            <a:ext cx="2157576" cy="3600000"/>
          </a:xfrm>
          <a:prstGeom prst="rect">
            <a:avLst/>
          </a:prstGeom>
        </p:spPr>
      </p:pic>
      <p:pic>
        <p:nvPicPr>
          <p:cNvPr id="3" name="図 2" descr="スクリーンショット 2012-07-24 22.46.25.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512" y="3356992"/>
            <a:ext cx="4339491" cy="1530876"/>
          </a:xfrm>
          <a:prstGeom prst="rect">
            <a:avLst/>
          </a:prstGeom>
        </p:spPr>
      </p:pic>
      <p:cxnSp>
        <p:nvCxnSpPr>
          <p:cNvPr id="16" name="直線矢印コネクタ 15"/>
          <p:cNvCxnSpPr/>
          <p:nvPr/>
        </p:nvCxnSpPr>
        <p:spPr>
          <a:xfrm>
            <a:off x="4499992" y="4293096"/>
            <a:ext cx="1152128" cy="144016"/>
          </a:xfrm>
          <a:prstGeom prst="straightConnector1">
            <a:avLst/>
          </a:prstGeom>
          <a:ln w="38100">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4" name="テキスト ボックス 3"/>
          <p:cNvSpPr txBox="1"/>
          <p:nvPr/>
        </p:nvSpPr>
        <p:spPr>
          <a:xfrm>
            <a:off x="323528" y="6237312"/>
            <a:ext cx="5262979" cy="369332"/>
          </a:xfrm>
          <a:prstGeom prst="rect">
            <a:avLst/>
          </a:prstGeom>
          <a:noFill/>
        </p:spPr>
        <p:txBody>
          <a:bodyPr wrap="none" rtlCol="0">
            <a:spAutoFit/>
          </a:bodyPr>
          <a:lstStyle/>
          <a:p>
            <a:r>
              <a:rPr kumimoji="1" lang="en-US" altLang="ja-JP" sz="900" dirty="0" smtClean="0">
                <a:latin typeface="メイリオ"/>
                <a:ea typeface="メイリオ"/>
                <a:cs typeface="メイリオ"/>
              </a:rPr>
              <a:t>※</a:t>
            </a:r>
            <a:r>
              <a:rPr kumimoji="1" lang="ja-JP" altLang="en-US" sz="900" dirty="0" smtClean="0">
                <a:latin typeface="メイリオ"/>
                <a:ea typeface="メイリオ"/>
                <a:cs typeface="メイリオ"/>
              </a:rPr>
              <a:t>ここでの表示結果は、実際のアマゾン本体サイトで</a:t>
            </a:r>
            <a:r>
              <a:rPr lang="ja-JP" altLang="en-US" sz="900" dirty="0" smtClean="0">
                <a:latin typeface="メイリオ"/>
                <a:ea typeface="メイリオ"/>
                <a:cs typeface="メイリオ"/>
              </a:rPr>
              <a:t>検索した結果と同様の一覧表示になります。</a:t>
            </a:r>
            <a:endParaRPr lang="en-US" altLang="ja-JP" sz="900" dirty="0" smtClean="0">
              <a:latin typeface="メイリオ"/>
              <a:ea typeface="メイリオ"/>
              <a:cs typeface="メイリオ"/>
            </a:endParaRPr>
          </a:p>
          <a:p>
            <a:r>
              <a:rPr lang="ja-JP" altLang="en-US" sz="900" dirty="0" smtClean="0">
                <a:latin typeface="メイリオ"/>
                <a:ea typeface="メイリオ"/>
                <a:cs typeface="メイリオ"/>
              </a:rPr>
              <a:t>本体サイトで</a:t>
            </a:r>
            <a:r>
              <a:rPr kumimoji="1" lang="ja-JP" altLang="en-US" sz="900" dirty="0" smtClean="0">
                <a:latin typeface="メイリオ"/>
                <a:ea typeface="メイリオ"/>
                <a:cs typeface="メイリオ"/>
              </a:rPr>
              <a:t>検索結果をご確認後、キーワードを指定すると作業がスムーズです。</a:t>
            </a:r>
            <a:endParaRPr kumimoji="1" lang="ja-JP" altLang="en-US" sz="900" dirty="0">
              <a:latin typeface="メイリオ"/>
              <a:ea typeface="メイリオ"/>
              <a:cs typeface="メイリオ"/>
            </a:endParaRPr>
          </a:p>
        </p:txBody>
      </p:sp>
      <p:sp>
        <p:nvSpPr>
          <p:cNvPr id="18" name="テキスト ボックス 17"/>
          <p:cNvSpPr txBox="1"/>
          <p:nvPr/>
        </p:nvSpPr>
        <p:spPr>
          <a:xfrm>
            <a:off x="899592" y="3861048"/>
            <a:ext cx="383105" cy="276999"/>
          </a:xfrm>
          <a:prstGeom prst="rect">
            <a:avLst/>
          </a:prstGeom>
          <a:noFill/>
        </p:spPr>
        <p:txBody>
          <a:bodyPr wrap="square" rtlCol="0">
            <a:spAutoFit/>
          </a:bodyPr>
          <a:lstStyle/>
          <a:p>
            <a:r>
              <a:rPr lang="en-US" altLang="ja-JP" sz="1200" dirty="0" smtClean="0">
                <a:solidFill>
                  <a:srgbClr val="FF0000"/>
                </a:solidFill>
              </a:rPr>
              <a:t>①</a:t>
            </a:r>
            <a:endParaRPr kumimoji="1" lang="ja-JP" altLang="en-US" sz="1200" dirty="0">
              <a:solidFill>
                <a:srgbClr val="FF0000"/>
              </a:solidFill>
            </a:endParaRPr>
          </a:p>
        </p:txBody>
      </p:sp>
      <p:sp>
        <p:nvSpPr>
          <p:cNvPr id="20" name="テキスト ボックス 19"/>
          <p:cNvSpPr txBox="1"/>
          <p:nvPr/>
        </p:nvSpPr>
        <p:spPr>
          <a:xfrm>
            <a:off x="899592" y="4077072"/>
            <a:ext cx="383105" cy="276999"/>
          </a:xfrm>
          <a:prstGeom prst="rect">
            <a:avLst/>
          </a:prstGeom>
          <a:noFill/>
        </p:spPr>
        <p:txBody>
          <a:bodyPr wrap="square" rtlCol="0">
            <a:spAutoFit/>
          </a:bodyPr>
          <a:lstStyle/>
          <a:p>
            <a:r>
              <a:rPr kumimoji="1" lang="en-US" altLang="ja-JP" sz="1200" dirty="0" smtClean="0">
                <a:solidFill>
                  <a:srgbClr val="FF0000"/>
                </a:solidFill>
              </a:rPr>
              <a:t>②</a:t>
            </a:r>
            <a:endParaRPr kumimoji="1" lang="ja-JP" altLang="en-US" sz="1200" dirty="0">
              <a:solidFill>
                <a:srgbClr val="FF0000"/>
              </a:solidFill>
            </a:endParaRPr>
          </a:p>
        </p:txBody>
      </p:sp>
      <p:sp>
        <p:nvSpPr>
          <p:cNvPr id="21" name="テキスト ボックス 20"/>
          <p:cNvSpPr txBox="1"/>
          <p:nvPr/>
        </p:nvSpPr>
        <p:spPr>
          <a:xfrm>
            <a:off x="899592" y="4293096"/>
            <a:ext cx="383105" cy="276999"/>
          </a:xfrm>
          <a:prstGeom prst="rect">
            <a:avLst/>
          </a:prstGeom>
          <a:noFill/>
        </p:spPr>
        <p:txBody>
          <a:bodyPr wrap="square" rtlCol="0">
            <a:spAutoFit/>
          </a:bodyPr>
          <a:lstStyle/>
          <a:p>
            <a:r>
              <a:rPr kumimoji="1" lang="en-US" altLang="ja-JP" sz="1200" dirty="0" smtClean="0">
                <a:solidFill>
                  <a:srgbClr val="FF0000"/>
                </a:solidFill>
              </a:rPr>
              <a:t>③</a:t>
            </a:r>
            <a:endParaRPr kumimoji="1" lang="ja-JP" altLang="en-US" sz="1200" dirty="0">
              <a:solidFill>
                <a:srgbClr val="FF0000"/>
              </a:solidFill>
            </a:endParaRPr>
          </a:p>
        </p:txBody>
      </p:sp>
      <p:sp>
        <p:nvSpPr>
          <p:cNvPr id="23" name="テキスト ボックス 22"/>
          <p:cNvSpPr txBox="1"/>
          <p:nvPr/>
        </p:nvSpPr>
        <p:spPr>
          <a:xfrm>
            <a:off x="899592" y="4509120"/>
            <a:ext cx="383105" cy="276999"/>
          </a:xfrm>
          <a:prstGeom prst="rect">
            <a:avLst/>
          </a:prstGeom>
          <a:noFill/>
        </p:spPr>
        <p:txBody>
          <a:bodyPr wrap="square" rtlCol="0">
            <a:spAutoFit/>
          </a:bodyPr>
          <a:lstStyle/>
          <a:p>
            <a:r>
              <a:rPr kumimoji="1" lang="en-US" altLang="ja-JP" sz="1200" dirty="0" smtClean="0">
                <a:solidFill>
                  <a:srgbClr val="FF0000"/>
                </a:solidFill>
              </a:rPr>
              <a:t>④</a:t>
            </a:r>
            <a:endParaRPr kumimoji="1" lang="ja-JP" altLang="en-US" sz="1200" dirty="0">
              <a:solidFill>
                <a:srgbClr val="FF0000"/>
              </a:solidFill>
            </a:endParaRPr>
          </a:p>
        </p:txBody>
      </p:sp>
      <p:sp>
        <p:nvSpPr>
          <p:cNvPr id="24" name="テキスト ボックス 23"/>
          <p:cNvSpPr txBox="1"/>
          <p:nvPr/>
        </p:nvSpPr>
        <p:spPr>
          <a:xfrm>
            <a:off x="251520" y="5013176"/>
            <a:ext cx="4493538" cy="972574"/>
          </a:xfrm>
          <a:prstGeom prst="rect">
            <a:avLst/>
          </a:prstGeom>
          <a:noFill/>
        </p:spPr>
        <p:txBody>
          <a:bodyPr wrap="none" rtlCol="0">
            <a:spAutoFit/>
          </a:bodyPr>
          <a:lstStyle/>
          <a:p>
            <a:pPr>
              <a:lnSpc>
                <a:spcPct val="120000"/>
              </a:lnSpc>
            </a:pPr>
            <a:r>
              <a:rPr lang="en-US" altLang="ja-JP" sz="1200" dirty="0" smtClean="0">
                <a:latin typeface="メイリオ"/>
                <a:ea typeface="メイリオ"/>
                <a:cs typeface="メイリオ"/>
              </a:rPr>
              <a:t>①…</a:t>
            </a:r>
            <a:r>
              <a:rPr lang="ja-JP" altLang="en-US" sz="1200" dirty="0" smtClean="0">
                <a:latin typeface="メイリオ"/>
                <a:ea typeface="メイリオ"/>
                <a:cs typeface="メイリオ"/>
              </a:rPr>
              <a:t>検索するジャンルを指定します。</a:t>
            </a:r>
            <a:endParaRPr lang="en-US" altLang="ja-JP" sz="1200" dirty="0" smtClean="0">
              <a:latin typeface="メイリオ"/>
              <a:ea typeface="メイリオ"/>
              <a:cs typeface="メイリオ"/>
            </a:endParaRPr>
          </a:p>
          <a:p>
            <a:pPr>
              <a:lnSpc>
                <a:spcPct val="120000"/>
              </a:lnSpc>
            </a:pPr>
            <a:r>
              <a:rPr lang="en-US" altLang="ja-JP" sz="1200" dirty="0" smtClean="0">
                <a:latin typeface="メイリオ"/>
                <a:ea typeface="メイリオ"/>
                <a:cs typeface="メイリオ"/>
              </a:rPr>
              <a:t>②…</a:t>
            </a:r>
            <a:r>
              <a:rPr lang="ja-JP" altLang="en-US" sz="1200" dirty="0" smtClean="0">
                <a:latin typeface="メイリオ"/>
                <a:ea typeface="メイリオ"/>
                <a:cs typeface="メイリオ"/>
              </a:rPr>
              <a:t>検索キーワードを入力します。</a:t>
            </a:r>
            <a:endParaRPr lang="en-US" altLang="ja-JP" sz="1200" dirty="0" smtClean="0">
              <a:latin typeface="メイリオ"/>
              <a:ea typeface="メイリオ"/>
              <a:cs typeface="メイリオ"/>
            </a:endParaRPr>
          </a:p>
          <a:p>
            <a:pPr>
              <a:lnSpc>
                <a:spcPct val="120000"/>
              </a:lnSpc>
            </a:pPr>
            <a:r>
              <a:rPr lang="en-US" altLang="ja-JP" sz="1200" dirty="0" smtClean="0">
                <a:latin typeface="メイリオ"/>
                <a:ea typeface="メイリオ"/>
                <a:cs typeface="メイリオ"/>
              </a:rPr>
              <a:t>③…</a:t>
            </a:r>
            <a:r>
              <a:rPr lang="ja-JP" altLang="en-US" sz="1200" dirty="0" smtClean="0">
                <a:latin typeface="メイリオ"/>
                <a:ea typeface="メイリオ"/>
                <a:cs typeface="メイリオ"/>
              </a:rPr>
              <a:t>サイトに表示する一覧ページのページ番号を指定します。</a:t>
            </a:r>
            <a:endParaRPr lang="en-US" altLang="ja-JP" sz="1200" dirty="0" smtClean="0">
              <a:latin typeface="メイリオ"/>
              <a:ea typeface="メイリオ"/>
              <a:cs typeface="メイリオ"/>
            </a:endParaRPr>
          </a:p>
          <a:p>
            <a:pPr>
              <a:lnSpc>
                <a:spcPct val="120000"/>
              </a:lnSpc>
            </a:pPr>
            <a:r>
              <a:rPr lang="en-US" altLang="ja-JP" sz="1200" dirty="0" smtClean="0">
                <a:latin typeface="メイリオ"/>
                <a:ea typeface="メイリオ"/>
                <a:cs typeface="メイリオ"/>
              </a:rPr>
              <a:t>④…</a:t>
            </a:r>
            <a:r>
              <a:rPr lang="ja-JP" altLang="en-US" sz="1200" dirty="0" smtClean="0">
                <a:latin typeface="メイリオ"/>
                <a:ea typeface="メイリオ"/>
                <a:cs typeface="メイリオ"/>
              </a:rPr>
              <a:t>検索結果の並び替えを指定します。</a:t>
            </a:r>
            <a:endParaRPr lang="en-US" altLang="ja-JP" sz="1200" dirty="0" smtClean="0">
              <a:latin typeface="メイリオ"/>
              <a:ea typeface="メイリオ"/>
              <a:cs typeface="メイリオ"/>
            </a:endParaRPr>
          </a:p>
        </p:txBody>
      </p:sp>
    </p:spTree>
    <p:extLst>
      <p:ext uri="{BB962C8B-B14F-4D97-AF65-F5344CB8AC3E}">
        <p14:creationId xmlns:p14="http://schemas.microsoft.com/office/powerpoint/2010/main" val="3262707631"/>
      </p:ext>
    </p:extLst>
  </p:cSld>
  <p:clrMapOvr>
    <a:masterClrMapping/>
  </p:clrMapOvr>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32</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AMAZON(AWS)</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11" name="テキスト ボックス 10"/>
          <p:cNvSpPr txBox="1"/>
          <p:nvPr/>
        </p:nvSpPr>
        <p:spPr>
          <a:xfrm>
            <a:off x="467544" y="1556792"/>
            <a:ext cx="6722050" cy="602216"/>
          </a:xfrm>
          <a:prstGeom prst="rect">
            <a:avLst/>
          </a:prstGeom>
          <a:noFill/>
        </p:spPr>
        <p:txBody>
          <a:bodyPr wrap="none" rtlCol="0">
            <a:spAutoFit/>
          </a:bodyPr>
          <a:lstStyle>
            <a:defPPr>
              <a:defRPr lang="ja-JP"/>
            </a:defPPr>
            <a:lvl1pPr>
              <a:lnSpc>
                <a:spcPct val="120000"/>
              </a:lnSpc>
              <a:defRPr>
                <a:latin typeface="メイリオ"/>
                <a:ea typeface="メイリオ"/>
                <a:cs typeface="メイリオ"/>
              </a:defRPr>
            </a:lvl1pPr>
          </a:lstStyle>
          <a:p>
            <a:r>
              <a:rPr lang="ja-JP" altLang="en-US" sz="1400" dirty="0" smtClean="0"/>
              <a:t>表示結果のスタイル調整について</a:t>
            </a:r>
            <a:endParaRPr lang="en-US" altLang="ja-JP" sz="1400" dirty="0" smtClean="0"/>
          </a:p>
          <a:p>
            <a:r>
              <a:rPr lang="en-US" altLang="ja-JP" sz="1400" dirty="0" smtClean="0"/>
              <a:t>PANEO</a:t>
            </a:r>
            <a:r>
              <a:rPr lang="ja-JP" altLang="en-US" sz="1400" dirty="0" smtClean="0"/>
              <a:t> </a:t>
            </a:r>
            <a:r>
              <a:rPr lang="en-US" altLang="ja-JP" sz="1400" dirty="0" smtClean="0"/>
              <a:t>MENU</a:t>
            </a:r>
            <a:r>
              <a:rPr lang="ja-JP" altLang="en-US" sz="1400" dirty="0" smtClean="0"/>
              <a:t>の</a:t>
            </a:r>
            <a:r>
              <a:rPr lang="en-US" altLang="ja-JP" sz="1400" dirty="0" smtClean="0"/>
              <a:t>FILES</a:t>
            </a:r>
            <a:r>
              <a:rPr lang="ja-JP" altLang="en-US" sz="1400" dirty="0" smtClean="0"/>
              <a:t>内に、それぞれ以下のテンプレートが追加されています。</a:t>
            </a:r>
            <a:endParaRPr lang="en-US" altLang="ja-JP" sz="1400" dirty="0"/>
          </a:p>
        </p:txBody>
      </p:sp>
      <p:pic>
        <p:nvPicPr>
          <p:cNvPr id="5" name="図 4" descr="スクリーンショット 2012-07-24 22.54.11.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2348880"/>
            <a:ext cx="7236296" cy="875289"/>
          </a:xfrm>
          <a:prstGeom prst="rect">
            <a:avLst/>
          </a:prstGeom>
        </p:spPr>
      </p:pic>
      <p:sp>
        <p:nvSpPr>
          <p:cNvPr id="19" name="テキスト ボックス 18"/>
          <p:cNvSpPr txBox="1"/>
          <p:nvPr/>
        </p:nvSpPr>
        <p:spPr>
          <a:xfrm>
            <a:off x="1475656" y="2420888"/>
            <a:ext cx="383105" cy="307777"/>
          </a:xfrm>
          <a:prstGeom prst="rect">
            <a:avLst/>
          </a:prstGeom>
          <a:noFill/>
        </p:spPr>
        <p:txBody>
          <a:bodyPr wrap="square" rtlCol="0">
            <a:spAutoFit/>
          </a:bodyPr>
          <a:lstStyle/>
          <a:p>
            <a:r>
              <a:rPr lang="en-US" altLang="ja-JP" sz="1400" dirty="0" smtClean="0">
                <a:solidFill>
                  <a:srgbClr val="FF0000"/>
                </a:solidFill>
              </a:rPr>
              <a:t>①</a:t>
            </a:r>
            <a:endParaRPr kumimoji="1" lang="ja-JP" altLang="en-US" sz="1400" dirty="0">
              <a:solidFill>
                <a:srgbClr val="FF0000"/>
              </a:solidFill>
            </a:endParaRPr>
          </a:p>
        </p:txBody>
      </p:sp>
      <p:sp>
        <p:nvSpPr>
          <p:cNvPr id="25" name="テキスト ボックス 24"/>
          <p:cNvSpPr txBox="1"/>
          <p:nvPr/>
        </p:nvSpPr>
        <p:spPr>
          <a:xfrm>
            <a:off x="1475656" y="2780928"/>
            <a:ext cx="383105" cy="307777"/>
          </a:xfrm>
          <a:prstGeom prst="rect">
            <a:avLst/>
          </a:prstGeom>
          <a:noFill/>
        </p:spPr>
        <p:txBody>
          <a:bodyPr wrap="square" rtlCol="0">
            <a:spAutoFit/>
          </a:bodyPr>
          <a:lstStyle/>
          <a:p>
            <a:r>
              <a:rPr kumimoji="1" lang="en-US" altLang="ja-JP" sz="1400" dirty="0" smtClean="0">
                <a:solidFill>
                  <a:srgbClr val="FF0000"/>
                </a:solidFill>
              </a:rPr>
              <a:t>②</a:t>
            </a:r>
            <a:endParaRPr kumimoji="1" lang="ja-JP" altLang="en-US" sz="1400" dirty="0">
              <a:solidFill>
                <a:srgbClr val="FF0000"/>
              </a:solidFill>
            </a:endParaRPr>
          </a:p>
        </p:txBody>
      </p:sp>
      <p:sp>
        <p:nvSpPr>
          <p:cNvPr id="26" name="テキスト ボックス 25"/>
          <p:cNvSpPr txBox="1"/>
          <p:nvPr/>
        </p:nvSpPr>
        <p:spPr>
          <a:xfrm>
            <a:off x="467544" y="3356992"/>
            <a:ext cx="6190717" cy="602216"/>
          </a:xfrm>
          <a:prstGeom prst="rect">
            <a:avLst/>
          </a:prstGeom>
          <a:noFill/>
        </p:spPr>
        <p:txBody>
          <a:bodyPr wrap="none" rtlCol="0">
            <a:spAutoFit/>
          </a:bodyPr>
          <a:lstStyle>
            <a:defPPr>
              <a:defRPr lang="ja-JP"/>
            </a:defPPr>
            <a:lvl1pPr>
              <a:lnSpc>
                <a:spcPct val="120000"/>
              </a:lnSpc>
              <a:defRPr>
                <a:latin typeface="メイリオ"/>
                <a:ea typeface="メイリオ"/>
                <a:cs typeface="メイリオ"/>
              </a:defRPr>
            </a:lvl1pPr>
          </a:lstStyle>
          <a:p>
            <a:r>
              <a:rPr lang="en-US" altLang="ja-JP" sz="1400" dirty="0" smtClean="0"/>
              <a:t>①</a:t>
            </a:r>
            <a:r>
              <a:rPr lang="ja-JP" altLang="en-US" sz="1400" dirty="0" smtClean="0"/>
              <a:t>・・・</a:t>
            </a:r>
            <a:r>
              <a:rPr lang="en-US" altLang="ja-JP" sz="1400" dirty="0" smtClean="0"/>
              <a:t>ASIN</a:t>
            </a:r>
            <a:r>
              <a:rPr lang="ja-JP" altLang="en-US" sz="1400" dirty="0" smtClean="0"/>
              <a:t>コード指定でアマゾンの商品を表示する際のテンプレート。</a:t>
            </a:r>
            <a:endParaRPr lang="en-US" altLang="ja-JP" sz="1400" dirty="0" smtClean="0"/>
          </a:p>
          <a:p>
            <a:r>
              <a:rPr lang="en-US" altLang="ja-JP" sz="1400" dirty="0" smtClean="0"/>
              <a:t>②</a:t>
            </a:r>
            <a:r>
              <a:rPr lang="ja-JP" altLang="en-US" sz="1400" dirty="0" smtClean="0"/>
              <a:t>・・・商品検索結果でアマゾンの商品を表示する際のテンプレート。</a:t>
            </a:r>
            <a:endParaRPr lang="en-US" altLang="ja-JP" sz="1400" dirty="0" smtClean="0"/>
          </a:p>
        </p:txBody>
      </p:sp>
      <p:pic>
        <p:nvPicPr>
          <p:cNvPr id="6" name="図 5" descr="スクリーンショット 2012-07-24 22.57.22.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7664" y="4077072"/>
            <a:ext cx="5100413" cy="2069380"/>
          </a:xfrm>
          <a:prstGeom prst="rect">
            <a:avLst/>
          </a:prstGeom>
        </p:spPr>
      </p:pic>
      <p:sp>
        <p:nvSpPr>
          <p:cNvPr id="27" name="テキスト ボックス 26"/>
          <p:cNvSpPr txBox="1"/>
          <p:nvPr/>
        </p:nvSpPr>
        <p:spPr>
          <a:xfrm>
            <a:off x="467544" y="6021288"/>
            <a:ext cx="7327647" cy="602216"/>
          </a:xfrm>
          <a:prstGeom prst="rect">
            <a:avLst/>
          </a:prstGeom>
          <a:noFill/>
        </p:spPr>
        <p:txBody>
          <a:bodyPr wrap="none" rtlCol="0">
            <a:spAutoFit/>
          </a:bodyPr>
          <a:lstStyle>
            <a:defPPr>
              <a:defRPr lang="ja-JP"/>
            </a:defPPr>
            <a:lvl1pPr>
              <a:lnSpc>
                <a:spcPct val="120000"/>
              </a:lnSpc>
              <a:defRPr>
                <a:latin typeface="メイリオ"/>
                <a:ea typeface="メイリオ"/>
                <a:cs typeface="メイリオ"/>
              </a:defRPr>
            </a:lvl1pPr>
          </a:lstStyle>
          <a:p>
            <a:r>
              <a:rPr lang="ja-JP" altLang="en-US" sz="1400" dirty="0" smtClean="0"/>
              <a:t>それぞれ上記のようなタグが記載されており、そこに</a:t>
            </a:r>
            <a:r>
              <a:rPr lang="en-US" altLang="ja-JP" sz="1400" dirty="0" smtClean="0"/>
              <a:t>HTML</a:t>
            </a:r>
            <a:r>
              <a:rPr lang="ja-JP" altLang="en-US" sz="1400" dirty="0" smtClean="0"/>
              <a:t>タグを追加・編集することで</a:t>
            </a:r>
            <a:endParaRPr lang="en-US" altLang="ja-JP" sz="1400" dirty="0" smtClean="0"/>
          </a:p>
          <a:p>
            <a:r>
              <a:rPr lang="ja-JP" altLang="en-US" sz="1400" dirty="0" smtClean="0"/>
              <a:t>アマゾン商品の表示レイアウトを独自に変更することが可能です。</a:t>
            </a:r>
            <a:endParaRPr lang="en-US" altLang="ja-JP" sz="1400" dirty="0"/>
          </a:p>
        </p:txBody>
      </p:sp>
    </p:spTree>
    <p:extLst>
      <p:ext uri="{BB962C8B-B14F-4D97-AF65-F5344CB8AC3E}">
        <p14:creationId xmlns:p14="http://schemas.microsoft.com/office/powerpoint/2010/main" val="2883546585"/>
      </p:ext>
    </p:extLst>
  </p:cSld>
  <p:clrMapOvr>
    <a:masterClrMapping/>
  </p:clrMapOvr>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33</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AMAZON(AWS)</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11" name="テキスト ボックス 10"/>
          <p:cNvSpPr txBox="1"/>
          <p:nvPr/>
        </p:nvSpPr>
        <p:spPr>
          <a:xfrm>
            <a:off x="467544" y="1556792"/>
            <a:ext cx="8084264" cy="1377813"/>
          </a:xfrm>
          <a:prstGeom prst="rect">
            <a:avLst/>
          </a:prstGeom>
          <a:noFill/>
        </p:spPr>
        <p:txBody>
          <a:bodyPr wrap="none" rtlCol="0">
            <a:spAutoFit/>
          </a:bodyPr>
          <a:lstStyle>
            <a:defPPr>
              <a:defRPr lang="ja-JP"/>
            </a:defPPr>
            <a:lvl1pPr>
              <a:lnSpc>
                <a:spcPct val="120000"/>
              </a:lnSpc>
              <a:defRPr>
                <a:latin typeface="メイリオ"/>
                <a:ea typeface="メイリオ"/>
                <a:cs typeface="メイリオ"/>
              </a:defRPr>
            </a:lvl1pPr>
          </a:lstStyle>
          <a:p>
            <a:r>
              <a:rPr lang="en-US" altLang="ja-JP" sz="1400" dirty="0" smtClean="0"/>
              <a:t>AMAZON</a:t>
            </a:r>
            <a:r>
              <a:rPr lang="ja-JP" altLang="en-US" sz="1400" dirty="0" smtClean="0"/>
              <a:t>（</a:t>
            </a:r>
            <a:r>
              <a:rPr lang="en-US" altLang="ja-JP" sz="1400" dirty="0" smtClean="0"/>
              <a:t>AWS</a:t>
            </a:r>
            <a:r>
              <a:rPr lang="ja-JP" altLang="en-US" sz="1400" dirty="0" smtClean="0"/>
              <a:t>）のリップ対応について</a:t>
            </a:r>
            <a:endParaRPr lang="en-US" altLang="ja-JP" sz="1400" dirty="0" smtClean="0"/>
          </a:p>
          <a:p>
            <a:r>
              <a:rPr lang="en-US" altLang="ja-JP" sz="1400" dirty="0"/>
              <a:t>AMAZON</a:t>
            </a:r>
            <a:r>
              <a:rPr lang="ja-JP" altLang="en-US" sz="1400" dirty="0"/>
              <a:t>（</a:t>
            </a:r>
            <a:r>
              <a:rPr lang="en-US" altLang="ja-JP" sz="1400" dirty="0"/>
              <a:t>AWS</a:t>
            </a:r>
            <a:r>
              <a:rPr lang="ja-JP" altLang="en-US" sz="1400" dirty="0" smtClean="0"/>
              <a:t>）はリップ対応時にアマゾン商品リンクのバナーボタンを</a:t>
            </a:r>
            <a:endParaRPr lang="en-US" altLang="ja-JP" sz="1400" dirty="0" smtClean="0"/>
          </a:p>
          <a:p>
            <a:r>
              <a:rPr lang="en-US" altLang="ja-JP" sz="1400" dirty="0" smtClean="0"/>
              <a:t>QR</a:t>
            </a:r>
            <a:r>
              <a:rPr lang="ja-JP" altLang="en-US" sz="1400" dirty="0" smtClean="0"/>
              <a:t>コードに自動変換する機能もあります。</a:t>
            </a:r>
            <a:endParaRPr lang="en-US" altLang="ja-JP" sz="1400" dirty="0"/>
          </a:p>
          <a:p>
            <a:r>
              <a:rPr lang="ja-JP" altLang="en-US" sz="1400" dirty="0" smtClean="0"/>
              <a:t>これにより商品説明や購入促進を促すパンフレット等への展開も即時可能となっておりますので、</a:t>
            </a:r>
            <a:endParaRPr lang="en-US" altLang="ja-JP" sz="1400" dirty="0" smtClean="0"/>
          </a:p>
          <a:p>
            <a:r>
              <a:rPr lang="ja-JP" altLang="en-US" sz="1400" dirty="0" smtClean="0"/>
              <a:t>適宜ご活用ください。</a:t>
            </a:r>
            <a:endParaRPr lang="en-US" altLang="ja-JP" sz="1400" dirty="0"/>
          </a:p>
        </p:txBody>
      </p:sp>
      <p:pic>
        <p:nvPicPr>
          <p:cNvPr id="2" name="図 1" descr="スクリーンショット 2012-07-24 23.10.55.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0072" y="3473904"/>
            <a:ext cx="1558927" cy="2924944"/>
          </a:xfrm>
          <a:prstGeom prst="rect">
            <a:avLst/>
          </a:prstGeom>
        </p:spPr>
      </p:pic>
      <p:pic>
        <p:nvPicPr>
          <p:cNvPr id="16" name="図 15" descr="スクリーンショット 2012-07-24 22.45.53.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3648" y="3449632"/>
            <a:ext cx="1800200" cy="3003704"/>
          </a:xfrm>
          <a:prstGeom prst="rect">
            <a:avLst/>
          </a:prstGeom>
        </p:spPr>
      </p:pic>
      <p:cxnSp>
        <p:nvCxnSpPr>
          <p:cNvPr id="17" name="直線矢印コネクタ 16"/>
          <p:cNvCxnSpPr/>
          <p:nvPr/>
        </p:nvCxnSpPr>
        <p:spPr>
          <a:xfrm>
            <a:off x="3563888" y="4914064"/>
            <a:ext cx="1296144" cy="0"/>
          </a:xfrm>
          <a:prstGeom prst="straightConnector1">
            <a:avLst/>
          </a:prstGeom>
          <a:ln w="38100">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7" name="テキスト ボックス 6"/>
          <p:cNvSpPr txBox="1"/>
          <p:nvPr/>
        </p:nvSpPr>
        <p:spPr>
          <a:xfrm>
            <a:off x="1547664" y="2996952"/>
            <a:ext cx="6408712" cy="369332"/>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kumimoji="1" lang="en-US" altLang="ja-JP" dirty="0" smtClean="0">
                <a:latin typeface="メイリオ"/>
                <a:ea typeface="メイリオ"/>
                <a:cs typeface="メイリオ"/>
              </a:rPr>
              <a:t>RIP</a:t>
            </a:r>
            <a:r>
              <a:rPr kumimoji="1" lang="ja-JP" altLang="en-US" dirty="0" smtClean="0">
                <a:latin typeface="メイリオ"/>
                <a:ea typeface="メイリオ"/>
                <a:cs typeface="メイリオ"/>
              </a:rPr>
              <a:t>時にアマゾン商品リンクボタンを</a:t>
            </a:r>
            <a:r>
              <a:rPr lang="en-US" altLang="ja-JP" dirty="0" smtClean="0">
                <a:latin typeface="メイリオ"/>
                <a:ea typeface="メイリオ"/>
                <a:cs typeface="メイリオ"/>
              </a:rPr>
              <a:t>QR</a:t>
            </a:r>
            <a:r>
              <a:rPr lang="ja-JP" altLang="en-US" dirty="0" smtClean="0">
                <a:latin typeface="メイリオ"/>
                <a:ea typeface="メイリオ"/>
                <a:cs typeface="メイリオ"/>
              </a:rPr>
              <a:t>コードに自動変換！</a:t>
            </a:r>
            <a:endParaRPr kumimoji="1" lang="ja-JP" altLang="en-US" dirty="0">
              <a:latin typeface="メイリオ"/>
              <a:ea typeface="メイリオ"/>
              <a:cs typeface="メイリオ"/>
            </a:endParaRPr>
          </a:p>
        </p:txBody>
      </p:sp>
    </p:spTree>
    <p:extLst>
      <p:ext uri="{BB962C8B-B14F-4D97-AF65-F5344CB8AC3E}">
        <p14:creationId xmlns:p14="http://schemas.microsoft.com/office/powerpoint/2010/main" val="1753855131"/>
      </p:ext>
    </p:extLst>
  </p:cSld>
  <p:clrMapOvr>
    <a:masterClrMapping/>
  </p:clrMapOvr>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34</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AMAZON(AWS)</a:t>
            </a:r>
            <a:r>
              <a:rPr lang="ja-JP" altLang="en-US" sz="2800" dirty="0" smtClean="0">
                <a:latin typeface="メイリオ"/>
                <a:ea typeface="メイリオ"/>
                <a:cs typeface="メイリオ"/>
              </a:rPr>
              <a:t>」</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11" name="テキスト ボックス 10"/>
          <p:cNvSpPr txBox="1"/>
          <p:nvPr/>
        </p:nvSpPr>
        <p:spPr>
          <a:xfrm>
            <a:off x="467544" y="1484784"/>
            <a:ext cx="7900082" cy="1377813"/>
          </a:xfrm>
          <a:prstGeom prst="rect">
            <a:avLst/>
          </a:prstGeom>
          <a:noFill/>
        </p:spPr>
        <p:txBody>
          <a:bodyPr wrap="none" rtlCol="0">
            <a:spAutoFit/>
          </a:bodyPr>
          <a:lstStyle>
            <a:defPPr>
              <a:defRPr lang="ja-JP"/>
            </a:defPPr>
            <a:lvl1pPr>
              <a:lnSpc>
                <a:spcPct val="120000"/>
              </a:lnSpc>
              <a:defRPr>
                <a:latin typeface="メイリオ"/>
                <a:ea typeface="メイリオ"/>
                <a:cs typeface="メイリオ"/>
              </a:defRPr>
            </a:lvl1pPr>
          </a:lstStyle>
          <a:p>
            <a:r>
              <a:rPr lang="en-US" altLang="ja-JP" sz="1400" dirty="0" smtClean="0"/>
              <a:t>AMAZON</a:t>
            </a:r>
            <a:r>
              <a:rPr lang="ja-JP" altLang="en-US" sz="1400" dirty="0" smtClean="0"/>
              <a:t>（</a:t>
            </a:r>
            <a:r>
              <a:rPr lang="en-US" altLang="ja-JP" sz="1400" dirty="0" smtClean="0"/>
              <a:t>AWS</a:t>
            </a:r>
            <a:r>
              <a:rPr lang="ja-JP" altLang="en-US" sz="1400" dirty="0" smtClean="0"/>
              <a:t>）を利用するにはアソシエイト</a:t>
            </a:r>
            <a:r>
              <a:rPr lang="en-US" altLang="ja-JP" sz="1400" dirty="0"/>
              <a:t>ID</a:t>
            </a:r>
            <a:r>
              <a:rPr lang="ja-JP" altLang="en-US" sz="1400" dirty="0"/>
              <a:t>およびアクセスキー </a:t>
            </a:r>
            <a:r>
              <a:rPr lang="en-US" altLang="ja-JP" sz="1400" dirty="0" smtClean="0"/>
              <a:t>ID</a:t>
            </a:r>
          </a:p>
          <a:p>
            <a:r>
              <a:rPr lang="en-US" altLang="ja-JP" sz="1400" dirty="0" smtClean="0"/>
              <a:t> </a:t>
            </a:r>
            <a:r>
              <a:rPr lang="ja-JP" altLang="en-US" sz="1400" dirty="0"/>
              <a:t>およびシークレットアクセスキーが必要となります</a:t>
            </a:r>
            <a:r>
              <a:rPr lang="ja-JP" altLang="en-US" sz="1400" dirty="0" smtClean="0"/>
              <a:t>。</a:t>
            </a:r>
            <a:endParaRPr lang="en-US" altLang="ja-JP" sz="1400" dirty="0" smtClean="0"/>
          </a:p>
          <a:p>
            <a:endParaRPr lang="en-US" altLang="ja-JP" sz="1400" dirty="0"/>
          </a:p>
          <a:p>
            <a:r>
              <a:rPr lang="ja-JP" altLang="en-US" sz="1400" dirty="0"/>
              <a:t>設置サーバ内</a:t>
            </a:r>
            <a:r>
              <a:rPr lang="en-US" altLang="ja-JP" sz="1400" dirty="0"/>
              <a:t> _</a:t>
            </a:r>
            <a:r>
              <a:rPr lang="en-US" altLang="ja-JP" sz="1400" dirty="0" err="1"/>
              <a:t>paneo</a:t>
            </a:r>
            <a:r>
              <a:rPr lang="en-US" altLang="ja-JP" sz="1400" dirty="0"/>
              <a:t> -</a:t>
            </a:r>
            <a:r>
              <a:rPr lang="en-US" altLang="ja-JP" sz="1400" dirty="0" smtClean="0"/>
              <a:t>&gt;</a:t>
            </a:r>
            <a:r>
              <a:rPr lang="ja-JP" altLang="en-US" sz="1400" dirty="0" smtClean="0"/>
              <a:t>　</a:t>
            </a:r>
            <a:r>
              <a:rPr lang="ja-JP" altLang="en-US" sz="1400" dirty="0"/>
              <a:t>内の</a:t>
            </a:r>
            <a:r>
              <a:rPr lang="en-US" altLang="ja-JP" sz="1400" dirty="0"/>
              <a:t> </a:t>
            </a:r>
            <a:r>
              <a:rPr lang="en-US" altLang="ja-JP" sz="1400" b="1" dirty="0" err="1" smtClean="0">
                <a:solidFill>
                  <a:srgbClr val="0000FF"/>
                </a:solidFill>
              </a:rPr>
              <a:t>config.py</a:t>
            </a:r>
            <a:r>
              <a:rPr lang="ja-JP" altLang="en-US" sz="1400" b="1" dirty="0" smtClean="0">
                <a:solidFill>
                  <a:srgbClr val="0000FF"/>
                </a:solidFill>
              </a:rPr>
              <a:t>　</a:t>
            </a:r>
            <a:r>
              <a:rPr lang="en-US" altLang="ja-JP" sz="1400" dirty="0" smtClean="0"/>
              <a:t>#AMAZON AWS</a:t>
            </a:r>
            <a:r>
              <a:rPr lang="ja-JP" altLang="en-US" sz="1400" dirty="0" smtClean="0"/>
              <a:t>の該当箇所にそれぞれのキーを</a:t>
            </a:r>
            <a:endParaRPr lang="en-US" altLang="ja-JP" sz="1400" dirty="0" smtClean="0"/>
          </a:p>
          <a:p>
            <a:r>
              <a:rPr lang="ja-JP" altLang="en-US" sz="1400" dirty="0" smtClean="0"/>
              <a:t>入力してください。</a:t>
            </a:r>
            <a:r>
              <a:rPr lang="en-US" altLang="ja-JP" sz="1400" dirty="0" smtClean="0"/>
              <a:t> </a:t>
            </a:r>
            <a:endParaRPr lang="en-US" altLang="ja-JP" sz="1400" dirty="0"/>
          </a:p>
        </p:txBody>
      </p:sp>
      <p:pic>
        <p:nvPicPr>
          <p:cNvPr id="13" name="図 12" descr="スクリーンショット 2012-07-24 23.06.3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7744" y="2780928"/>
            <a:ext cx="3270756" cy="1818102"/>
          </a:xfrm>
          <a:prstGeom prst="rect">
            <a:avLst/>
          </a:prstGeom>
        </p:spPr>
      </p:pic>
      <p:cxnSp>
        <p:nvCxnSpPr>
          <p:cNvPr id="18" name="直線矢印コネクタ 17"/>
          <p:cNvCxnSpPr/>
          <p:nvPr/>
        </p:nvCxnSpPr>
        <p:spPr>
          <a:xfrm>
            <a:off x="3347864" y="2708920"/>
            <a:ext cx="288032" cy="792088"/>
          </a:xfrm>
          <a:prstGeom prst="straightConnector1">
            <a:avLst/>
          </a:prstGeom>
          <a:ln w="38100">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19" name="テキスト ボックス 18"/>
          <p:cNvSpPr txBox="1"/>
          <p:nvPr/>
        </p:nvSpPr>
        <p:spPr>
          <a:xfrm>
            <a:off x="539552" y="4365104"/>
            <a:ext cx="7755962" cy="1894878"/>
          </a:xfrm>
          <a:prstGeom prst="rect">
            <a:avLst/>
          </a:prstGeom>
          <a:noFill/>
        </p:spPr>
        <p:txBody>
          <a:bodyPr wrap="none" rtlCol="0">
            <a:spAutoFit/>
          </a:bodyPr>
          <a:lstStyle>
            <a:defPPr>
              <a:defRPr lang="ja-JP"/>
            </a:defPPr>
            <a:lvl1pPr>
              <a:lnSpc>
                <a:spcPct val="120000"/>
              </a:lnSpc>
              <a:defRPr>
                <a:latin typeface="メイリオ"/>
                <a:ea typeface="メイリオ"/>
                <a:cs typeface="メイリオ"/>
              </a:defRPr>
            </a:lvl1pPr>
          </a:lstStyle>
          <a:p>
            <a:r>
              <a:rPr lang="en-US" altLang="ja-JP" sz="1400" dirty="0"/>
              <a:t>※</a:t>
            </a:r>
            <a:r>
              <a:rPr lang="ja-JP" altLang="en-US" sz="1400" dirty="0"/>
              <a:t>アソシエイト</a:t>
            </a:r>
            <a:r>
              <a:rPr lang="en-US" altLang="ja-JP" sz="1400" dirty="0"/>
              <a:t>ID</a:t>
            </a:r>
            <a:r>
              <a:rPr lang="ja-JP" altLang="en-US" sz="1400" dirty="0"/>
              <a:t>は以下より登録後、ご確認ください。</a:t>
            </a:r>
          </a:p>
          <a:p>
            <a:r>
              <a:rPr lang="en-US" altLang="ja-JP" sz="1400" dirty="0"/>
              <a:t>http://</a:t>
            </a:r>
            <a:r>
              <a:rPr lang="en-US" altLang="ja-JP" sz="1400" dirty="0" err="1"/>
              <a:t>goo.gl</a:t>
            </a:r>
            <a:r>
              <a:rPr lang="en-US" altLang="ja-JP" sz="1400" dirty="0"/>
              <a:t>/</a:t>
            </a:r>
            <a:r>
              <a:rPr lang="en-US" altLang="ja-JP" sz="1400" dirty="0" err="1" smtClean="0"/>
              <a:t>YbeS</a:t>
            </a:r>
            <a:endParaRPr lang="en-US" altLang="ja-JP" sz="1400" dirty="0"/>
          </a:p>
          <a:p>
            <a:r>
              <a:rPr lang="ja-JP" altLang="en-US" sz="1400" dirty="0"/>
              <a:t>また、アクセスキー </a:t>
            </a:r>
            <a:r>
              <a:rPr lang="en-US" altLang="ja-JP" sz="1400" dirty="0"/>
              <a:t>ID  </a:t>
            </a:r>
            <a:r>
              <a:rPr lang="ja-JP" altLang="en-US" sz="1400" dirty="0"/>
              <a:t>およびシークレットアクセスキーは</a:t>
            </a:r>
            <a:r>
              <a:rPr lang="ja-JP" altLang="en-US" sz="1400" dirty="0" smtClean="0"/>
              <a:t>以下で登録を行なってください。</a:t>
            </a:r>
            <a:endParaRPr lang="ja-JP" altLang="en-US" sz="1400" dirty="0"/>
          </a:p>
          <a:p>
            <a:r>
              <a:rPr lang="en-US" altLang="ja-JP" sz="1400" dirty="0"/>
              <a:t>http://</a:t>
            </a:r>
            <a:r>
              <a:rPr lang="en-US" altLang="ja-JP" sz="1400" dirty="0" err="1"/>
              <a:t>goo.gl</a:t>
            </a:r>
            <a:r>
              <a:rPr lang="en-US" altLang="ja-JP" sz="1400" dirty="0"/>
              <a:t>/</a:t>
            </a:r>
            <a:r>
              <a:rPr lang="en-US" altLang="ja-JP" sz="1400" dirty="0" err="1" smtClean="0"/>
              <a:t>hlUxb</a:t>
            </a:r>
            <a:endParaRPr lang="en-US" altLang="ja-JP" sz="1400" dirty="0"/>
          </a:p>
          <a:p>
            <a:r>
              <a:rPr lang="ja-JP" altLang="en-US" sz="1400" dirty="0"/>
              <a:t>ログイン後、ページ下部のアクセスキー </a:t>
            </a:r>
            <a:r>
              <a:rPr lang="en-US" altLang="ja-JP" sz="1400" dirty="0"/>
              <a:t>ID </a:t>
            </a:r>
            <a:r>
              <a:rPr lang="ja-JP" altLang="en-US" sz="1400" dirty="0"/>
              <a:t>および</a:t>
            </a:r>
            <a:r>
              <a:rPr lang="ja-JP" altLang="en-US" sz="1400" dirty="0" smtClean="0"/>
              <a:t>シークレットアクセスキーを</a:t>
            </a:r>
            <a:endParaRPr lang="en-US" altLang="ja-JP" sz="1400" dirty="0" smtClean="0"/>
          </a:p>
          <a:p>
            <a:r>
              <a:rPr lang="ja-JP" altLang="en-US" sz="1400" dirty="0" smtClean="0"/>
              <a:t>それぞれ</a:t>
            </a:r>
            <a:r>
              <a:rPr lang="en-US" altLang="ja-JP" sz="1400" dirty="0" err="1" smtClean="0"/>
              <a:t>config.py</a:t>
            </a:r>
            <a:r>
              <a:rPr lang="ja-JP" altLang="en-US" sz="1400" dirty="0" smtClean="0"/>
              <a:t>に記載いたします。</a:t>
            </a:r>
            <a:endParaRPr lang="ja-JP" altLang="en-US" sz="1400" dirty="0"/>
          </a:p>
          <a:p>
            <a:r>
              <a:rPr lang="en-US" altLang="ja-JP" sz="1400" dirty="0"/>
              <a:t>※</a:t>
            </a:r>
            <a:r>
              <a:rPr lang="ja-JP" altLang="en-US" sz="1400" dirty="0"/>
              <a:t>シークレットアクセスキーは「表示」をクリックすると表示されます。</a:t>
            </a:r>
            <a:endParaRPr lang="en-US" altLang="ja-JP" sz="1400" dirty="0"/>
          </a:p>
        </p:txBody>
      </p:sp>
    </p:spTree>
    <p:extLst>
      <p:ext uri="{BB962C8B-B14F-4D97-AF65-F5344CB8AC3E}">
        <p14:creationId xmlns:p14="http://schemas.microsoft.com/office/powerpoint/2010/main" val="874294179"/>
      </p:ext>
    </p:extLst>
  </p:cSld>
  <p:clrMapOvr>
    <a:masterClrMapping/>
  </p:clrMapOvr>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23528" y="836712"/>
            <a:ext cx="8748464" cy="523220"/>
          </a:xfrm>
          <a:prstGeom prst="rect">
            <a:avLst/>
          </a:prstGeom>
          <a:noFill/>
        </p:spPr>
        <p:txBody>
          <a:bodyPr wrap="square" rtlCol="0">
            <a:spAutoFit/>
          </a:bodyPr>
          <a:lstStyle/>
          <a:p>
            <a:r>
              <a:rPr lang="en-US" altLang="ja-JP" sz="2800" dirty="0" smtClean="0">
                <a:latin typeface="メイリオ"/>
                <a:ea typeface="メイリオ"/>
                <a:cs typeface="メイリオ"/>
              </a:rPr>
              <a:t>35</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ja-JP" altLang="en-US" sz="2800" dirty="0" smtClean="0">
                <a:latin typeface="メイリオ"/>
                <a:ea typeface="メイリオ"/>
                <a:cs typeface="メイリオ"/>
              </a:rPr>
              <a:t>　テンプレートの切り替えについて</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26" name="テキスト ボックス 25"/>
          <p:cNvSpPr txBox="1"/>
          <p:nvPr/>
        </p:nvSpPr>
        <p:spPr>
          <a:xfrm>
            <a:off x="467544" y="1484784"/>
            <a:ext cx="8655747" cy="602216"/>
          </a:xfrm>
          <a:prstGeom prst="rect">
            <a:avLst/>
          </a:prstGeom>
          <a:noFill/>
        </p:spPr>
        <p:txBody>
          <a:bodyPr wrap="none" rtlCol="0">
            <a:spAutoFit/>
          </a:bodyPr>
          <a:lstStyle>
            <a:defPPr>
              <a:defRPr lang="ja-JP"/>
            </a:defPPr>
            <a:lvl1pPr>
              <a:lnSpc>
                <a:spcPct val="120000"/>
              </a:lnSpc>
              <a:defRPr>
                <a:latin typeface="メイリオ"/>
                <a:ea typeface="メイリオ"/>
                <a:cs typeface="メイリオ"/>
              </a:defRPr>
            </a:lvl1pPr>
          </a:lstStyle>
          <a:p>
            <a:r>
              <a:rPr lang="ja-JP" altLang="en-US" sz="1400" dirty="0"/>
              <a:t>デジタル</a:t>
            </a:r>
            <a:r>
              <a:rPr lang="en-US" altLang="ja-JP" sz="1400" dirty="0"/>
              <a:t>PANEO for </a:t>
            </a:r>
            <a:r>
              <a:rPr lang="en-US" altLang="ja-JP" sz="1400"/>
              <a:t>CMS </a:t>
            </a:r>
            <a:r>
              <a:rPr lang="en-US" altLang="ja-JP" sz="1400" smtClean="0"/>
              <a:t>v0.3</a:t>
            </a:r>
            <a:r>
              <a:rPr lang="ja-JP" altLang="en-US" sz="1400" smtClean="0"/>
              <a:t>より</a:t>
            </a:r>
            <a:r>
              <a:rPr lang="en-US" altLang="ja-JP" sz="1400" dirty="0" smtClean="0"/>
              <a:t>PANEO-ALS</a:t>
            </a:r>
            <a:r>
              <a:rPr lang="ja-JP" altLang="en-US" sz="1400" dirty="0" smtClean="0"/>
              <a:t>、</a:t>
            </a:r>
            <a:r>
              <a:rPr lang="en-US" altLang="ja-JP" sz="1400" dirty="0" smtClean="0"/>
              <a:t>AMAZON(AWS)</a:t>
            </a:r>
            <a:r>
              <a:rPr lang="ja-JP" altLang="en-US" sz="1400" dirty="0" smtClean="0"/>
              <a:t>の新規機能追加を行ったこともあり、</a:t>
            </a:r>
            <a:endParaRPr lang="en-US" altLang="ja-JP" sz="1400" dirty="0" smtClean="0"/>
          </a:p>
          <a:p>
            <a:r>
              <a:rPr lang="ja-JP" altLang="en-US" sz="1400" dirty="0" smtClean="0"/>
              <a:t>テンプレートの切り替え機能を新たに追加しております。</a:t>
            </a:r>
            <a:endParaRPr lang="en-US" altLang="ja-JP" sz="1400" dirty="0" smtClean="0"/>
          </a:p>
        </p:txBody>
      </p:sp>
      <p:sp>
        <p:nvSpPr>
          <p:cNvPr id="16" name="テキスト ボックス 15"/>
          <p:cNvSpPr txBox="1"/>
          <p:nvPr/>
        </p:nvSpPr>
        <p:spPr>
          <a:xfrm>
            <a:off x="467544" y="2348880"/>
            <a:ext cx="7796287" cy="1636345"/>
          </a:xfrm>
          <a:prstGeom prst="rect">
            <a:avLst/>
          </a:prstGeom>
          <a:noFill/>
        </p:spPr>
        <p:txBody>
          <a:bodyPr wrap="none" rtlCol="0">
            <a:spAutoFit/>
          </a:bodyPr>
          <a:lstStyle>
            <a:defPPr>
              <a:defRPr lang="ja-JP"/>
            </a:defPPr>
            <a:lvl1pPr>
              <a:lnSpc>
                <a:spcPct val="120000"/>
              </a:lnSpc>
              <a:defRPr>
                <a:latin typeface="メイリオ"/>
                <a:ea typeface="メイリオ"/>
                <a:cs typeface="メイリオ"/>
              </a:defRPr>
            </a:lvl1pPr>
          </a:lstStyle>
          <a:p>
            <a:r>
              <a:rPr lang="ja-JP" altLang="en-US" sz="1400" dirty="0" smtClean="0"/>
              <a:t>設置サーバ内</a:t>
            </a:r>
            <a:r>
              <a:rPr lang="en-US" altLang="ja-JP" sz="1400" dirty="0" smtClean="0"/>
              <a:t> _</a:t>
            </a:r>
            <a:r>
              <a:rPr lang="en-US" altLang="ja-JP" sz="1400" dirty="0" err="1" smtClean="0"/>
              <a:t>paneo</a:t>
            </a:r>
            <a:r>
              <a:rPr lang="en-US" altLang="ja-JP" sz="1400" dirty="0"/>
              <a:t> -&gt; </a:t>
            </a:r>
            <a:r>
              <a:rPr lang="en-US" altLang="ja-JP" sz="1400" b="1" dirty="0" err="1" smtClean="0">
                <a:solidFill>
                  <a:srgbClr val="FF0000"/>
                </a:solidFill>
              </a:rPr>
              <a:t>paneo_page_template</a:t>
            </a:r>
            <a:r>
              <a:rPr lang="en-US" altLang="ja-JP" sz="1400" dirty="0" err="1" smtClean="0">
                <a:solidFill>
                  <a:srgbClr val="FF0000"/>
                </a:solidFill>
              </a:rPr>
              <a:t>s</a:t>
            </a:r>
            <a:r>
              <a:rPr lang="en-US" altLang="ja-JP" sz="1400" dirty="0" smtClean="0"/>
              <a:t> </a:t>
            </a:r>
            <a:r>
              <a:rPr lang="ja-JP" altLang="en-US" sz="1400" dirty="0" smtClean="0"/>
              <a:t>以下を階層にわけ、そこに追加した</a:t>
            </a:r>
            <a:endParaRPr lang="en-US" altLang="ja-JP" sz="1400" dirty="0" smtClean="0"/>
          </a:p>
          <a:p>
            <a:r>
              <a:rPr lang="ja-JP" altLang="en-US" sz="1400" dirty="0" smtClean="0"/>
              <a:t>テンプレートを</a:t>
            </a:r>
            <a:r>
              <a:rPr lang="en-US" altLang="ja-JP" sz="1400" dirty="0" smtClean="0"/>
              <a:t> </a:t>
            </a:r>
            <a:r>
              <a:rPr lang="ja-JP" altLang="en-US" sz="1400" dirty="0" smtClean="0"/>
              <a:t>同じく</a:t>
            </a:r>
            <a:r>
              <a:rPr lang="en-US" altLang="ja-JP" sz="1400" dirty="0" smtClean="0"/>
              <a:t> _</a:t>
            </a:r>
            <a:r>
              <a:rPr lang="en-US" altLang="ja-JP" sz="1400" dirty="0" err="1" smtClean="0"/>
              <a:t>paneo</a:t>
            </a:r>
            <a:r>
              <a:rPr lang="en-US" altLang="ja-JP" sz="1400" dirty="0" smtClean="0"/>
              <a:t> </a:t>
            </a:r>
            <a:r>
              <a:rPr lang="ja-JP" altLang="en-US" sz="1400" dirty="0" smtClean="0"/>
              <a:t>内の</a:t>
            </a:r>
            <a:r>
              <a:rPr lang="en-US" altLang="ja-JP" sz="1400" dirty="0" smtClean="0"/>
              <a:t> </a:t>
            </a:r>
            <a:r>
              <a:rPr lang="en-US" altLang="ja-JP" sz="1400" b="1" dirty="0" err="1" smtClean="0">
                <a:solidFill>
                  <a:srgbClr val="0000FF"/>
                </a:solidFill>
              </a:rPr>
              <a:t>config.py</a:t>
            </a:r>
            <a:r>
              <a:rPr lang="ja-JP" altLang="en-US" sz="1400" dirty="0" smtClean="0"/>
              <a:t>から切り替えられる機能を追加いたしました。</a:t>
            </a:r>
            <a:endParaRPr lang="en-US" altLang="ja-JP" sz="1400" dirty="0" smtClean="0"/>
          </a:p>
          <a:p>
            <a:endParaRPr lang="en-US" altLang="ja-JP" sz="1400" dirty="0"/>
          </a:p>
          <a:p>
            <a:endParaRPr lang="en-US" altLang="ja-JP" sz="1400" dirty="0" smtClean="0"/>
          </a:p>
          <a:p>
            <a:endParaRPr lang="en-US" altLang="ja-JP" sz="1400" dirty="0"/>
          </a:p>
          <a:p>
            <a:endParaRPr lang="en-US" altLang="ja-JP" sz="1400" dirty="0" smtClean="0"/>
          </a:p>
        </p:txBody>
      </p:sp>
      <p:pic>
        <p:nvPicPr>
          <p:cNvPr id="3" name="図 2" descr="スクリーンショット 2012-07-24 23.04.00.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2" y="3284984"/>
            <a:ext cx="3060700" cy="1028700"/>
          </a:xfrm>
          <a:prstGeom prst="rect">
            <a:avLst/>
          </a:prstGeom>
        </p:spPr>
      </p:pic>
      <p:pic>
        <p:nvPicPr>
          <p:cNvPr id="4" name="図 3" descr="スクリーンショット 2012-07-24 23.06.32.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08104" y="3068960"/>
            <a:ext cx="3270756" cy="1818102"/>
          </a:xfrm>
          <a:prstGeom prst="rect">
            <a:avLst/>
          </a:prstGeom>
        </p:spPr>
      </p:pic>
      <p:cxnSp>
        <p:nvCxnSpPr>
          <p:cNvPr id="20" name="直線矢印コネクタ 19"/>
          <p:cNvCxnSpPr/>
          <p:nvPr/>
        </p:nvCxnSpPr>
        <p:spPr>
          <a:xfrm flipH="1">
            <a:off x="1907704" y="2708920"/>
            <a:ext cx="648072" cy="576064"/>
          </a:xfrm>
          <a:prstGeom prst="straightConnector1">
            <a:avLst/>
          </a:prstGeom>
          <a:ln w="38100">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21" name="直線矢印コネクタ 20"/>
          <p:cNvCxnSpPr/>
          <p:nvPr/>
        </p:nvCxnSpPr>
        <p:spPr>
          <a:xfrm>
            <a:off x="4211960" y="2996952"/>
            <a:ext cx="1152128" cy="504056"/>
          </a:xfrm>
          <a:prstGeom prst="straightConnector1">
            <a:avLst/>
          </a:prstGeom>
          <a:ln w="38100">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17" name="テキスト ボックス 16"/>
          <p:cNvSpPr txBox="1"/>
          <p:nvPr/>
        </p:nvSpPr>
        <p:spPr>
          <a:xfrm>
            <a:off x="683568" y="5013176"/>
            <a:ext cx="7776488" cy="1323439"/>
          </a:xfrm>
          <a:prstGeom prst="rect">
            <a:avLst/>
          </a:prstGeom>
          <a:noFill/>
        </p:spPr>
        <p:txBody>
          <a:bodyPr wrap="none" rtlCol="0">
            <a:spAutoFit/>
          </a:bodyPr>
          <a:lstStyle/>
          <a:p>
            <a:r>
              <a:rPr lang="en-US" altLang="ja-JP" sz="1600" dirty="0">
                <a:latin typeface="メイリオ"/>
                <a:ea typeface="メイリオ"/>
                <a:cs typeface="メイリオ"/>
              </a:rPr>
              <a:t>PANEO_TEMP_DIR = </a:t>
            </a:r>
            <a:r>
              <a:rPr lang="ja-JP" altLang="en-US" sz="1600" dirty="0" smtClean="0">
                <a:latin typeface="メイリオ"/>
                <a:ea typeface="メイリオ"/>
                <a:cs typeface="メイリオ"/>
              </a:rPr>
              <a:t>をフォルダ名に変更していただければ</a:t>
            </a:r>
            <a:endParaRPr lang="en-US" altLang="ja-JP" sz="1600" dirty="0" smtClean="0">
              <a:latin typeface="メイリオ"/>
              <a:ea typeface="メイリオ"/>
              <a:cs typeface="メイリオ"/>
            </a:endParaRPr>
          </a:p>
          <a:p>
            <a:r>
              <a:rPr kumimoji="1" lang="ja-JP" altLang="en-US" sz="1600" dirty="0" smtClean="0">
                <a:latin typeface="メイリオ"/>
                <a:ea typeface="メイリオ"/>
                <a:cs typeface="メイリオ"/>
              </a:rPr>
              <a:t>テンプレートセットの切り替えが可能です。</a:t>
            </a:r>
            <a:endParaRPr kumimoji="1" lang="en-US" altLang="ja-JP" sz="1600" dirty="0" smtClean="0">
              <a:latin typeface="メイリオ"/>
              <a:ea typeface="メイリオ"/>
              <a:cs typeface="メイリオ"/>
            </a:endParaRPr>
          </a:p>
          <a:p>
            <a:r>
              <a:rPr lang="ja-JP" altLang="en-US" sz="1600" dirty="0" smtClean="0">
                <a:latin typeface="メイリオ"/>
                <a:ea typeface="メイリオ"/>
                <a:cs typeface="メイリオ"/>
              </a:rPr>
              <a:t>テンプレートセットは独自に追加も可能で、</a:t>
            </a:r>
            <a:r>
              <a:rPr lang="en-US" altLang="ja-JP" sz="1600" dirty="0" smtClean="0">
                <a:latin typeface="メイリオ"/>
                <a:ea typeface="メイリオ"/>
                <a:cs typeface="メイリオ"/>
              </a:rPr>
              <a:t>PANEO CMS</a:t>
            </a:r>
            <a:r>
              <a:rPr lang="ja-JP" altLang="en-US" sz="1600" dirty="0" smtClean="0">
                <a:latin typeface="メイリオ"/>
                <a:ea typeface="メイリオ"/>
                <a:cs typeface="メイリオ"/>
              </a:rPr>
              <a:t>の制作ルールに</a:t>
            </a:r>
            <a:endParaRPr lang="en-US" altLang="ja-JP" sz="1600" dirty="0" smtClean="0">
              <a:latin typeface="メイリオ"/>
              <a:ea typeface="メイリオ"/>
              <a:cs typeface="メイリオ"/>
            </a:endParaRPr>
          </a:p>
          <a:p>
            <a:r>
              <a:rPr kumimoji="1" lang="ja-JP" altLang="en-US" sz="1600" dirty="0" smtClean="0">
                <a:latin typeface="メイリオ"/>
                <a:ea typeface="メイリオ"/>
                <a:cs typeface="メイリオ"/>
              </a:rPr>
              <a:t>基づいて作成していただいたテンプレートを左記フォルダにアップしていただき、</a:t>
            </a:r>
            <a:endParaRPr kumimoji="1" lang="en-US" altLang="ja-JP" sz="1600" dirty="0" smtClean="0">
              <a:latin typeface="メイリオ"/>
              <a:ea typeface="メイリオ"/>
              <a:cs typeface="メイリオ"/>
            </a:endParaRPr>
          </a:p>
          <a:p>
            <a:r>
              <a:rPr lang="en-US" altLang="ja-JP" sz="1600" dirty="0" smtClean="0">
                <a:latin typeface="メイリオ"/>
                <a:ea typeface="メイリオ"/>
                <a:cs typeface="メイリオ"/>
              </a:rPr>
              <a:t>PANEO_TEMP_DIR</a:t>
            </a:r>
            <a:r>
              <a:rPr lang="ja-JP" altLang="en-US" sz="1600" dirty="0" smtClean="0">
                <a:latin typeface="メイリオ"/>
                <a:ea typeface="メイリオ"/>
                <a:cs typeface="メイリオ"/>
              </a:rPr>
              <a:t>を指定していただければ、利用可能となります。</a:t>
            </a:r>
            <a:endParaRPr kumimoji="1" lang="ja-JP" altLang="en-US" sz="1600" dirty="0">
              <a:latin typeface="メイリオ"/>
              <a:ea typeface="メイリオ"/>
              <a:cs typeface="メイリオ"/>
            </a:endParaRPr>
          </a:p>
        </p:txBody>
      </p:sp>
    </p:spTree>
    <p:extLst>
      <p:ext uri="{BB962C8B-B14F-4D97-AF65-F5344CB8AC3E}">
        <p14:creationId xmlns:p14="http://schemas.microsoft.com/office/powerpoint/2010/main" val="2180502888"/>
      </p:ext>
    </p:extLst>
  </p:cSld>
  <p:clrMapOvr>
    <a:masterClrMapping/>
  </p:clrMapOvr>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9" name="正方形/長方形 8"/>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0" name="正方形/長方形 9"/>
          <p:cNvSpPr/>
          <p:nvPr/>
        </p:nvSpPr>
        <p:spPr>
          <a:xfrm>
            <a:off x="0" y="6715125"/>
            <a:ext cx="9144000"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545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テキスト ボックス 21"/>
          <p:cNvSpPr txBox="1"/>
          <p:nvPr/>
        </p:nvSpPr>
        <p:spPr>
          <a:xfrm>
            <a:off x="323528" y="836712"/>
            <a:ext cx="8748464" cy="523220"/>
          </a:xfrm>
          <a:prstGeom prst="rect">
            <a:avLst/>
          </a:prstGeom>
          <a:noFill/>
        </p:spPr>
        <p:txBody>
          <a:bodyPr wrap="square" rtlCol="0">
            <a:spAutoFit/>
          </a:bodyPr>
          <a:lstStyle/>
          <a:p>
            <a:r>
              <a:rPr lang="en-US" altLang="ja-JP" sz="2800" dirty="0" smtClean="0">
                <a:latin typeface="メイリオ"/>
                <a:ea typeface="メイリオ"/>
                <a:cs typeface="メイリオ"/>
              </a:rPr>
              <a:t>36</a:t>
            </a:r>
            <a:r>
              <a:rPr lang="ja-JP" altLang="en-US" sz="2800" dirty="0" smtClean="0">
                <a:latin typeface="メイリオ"/>
                <a:ea typeface="メイリオ"/>
                <a:cs typeface="メイリオ"/>
              </a:rPr>
              <a:t>．</a:t>
            </a:r>
            <a:r>
              <a:rPr lang="en-US" altLang="ja-JP" sz="2800" dirty="0">
                <a:latin typeface="メイリオ"/>
                <a:ea typeface="メイリオ"/>
                <a:cs typeface="メイリオ"/>
              </a:rPr>
              <a:t>PANEO</a:t>
            </a:r>
            <a:r>
              <a:rPr lang="ja-JP" altLang="en-US" sz="2800" dirty="0">
                <a:latin typeface="メイリオ"/>
                <a:ea typeface="メイリオ"/>
                <a:cs typeface="メイリオ"/>
              </a:rPr>
              <a:t> </a:t>
            </a:r>
            <a:r>
              <a:rPr lang="en-US" altLang="ja-JP" sz="2800" dirty="0" smtClean="0">
                <a:latin typeface="メイリオ"/>
                <a:ea typeface="メイリオ"/>
                <a:cs typeface="メイリオ"/>
              </a:rPr>
              <a:t>CMS</a:t>
            </a:r>
            <a:r>
              <a:rPr lang="en-US" altLang="ja-JP" sz="2800" dirty="0">
                <a:latin typeface="メイリオ"/>
                <a:ea typeface="メイリオ"/>
                <a:cs typeface="メイリオ"/>
              </a:rPr>
              <a:t> </a:t>
            </a:r>
            <a:r>
              <a:rPr lang="ja-JP" altLang="en-US" sz="2800" dirty="0" smtClean="0">
                <a:latin typeface="メイリオ"/>
                <a:ea typeface="メイリオ"/>
                <a:cs typeface="メイリオ"/>
              </a:rPr>
              <a:t>ページ送り機能について</a:t>
            </a:r>
            <a:endParaRPr lang="ja-JP" altLang="en-US" sz="2800" dirty="0">
              <a:latin typeface="メイリオ"/>
              <a:ea typeface="メイリオ"/>
              <a:cs typeface="メイリオ"/>
            </a:endParaRPr>
          </a:p>
        </p:txBody>
      </p:sp>
      <p:sp>
        <p:nvSpPr>
          <p:cNvPr id="15" name="テキスト ボックス 14"/>
          <p:cNvSpPr txBox="1"/>
          <p:nvPr/>
        </p:nvSpPr>
        <p:spPr>
          <a:xfrm>
            <a:off x="1043608" y="1484784"/>
            <a:ext cx="184666" cy="597087"/>
          </a:xfrm>
          <a:prstGeom prst="rect">
            <a:avLst/>
          </a:prstGeom>
          <a:noFill/>
        </p:spPr>
        <p:txBody>
          <a:bodyPr wrap="none" rtlCol="0">
            <a:spAutoFit/>
          </a:bodyPr>
          <a:lstStyle/>
          <a:p>
            <a:pPr>
              <a:lnSpc>
                <a:spcPct val="140000"/>
              </a:lnSpc>
            </a:pPr>
            <a:endParaRPr lang="en-US" altLang="ja-JP" sz="1200" dirty="0">
              <a:latin typeface="メイリオ"/>
              <a:ea typeface="メイリオ"/>
              <a:cs typeface="メイリオ"/>
            </a:endParaRPr>
          </a:p>
          <a:p>
            <a:pPr>
              <a:lnSpc>
                <a:spcPct val="140000"/>
              </a:lnSpc>
            </a:pPr>
            <a:endParaRPr lang="en-US" altLang="ja-JP" sz="1200" dirty="0">
              <a:latin typeface="メイリオ"/>
              <a:ea typeface="メイリオ"/>
              <a:cs typeface="メイリオ"/>
            </a:endParaRPr>
          </a:p>
        </p:txBody>
      </p:sp>
      <p:sp>
        <p:nvSpPr>
          <p:cNvPr id="26" name="テキスト ボックス 25"/>
          <p:cNvSpPr txBox="1"/>
          <p:nvPr/>
        </p:nvSpPr>
        <p:spPr>
          <a:xfrm>
            <a:off x="380749" y="1484784"/>
            <a:ext cx="8655747" cy="602216"/>
          </a:xfrm>
          <a:prstGeom prst="rect">
            <a:avLst/>
          </a:prstGeom>
          <a:noFill/>
        </p:spPr>
        <p:txBody>
          <a:bodyPr wrap="none" rtlCol="0">
            <a:spAutoFit/>
          </a:bodyPr>
          <a:lstStyle>
            <a:defPPr>
              <a:defRPr lang="ja-JP"/>
            </a:defPPr>
            <a:lvl1pPr>
              <a:lnSpc>
                <a:spcPct val="120000"/>
              </a:lnSpc>
              <a:defRPr>
                <a:latin typeface="メイリオ"/>
                <a:ea typeface="メイリオ"/>
                <a:cs typeface="メイリオ"/>
              </a:defRPr>
            </a:lvl1pPr>
          </a:lstStyle>
          <a:p>
            <a:r>
              <a:rPr lang="ja-JP" altLang="en-US" sz="1400" dirty="0"/>
              <a:t>デジタル</a:t>
            </a:r>
            <a:r>
              <a:rPr lang="en-US" altLang="ja-JP" sz="1400" dirty="0"/>
              <a:t>PANEO for CMS </a:t>
            </a:r>
            <a:r>
              <a:rPr lang="en-US" altLang="ja-JP" sz="1400" dirty="0" smtClean="0"/>
              <a:t>v0.3</a:t>
            </a:r>
            <a:r>
              <a:rPr lang="ja-JP" altLang="en-US" sz="1400" dirty="0" smtClean="0"/>
              <a:t>より</a:t>
            </a:r>
            <a:r>
              <a:rPr lang="en-US" altLang="ja-JP" sz="1400" dirty="0" smtClean="0"/>
              <a:t>PANEO-ALS</a:t>
            </a:r>
            <a:r>
              <a:rPr lang="ja-JP" altLang="en-US" sz="1400" dirty="0" smtClean="0"/>
              <a:t>、</a:t>
            </a:r>
            <a:r>
              <a:rPr lang="en-US" altLang="ja-JP" sz="1400" dirty="0" smtClean="0"/>
              <a:t>AMAZON(AWS)</a:t>
            </a:r>
            <a:r>
              <a:rPr lang="ja-JP" altLang="en-US" sz="1400" dirty="0" smtClean="0"/>
              <a:t>の新規機能追加を行ったこともあり、</a:t>
            </a:r>
            <a:endParaRPr lang="en-US" altLang="ja-JP" sz="1400" dirty="0" smtClean="0"/>
          </a:p>
          <a:p>
            <a:r>
              <a:rPr lang="ja-JP" altLang="en-US" sz="1400" dirty="0" smtClean="0"/>
              <a:t>ページ送り機能を新たに追加しております。</a:t>
            </a:r>
            <a:endParaRPr lang="en-US" altLang="ja-JP" sz="1400" dirty="0" smtClean="0"/>
          </a:p>
        </p:txBody>
      </p:sp>
      <p:pic>
        <p:nvPicPr>
          <p:cNvPr id="2" name="図 1" descr="スクリーンショット 2012-07-24 23.39.46.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9832" y="2204864"/>
            <a:ext cx="3327400" cy="723900"/>
          </a:xfrm>
          <a:prstGeom prst="rect">
            <a:avLst/>
          </a:prstGeom>
        </p:spPr>
      </p:pic>
      <p:sp>
        <p:nvSpPr>
          <p:cNvPr id="18" name="テキスト ボックス 17"/>
          <p:cNvSpPr txBox="1"/>
          <p:nvPr/>
        </p:nvSpPr>
        <p:spPr>
          <a:xfrm>
            <a:off x="323528" y="3140968"/>
            <a:ext cx="8354007" cy="1377813"/>
          </a:xfrm>
          <a:prstGeom prst="rect">
            <a:avLst/>
          </a:prstGeom>
          <a:noFill/>
        </p:spPr>
        <p:txBody>
          <a:bodyPr wrap="none" rtlCol="0">
            <a:spAutoFit/>
          </a:bodyPr>
          <a:lstStyle>
            <a:defPPr>
              <a:defRPr lang="ja-JP"/>
            </a:defPPr>
            <a:lvl1pPr>
              <a:lnSpc>
                <a:spcPct val="120000"/>
              </a:lnSpc>
              <a:defRPr>
                <a:latin typeface="メイリオ"/>
                <a:ea typeface="メイリオ"/>
                <a:cs typeface="メイリオ"/>
              </a:defRPr>
            </a:lvl1pPr>
          </a:lstStyle>
          <a:p>
            <a:r>
              <a:rPr lang="ja-JP" altLang="en-US" sz="1400" dirty="0" smtClean="0"/>
              <a:t>ページ送りをしたい</a:t>
            </a:r>
            <a:r>
              <a:rPr lang="en-US" altLang="ja-JP" sz="1400" dirty="0" smtClean="0"/>
              <a:t>PAGES</a:t>
            </a:r>
            <a:r>
              <a:rPr lang="ja-JP" altLang="en-US" sz="1400" dirty="0" smtClean="0"/>
              <a:t>のテンプレート内に</a:t>
            </a:r>
            <a:r>
              <a:rPr lang="en-US" altLang="ja-JP" sz="1400" dirty="0" smtClean="0"/>
              <a:t> class=“p2”  </a:t>
            </a:r>
            <a:r>
              <a:rPr lang="ja-JP" altLang="en-US" sz="1400" dirty="0" smtClean="0"/>
              <a:t>もしくは</a:t>
            </a:r>
            <a:r>
              <a:rPr lang="en-US" altLang="ja-JP" sz="1400" dirty="0" smtClean="0"/>
              <a:t> class=“p3”</a:t>
            </a:r>
            <a:r>
              <a:rPr lang="ja-JP" altLang="en-US" sz="1400" dirty="0" smtClean="0"/>
              <a:t>を追加することで</a:t>
            </a:r>
            <a:endParaRPr lang="en-US" altLang="ja-JP" sz="1400" dirty="0" smtClean="0"/>
          </a:p>
          <a:p>
            <a:r>
              <a:rPr lang="en-US" altLang="ja-JP" sz="1400" dirty="0" smtClean="0"/>
              <a:t>HTMLRIP</a:t>
            </a:r>
            <a:r>
              <a:rPr lang="ja-JP" altLang="en-US" sz="1400" dirty="0" smtClean="0"/>
              <a:t>時の印刷範囲を</a:t>
            </a:r>
            <a:r>
              <a:rPr lang="en-US" altLang="ja-JP" sz="1400" dirty="0" smtClean="0"/>
              <a:t>2</a:t>
            </a:r>
            <a:r>
              <a:rPr lang="ja-JP" altLang="en-US" sz="1400" dirty="0" smtClean="0"/>
              <a:t>ページ目もしくは</a:t>
            </a:r>
            <a:r>
              <a:rPr lang="en-US" altLang="ja-JP" sz="1400" dirty="0" smtClean="0"/>
              <a:t>3</a:t>
            </a:r>
            <a:r>
              <a:rPr lang="ja-JP" altLang="en-US" sz="1400" dirty="0" smtClean="0"/>
              <a:t>ページ目と言うように</a:t>
            </a:r>
            <a:r>
              <a:rPr lang="en-US" altLang="ja-JP" sz="1400" dirty="0" smtClean="0"/>
              <a:t>1</a:t>
            </a:r>
            <a:r>
              <a:rPr lang="ja-JP" altLang="en-US" sz="1400" dirty="0" smtClean="0"/>
              <a:t>ページ目以外のページを</a:t>
            </a:r>
            <a:endParaRPr lang="en-US" altLang="ja-JP" sz="1400" dirty="0" smtClean="0"/>
          </a:p>
          <a:p>
            <a:r>
              <a:rPr lang="en-US" altLang="ja-JP" sz="1400" dirty="0" smtClean="0"/>
              <a:t>RIP</a:t>
            </a:r>
            <a:r>
              <a:rPr lang="ja-JP" altLang="en-US" sz="1400" dirty="0" smtClean="0"/>
              <a:t>処理することが可能となりました。</a:t>
            </a:r>
            <a:r>
              <a:rPr lang="en-US" altLang="ja-JP" sz="1400" dirty="0" smtClean="0"/>
              <a:t>HTMLRIP</a:t>
            </a:r>
            <a:r>
              <a:rPr lang="ja-JP" altLang="en-US" sz="1400" dirty="0" smtClean="0"/>
              <a:t>の</a:t>
            </a:r>
            <a:r>
              <a:rPr lang="en-US" altLang="ja-JP" sz="1400" dirty="0" smtClean="0"/>
              <a:t>PAGEOFFSET</a:t>
            </a:r>
            <a:r>
              <a:rPr lang="ja-JP" altLang="en-US" sz="1400" dirty="0" smtClean="0"/>
              <a:t>に以下の例のように高さを指定して</a:t>
            </a:r>
            <a:endParaRPr lang="en-US" altLang="ja-JP" sz="1400" dirty="0" smtClean="0"/>
          </a:p>
          <a:p>
            <a:r>
              <a:rPr lang="en-US" altLang="ja-JP" sz="1400" dirty="0" smtClean="0"/>
              <a:t>Ripping</a:t>
            </a:r>
            <a:r>
              <a:rPr lang="ja-JP" altLang="en-US" sz="1400" dirty="0" smtClean="0"/>
              <a:t>処理を行なってください。</a:t>
            </a:r>
            <a:endParaRPr lang="en-US" altLang="ja-JP" sz="1400" dirty="0" smtClean="0"/>
          </a:p>
          <a:p>
            <a:endParaRPr lang="en-US" altLang="ja-JP" sz="1400" dirty="0" smtClean="0"/>
          </a:p>
        </p:txBody>
      </p:sp>
      <p:pic>
        <p:nvPicPr>
          <p:cNvPr id="5" name="図 4" descr="スクリーンショット 2012-07-24 23.43.06.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95736" y="4941168"/>
            <a:ext cx="4826000" cy="558800"/>
          </a:xfrm>
          <a:prstGeom prst="rect">
            <a:avLst/>
          </a:prstGeom>
        </p:spPr>
      </p:pic>
    </p:spTree>
    <p:extLst>
      <p:ext uri="{BB962C8B-B14F-4D97-AF65-F5344CB8AC3E}">
        <p14:creationId xmlns:p14="http://schemas.microsoft.com/office/powerpoint/2010/main" val="2068419109"/>
      </p:ext>
    </p:extLst>
  </p:cSld>
  <p:clrMapOvr>
    <a:masterClrMapping/>
  </p:clrMapOvr>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正方形/長方形 16"/>
          <p:cNvSpPr/>
          <p:nvPr/>
        </p:nvSpPr>
        <p:spPr>
          <a:xfrm>
            <a:off x="0" y="1700808"/>
            <a:ext cx="9144000" cy="1656184"/>
          </a:xfrm>
          <a:prstGeom prst="rect">
            <a:avLst/>
          </a:prstGeom>
          <a:solidFill>
            <a:srgbClr val="CCFFCC"/>
          </a:solidFill>
          <a:ln>
            <a:solidFill>
              <a:srgbClr val="CCFFCC"/>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US" altLang="ja-JP" dirty="0">
              <a:solidFill>
                <a:schemeClr val="tx1"/>
              </a:solidFill>
              <a:latin typeface="メイリオ" pitchFamily="50" charset="-128"/>
              <a:ea typeface="メイリオ" pitchFamily="50" charset="-128"/>
            </a:endParaRPr>
          </a:p>
        </p:txBody>
      </p:sp>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2" name="テキスト ボックス 3"/>
          <p:cNvSpPr txBox="1">
            <a:spLocks noChangeArrowheads="1"/>
          </p:cNvSpPr>
          <p:nvPr/>
        </p:nvSpPr>
        <p:spPr bwMode="auto">
          <a:xfrm>
            <a:off x="127894" y="2064764"/>
            <a:ext cx="9001125" cy="584776"/>
          </a:xfrm>
          <a:prstGeom prst="rect">
            <a:avLst/>
          </a:prstGeom>
          <a:noFill/>
          <a:ln w="9525">
            <a:noFill/>
            <a:miter lim="800000"/>
            <a:headEnd/>
            <a:tailEnd/>
          </a:ln>
        </p:spPr>
        <p:txBody>
          <a:bodyPr>
            <a:prstTxWarp prst="textNoShape">
              <a:avLst/>
            </a:prstTxWarp>
            <a:spAutoFit/>
          </a:bodyPr>
          <a:lstStyle/>
          <a:p>
            <a:pPr algn="ctr"/>
            <a:r>
              <a:rPr lang="en-US" altLang="ja-JP" sz="3200" dirty="0" smtClean="0">
                <a:latin typeface="メイリオ" pitchFamily="50" charset="-128"/>
                <a:ea typeface="メイリオ" pitchFamily="50" charset="-128"/>
              </a:rPr>
              <a:t>FORM</a:t>
            </a:r>
            <a:r>
              <a:rPr lang="ja-JP" altLang="en-US" sz="3200" dirty="0" smtClean="0">
                <a:latin typeface="メイリオ" pitchFamily="50" charset="-128"/>
                <a:ea typeface="メイリオ" pitchFamily="50" charset="-128"/>
              </a:rPr>
              <a:t> </a:t>
            </a:r>
            <a:r>
              <a:rPr lang="en-US" altLang="ja-JP" sz="3200" dirty="0" smtClean="0">
                <a:latin typeface="メイリオ" pitchFamily="50" charset="-128"/>
                <a:ea typeface="メイリオ" pitchFamily="50" charset="-128"/>
              </a:rPr>
              <a:t>MAIL</a:t>
            </a:r>
            <a:r>
              <a:rPr lang="ja-JP" altLang="en-US" sz="3200" dirty="0" smtClean="0">
                <a:latin typeface="メイリオ" pitchFamily="50" charset="-128"/>
                <a:ea typeface="メイリオ" pitchFamily="50" charset="-128"/>
              </a:rPr>
              <a:t> 制作ルールについて</a:t>
            </a:r>
            <a:endParaRPr lang="en-US" altLang="ja-JP" sz="3200" dirty="0" smtClean="0">
              <a:latin typeface="メイリオ" pitchFamily="50" charset="-128"/>
              <a:ea typeface="メイリオ" pitchFamily="50" charset="-128"/>
            </a:endParaRPr>
          </a:p>
        </p:txBody>
      </p:sp>
      <p:cxnSp>
        <p:nvCxnSpPr>
          <p:cNvPr id="13" name="直線コネクタ 12"/>
          <p:cNvCxnSpPr/>
          <p:nvPr/>
        </p:nvCxnSpPr>
        <p:spPr>
          <a:xfrm>
            <a:off x="179512" y="2924944"/>
            <a:ext cx="8712968" cy="0"/>
          </a:xfrm>
          <a:prstGeom prst="line">
            <a:avLst/>
          </a:prstGeom>
          <a:ln>
            <a:solidFill>
              <a:srgbClr val="008000"/>
            </a:solidFill>
          </a:ln>
        </p:spPr>
        <p:style>
          <a:lnRef idx="2">
            <a:schemeClr val="accent1"/>
          </a:lnRef>
          <a:fillRef idx="0">
            <a:schemeClr val="accent1"/>
          </a:fillRef>
          <a:effectRef idx="1">
            <a:schemeClr val="accent1"/>
          </a:effectRef>
          <a:fontRef idx="minor">
            <a:schemeClr val="tx1"/>
          </a:fontRef>
        </p:style>
      </p:cxn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テキスト ボックス 2"/>
          <p:cNvSpPr txBox="1"/>
          <p:nvPr/>
        </p:nvSpPr>
        <p:spPr>
          <a:xfrm>
            <a:off x="1403648" y="3645024"/>
            <a:ext cx="6443391" cy="338554"/>
          </a:xfrm>
          <a:prstGeom prst="rect">
            <a:avLst/>
          </a:prstGeom>
          <a:noFill/>
        </p:spPr>
        <p:txBody>
          <a:bodyPr wrap="none" rtlCol="0">
            <a:spAutoFit/>
          </a:bodyPr>
          <a:lstStyle/>
          <a:p>
            <a:r>
              <a:rPr kumimoji="1" lang="ja-JP" altLang="en-US" sz="1600" dirty="0" smtClean="0">
                <a:latin typeface="メイリオ"/>
                <a:ea typeface="メイリオ"/>
                <a:cs typeface="メイリオ"/>
              </a:rPr>
              <a:t>ここでは</a:t>
            </a:r>
            <a:r>
              <a:rPr kumimoji="1" lang="en-US" altLang="ja-JP" sz="1600" dirty="0" smtClean="0">
                <a:latin typeface="メイリオ"/>
                <a:ea typeface="メイリオ"/>
                <a:cs typeface="メイリオ"/>
              </a:rPr>
              <a:t>PANEO CMS</a:t>
            </a:r>
            <a:r>
              <a:rPr kumimoji="1" lang="ja-JP" altLang="en-US" sz="1600" dirty="0" smtClean="0">
                <a:latin typeface="メイリオ"/>
                <a:ea typeface="メイリオ"/>
                <a:cs typeface="メイリオ"/>
              </a:rPr>
              <a:t>の</a:t>
            </a:r>
            <a:r>
              <a:rPr lang="en-US" altLang="ja-JP" sz="1600" dirty="0">
                <a:latin typeface="メイリオ" pitchFamily="50" charset="-128"/>
                <a:ea typeface="メイリオ" pitchFamily="50" charset="-128"/>
              </a:rPr>
              <a:t>FORM</a:t>
            </a:r>
            <a:r>
              <a:rPr lang="ja-JP" altLang="en-US" sz="1600" dirty="0">
                <a:latin typeface="メイリオ" pitchFamily="50" charset="-128"/>
                <a:ea typeface="メイリオ" pitchFamily="50" charset="-128"/>
              </a:rPr>
              <a:t> </a:t>
            </a:r>
            <a:r>
              <a:rPr lang="en-US" altLang="ja-JP" sz="1600" dirty="0">
                <a:latin typeface="メイリオ" pitchFamily="50" charset="-128"/>
                <a:ea typeface="メイリオ" pitchFamily="50" charset="-128"/>
              </a:rPr>
              <a:t>MAIL</a:t>
            </a:r>
            <a:r>
              <a:rPr kumimoji="1" lang="ja-JP" altLang="en-US" sz="1600" dirty="0" smtClean="0">
                <a:latin typeface="メイリオ"/>
                <a:ea typeface="メイリオ"/>
                <a:cs typeface="メイリオ"/>
              </a:rPr>
              <a:t>制作ルールを説明いたします。</a:t>
            </a:r>
            <a:endParaRPr kumimoji="1" lang="ja-JP" altLang="en-US" sz="1600" dirty="0">
              <a:latin typeface="メイリオ"/>
              <a:ea typeface="メイリオ"/>
              <a:cs typeface="メイリオ"/>
            </a:endParaRPr>
          </a:p>
        </p:txBody>
      </p:sp>
      <p:sp>
        <p:nvSpPr>
          <p:cNvPr id="18" name="テキスト ボックス 17"/>
          <p:cNvSpPr txBox="1"/>
          <p:nvPr/>
        </p:nvSpPr>
        <p:spPr>
          <a:xfrm>
            <a:off x="395536" y="4077072"/>
            <a:ext cx="8598928" cy="584776"/>
          </a:xfrm>
          <a:prstGeom prst="rect">
            <a:avLst/>
          </a:prstGeom>
          <a:noFill/>
        </p:spPr>
        <p:txBody>
          <a:bodyPr wrap="none" rtlCol="0">
            <a:spAutoFit/>
          </a:bodyPr>
          <a:lstStyle/>
          <a:p>
            <a:r>
              <a:rPr lang="en-US" altLang="ja-JP" sz="1600" dirty="0">
                <a:latin typeface="メイリオ" pitchFamily="50" charset="-128"/>
                <a:ea typeface="メイリオ" pitchFamily="50" charset="-128"/>
              </a:rPr>
              <a:t>FORM</a:t>
            </a:r>
            <a:r>
              <a:rPr lang="ja-JP" altLang="en-US" sz="1600" dirty="0">
                <a:latin typeface="メイリオ" pitchFamily="50" charset="-128"/>
                <a:ea typeface="メイリオ" pitchFamily="50" charset="-128"/>
              </a:rPr>
              <a:t> </a:t>
            </a:r>
            <a:r>
              <a:rPr lang="en-US" altLang="ja-JP" sz="1600" dirty="0" smtClean="0">
                <a:latin typeface="メイリオ" pitchFamily="50" charset="-128"/>
                <a:ea typeface="メイリオ" pitchFamily="50" charset="-128"/>
              </a:rPr>
              <a:t>MAIL</a:t>
            </a:r>
            <a:r>
              <a:rPr lang="ja-JP" altLang="en-US" sz="1600" dirty="0" smtClean="0">
                <a:latin typeface="メイリオ"/>
                <a:ea typeface="メイリオ"/>
                <a:cs typeface="メイリオ"/>
              </a:rPr>
              <a:t>は、</a:t>
            </a:r>
            <a:r>
              <a:rPr lang="en-US" altLang="ja-JP" sz="1600" dirty="0" smtClean="0">
                <a:latin typeface="メイリオ"/>
                <a:ea typeface="メイリオ"/>
                <a:cs typeface="メイリオ"/>
              </a:rPr>
              <a:t>Gmail(</a:t>
            </a:r>
            <a:r>
              <a:rPr lang="en-US" altLang="ja-JP" sz="1600" dirty="0" err="1" smtClean="0">
                <a:latin typeface="メイリオ"/>
                <a:ea typeface="メイリオ"/>
                <a:cs typeface="メイリオ"/>
              </a:rPr>
              <a:t>GoogleApps</a:t>
            </a:r>
            <a:r>
              <a:rPr lang="en-US" altLang="ja-JP" sz="1600" dirty="0" smtClean="0">
                <a:latin typeface="メイリオ"/>
                <a:ea typeface="メイリオ"/>
                <a:cs typeface="メイリオ"/>
              </a:rPr>
              <a:t>)</a:t>
            </a:r>
            <a:r>
              <a:rPr lang="ja-JP" altLang="en-US" sz="1600" dirty="0" smtClean="0">
                <a:latin typeface="メイリオ"/>
                <a:ea typeface="メイリオ"/>
                <a:cs typeface="メイリオ"/>
              </a:rPr>
              <a:t>を利用してメール送信を行う仕様になります。</a:t>
            </a:r>
            <a:endParaRPr lang="en-US" altLang="ja-JP" sz="1600" dirty="0" smtClean="0">
              <a:latin typeface="メイリオ"/>
              <a:ea typeface="メイリオ"/>
              <a:cs typeface="メイリオ"/>
            </a:endParaRPr>
          </a:p>
          <a:p>
            <a:r>
              <a:rPr lang="en-US" altLang="ja-JP" sz="1600" dirty="0" smtClean="0">
                <a:latin typeface="メイリオ"/>
                <a:ea typeface="メイリオ"/>
                <a:cs typeface="メイリオ"/>
              </a:rPr>
              <a:t>FORM</a:t>
            </a:r>
            <a:r>
              <a:rPr lang="ja-JP" altLang="en-US" sz="1600" dirty="0" smtClean="0">
                <a:latin typeface="メイリオ"/>
                <a:ea typeface="メイリオ"/>
                <a:cs typeface="メイリオ"/>
              </a:rPr>
              <a:t> </a:t>
            </a:r>
            <a:r>
              <a:rPr lang="en-US" altLang="ja-JP" sz="1600" dirty="0" smtClean="0">
                <a:latin typeface="メイリオ"/>
                <a:ea typeface="メイリオ"/>
                <a:cs typeface="メイリオ"/>
              </a:rPr>
              <a:t>MAIL</a:t>
            </a:r>
            <a:r>
              <a:rPr lang="ja-JP" altLang="en-US" sz="1600" dirty="0" smtClean="0">
                <a:latin typeface="メイリオ"/>
                <a:ea typeface="メイリオ"/>
                <a:cs typeface="メイリオ"/>
              </a:rPr>
              <a:t>を利用する際は事前に</a:t>
            </a:r>
            <a:r>
              <a:rPr lang="en-US" altLang="ja-JP" sz="1600" dirty="0" smtClean="0">
                <a:latin typeface="メイリオ"/>
                <a:ea typeface="メイリオ"/>
                <a:cs typeface="メイリオ"/>
              </a:rPr>
              <a:t>Google</a:t>
            </a:r>
            <a:r>
              <a:rPr lang="ja-JP" altLang="en-US" sz="1600" dirty="0" smtClean="0">
                <a:latin typeface="メイリオ"/>
                <a:ea typeface="メイリオ"/>
                <a:cs typeface="メイリオ"/>
              </a:rPr>
              <a:t>アカウントを取得の上、制作を行なって下さい。</a:t>
            </a:r>
            <a:endParaRPr lang="en-US" altLang="ja-JP" sz="1600" dirty="0" smtClean="0">
              <a:latin typeface="メイリオ"/>
              <a:ea typeface="メイリオ"/>
              <a:cs typeface="メイリオ"/>
            </a:endParaRPr>
          </a:p>
        </p:txBody>
      </p:sp>
    </p:spTree>
    <p:extLst>
      <p:ext uri="{BB962C8B-B14F-4D97-AF65-F5344CB8AC3E}">
        <p14:creationId xmlns:p14="http://schemas.microsoft.com/office/powerpoint/2010/main" val="3515889529"/>
      </p:ext>
    </p:extLst>
  </p:cSld>
  <p:clrMapOvr>
    <a:masterClrMapping/>
  </p:clrMapOvr>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図 3" descr="FORMAIL.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608" y="2060848"/>
            <a:ext cx="6985933" cy="1610447"/>
          </a:xfrm>
          <a:prstGeom prst="rect">
            <a:avLst/>
          </a:prstGeom>
        </p:spPr>
      </p:pic>
      <p:sp>
        <p:nvSpPr>
          <p:cNvPr id="19" name="テキスト ボックス 18"/>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1</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FORM MAIL</a:t>
            </a:r>
            <a:r>
              <a:rPr lang="ja-JP" altLang="en-US" sz="2800" dirty="0" smtClean="0">
                <a:latin typeface="メイリオ"/>
                <a:ea typeface="メイリオ"/>
                <a:cs typeface="メイリオ"/>
              </a:rPr>
              <a:t>制作について</a:t>
            </a:r>
            <a:endParaRPr lang="ja-JP" altLang="en-US" sz="2800" dirty="0">
              <a:latin typeface="メイリオ"/>
              <a:ea typeface="メイリオ"/>
              <a:cs typeface="メイリオ"/>
            </a:endParaRPr>
          </a:p>
        </p:txBody>
      </p:sp>
      <p:sp>
        <p:nvSpPr>
          <p:cNvPr id="22" name="テキスト ボックス 21"/>
          <p:cNvSpPr txBox="1"/>
          <p:nvPr/>
        </p:nvSpPr>
        <p:spPr>
          <a:xfrm>
            <a:off x="4427984" y="1988840"/>
            <a:ext cx="491240" cy="369332"/>
          </a:xfrm>
          <a:prstGeom prst="rect">
            <a:avLst/>
          </a:prstGeom>
          <a:noFill/>
        </p:spPr>
        <p:txBody>
          <a:bodyPr wrap="none" rtlCol="0">
            <a:spAutoFit/>
          </a:bodyPr>
          <a:lstStyle/>
          <a:p>
            <a:r>
              <a:rPr lang="en-US" altLang="ja-JP" dirty="0" smtClean="0">
                <a:solidFill>
                  <a:srgbClr val="FF0000"/>
                </a:solidFill>
              </a:rPr>
              <a:t>①</a:t>
            </a:r>
            <a:endParaRPr kumimoji="1" lang="ja-JP" altLang="en-US" dirty="0">
              <a:solidFill>
                <a:srgbClr val="FF0000"/>
              </a:solidFill>
            </a:endParaRPr>
          </a:p>
        </p:txBody>
      </p:sp>
      <p:sp>
        <p:nvSpPr>
          <p:cNvPr id="23" name="テキスト ボックス 22"/>
          <p:cNvSpPr txBox="1"/>
          <p:nvPr/>
        </p:nvSpPr>
        <p:spPr>
          <a:xfrm>
            <a:off x="2555776" y="3340280"/>
            <a:ext cx="491240" cy="369332"/>
          </a:xfrm>
          <a:prstGeom prst="rect">
            <a:avLst/>
          </a:prstGeom>
          <a:noFill/>
        </p:spPr>
        <p:txBody>
          <a:bodyPr wrap="none" rtlCol="0">
            <a:spAutoFit/>
          </a:bodyPr>
          <a:lstStyle/>
          <a:p>
            <a:r>
              <a:rPr lang="en-US" altLang="ja-JP" dirty="0" smtClean="0">
                <a:solidFill>
                  <a:srgbClr val="FF0000"/>
                </a:solidFill>
              </a:rPr>
              <a:t>②</a:t>
            </a:r>
            <a:endParaRPr kumimoji="1" lang="ja-JP" altLang="en-US" dirty="0">
              <a:solidFill>
                <a:srgbClr val="FF0000"/>
              </a:solidFill>
            </a:endParaRPr>
          </a:p>
        </p:txBody>
      </p:sp>
      <p:sp>
        <p:nvSpPr>
          <p:cNvPr id="24" name="テキスト ボックス 23"/>
          <p:cNvSpPr txBox="1"/>
          <p:nvPr/>
        </p:nvSpPr>
        <p:spPr>
          <a:xfrm>
            <a:off x="755576" y="4077072"/>
            <a:ext cx="8263801" cy="2189318"/>
          </a:xfrm>
          <a:prstGeom prst="rect">
            <a:avLst/>
          </a:prstGeom>
          <a:noFill/>
        </p:spPr>
        <p:txBody>
          <a:bodyPr wrap="none" rtlCol="0">
            <a:spAutoFit/>
          </a:bodyPr>
          <a:lstStyle/>
          <a:p>
            <a:pPr>
              <a:lnSpc>
                <a:spcPct val="140000"/>
              </a:lnSpc>
            </a:pPr>
            <a:r>
              <a:rPr kumimoji="1" lang="en-US" altLang="ja-JP" sz="1400" dirty="0" smtClean="0">
                <a:latin typeface="メイリオ"/>
                <a:ea typeface="メイリオ"/>
                <a:cs typeface="メイリオ"/>
              </a:rPr>
              <a:t>①</a:t>
            </a:r>
            <a:r>
              <a:rPr kumimoji="1" lang="ja-JP" altLang="en-US" sz="1400" dirty="0" smtClean="0">
                <a:latin typeface="メイリオ"/>
                <a:ea typeface="メイリオ"/>
                <a:cs typeface="メイリオ"/>
              </a:rPr>
              <a:t>新しい</a:t>
            </a:r>
            <a:r>
              <a:rPr kumimoji="1" lang="en-US" altLang="ja-JP" sz="1400" dirty="0" smtClean="0">
                <a:latin typeface="メイリオ"/>
                <a:ea typeface="メイリオ"/>
                <a:cs typeface="メイリオ"/>
              </a:rPr>
              <a:t>FORM</a:t>
            </a:r>
            <a:r>
              <a:rPr kumimoji="1" lang="ja-JP" altLang="en-US" sz="1400" dirty="0" smtClean="0">
                <a:latin typeface="メイリオ"/>
                <a:ea typeface="メイリオ"/>
                <a:cs typeface="メイリオ"/>
              </a:rPr>
              <a:t>の追加</a:t>
            </a:r>
            <a:r>
              <a:rPr lang="ja-JP" altLang="en-US" sz="1400" dirty="0" smtClean="0">
                <a:latin typeface="メイリオ"/>
                <a:ea typeface="メイリオ"/>
                <a:cs typeface="メイリオ"/>
              </a:rPr>
              <a:t>・</a:t>
            </a:r>
            <a:r>
              <a:rPr lang="ja-JP" altLang="en-US" sz="1400" dirty="0">
                <a:latin typeface="メイリオ"/>
                <a:ea typeface="メイリオ"/>
                <a:cs typeface="メイリオ"/>
              </a:rPr>
              <a:t>・</a:t>
            </a:r>
            <a:r>
              <a:rPr lang="ja-JP" altLang="en-US" sz="1400" dirty="0" smtClean="0">
                <a:latin typeface="メイリオ"/>
                <a:ea typeface="メイリオ"/>
                <a:cs typeface="メイリオ"/>
              </a:rPr>
              <a:t>・ここから複数の</a:t>
            </a:r>
            <a:r>
              <a:rPr lang="en-US" altLang="ja-JP" sz="1400" dirty="0" smtClean="0">
                <a:latin typeface="メイリオ"/>
                <a:ea typeface="メイリオ"/>
                <a:cs typeface="メイリオ"/>
              </a:rPr>
              <a:t>FORM</a:t>
            </a:r>
            <a:r>
              <a:rPr lang="ja-JP" altLang="en-US" sz="1400" dirty="0" smtClean="0">
                <a:latin typeface="メイリオ"/>
                <a:ea typeface="メイリオ"/>
                <a:cs typeface="メイリオ"/>
              </a:rPr>
              <a:t>を追加することが可能です。</a:t>
            </a:r>
            <a:endParaRPr lang="en-US" altLang="ja-JP" sz="1400" dirty="0" smtClean="0">
              <a:latin typeface="メイリオ"/>
              <a:ea typeface="メイリオ"/>
              <a:cs typeface="メイリオ"/>
            </a:endParaRPr>
          </a:p>
          <a:p>
            <a:pPr>
              <a:lnSpc>
                <a:spcPct val="140000"/>
              </a:lnSpc>
            </a:pPr>
            <a:r>
              <a:rPr lang="en-US" altLang="ja-JP" sz="1400" dirty="0" smtClean="0">
                <a:latin typeface="メイリオ"/>
                <a:ea typeface="メイリオ"/>
                <a:cs typeface="メイリオ"/>
              </a:rPr>
              <a:t>PANEO</a:t>
            </a:r>
            <a:r>
              <a:rPr lang="ja-JP" altLang="en-US" sz="1400" dirty="0" smtClean="0">
                <a:latin typeface="メイリオ"/>
                <a:ea typeface="メイリオ"/>
                <a:cs typeface="メイリオ"/>
              </a:rPr>
              <a:t> </a:t>
            </a:r>
            <a:r>
              <a:rPr lang="en-US" altLang="ja-JP" sz="1400" dirty="0" smtClean="0">
                <a:latin typeface="メイリオ"/>
                <a:ea typeface="メイリオ"/>
                <a:cs typeface="メイリオ"/>
              </a:rPr>
              <a:t>CMS</a:t>
            </a:r>
            <a:r>
              <a:rPr lang="ja-JP" altLang="en-US" sz="1400" dirty="0" smtClean="0">
                <a:latin typeface="メイリオ"/>
                <a:ea typeface="メイリオ"/>
                <a:cs typeface="メイリオ"/>
              </a:rPr>
              <a:t>ではサイト規模に応じ、複数のフォームをブラウザ上から簡単に設置することが</a:t>
            </a:r>
            <a:endParaRPr lang="en-US" altLang="ja-JP" sz="1400" dirty="0" smtClean="0">
              <a:latin typeface="メイリオ"/>
              <a:ea typeface="メイリオ"/>
              <a:cs typeface="メイリオ"/>
            </a:endParaRPr>
          </a:p>
          <a:p>
            <a:pPr>
              <a:lnSpc>
                <a:spcPct val="140000"/>
              </a:lnSpc>
            </a:pPr>
            <a:r>
              <a:rPr lang="ja-JP" altLang="en-US" sz="1400" dirty="0" smtClean="0">
                <a:latin typeface="メイリオ"/>
                <a:ea typeface="メイリオ"/>
                <a:cs typeface="メイリオ"/>
              </a:rPr>
              <a:t>可能です。</a:t>
            </a:r>
            <a:endParaRPr lang="en-US" altLang="ja-JP" sz="1400" dirty="0" smtClean="0">
              <a:latin typeface="メイリオ"/>
              <a:ea typeface="メイリオ"/>
              <a:cs typeface="メイリオ"/>
            </a:endParaRPr>
          </a:p>
          <a:p>
            <a:pPr>
              <a:lnSpc>
                <a:spcPct val="140000"/>
              </a:lnSpc>
            </a:pPr>
            <a:endParaRPr lang="en-US" altLang="ja-JP" sz="1400" dirty="0">
              <a:latin typeface="メイリオ"/>
              <a:ea typeface="メイリオ"/>
              <a:cs typeface="メイリオ"/>
            </a:endParaRPr>
          </a:p>
          <a:p>
            <a:pPr>
              <a:lnSpc>
                <a:spcPct val="140000"/>
              </a:lnSpc>
            </a:pPr>
            <a:r>
              <a:rPr lang="en-US" altLang="ja-JP" sz="1400" dirty="0" smtClean="0">
                <a:latin typeface="メイリオ"/>
                <a:ea typeface="メイリオ"/>
                <a:cs typeface="メイリオ"/>
              </a:rPr>
              <a:t>②</a:t>
            </a:r>
            <a:r>
              <a:rPr lang="ja-JP" altLang="en-US" sz="1400" dirty="0" smtClean="0">
                <a:latin typeface="メイリオ"/>
                <a:ea typeface="メイリオ"/>
                <a:cs typeface="メイリオ"/>
              </a:rPr>
              <a:t>編集 ・・・　ここから作成したフォームの編集を行います。標準機能でひとつのフォームが</a:t>
            </a:r>
            <a:endParaRPr lang="en-US" altLang="ja-JP" sz="1400" dirty="0" smtClean="0">
              <a:latin typeface="メイリオ"/>
              <a:ea typeface="メイリオ"/>
              <a:cs typeface="メイリオ"/>
            </a:endParaRPr>
          </a:p>
          <a:p>
            <a:pPr>
              <a:lnSpc>
                <a:spcPct val="140000"/>
              </a:lnSpc>
            </a:pPr>
            <a:r>
              <a:rPr lang="ja-JP" altLang="en-US" sz="1400" dirty="0" smtClean="0">
                <a:latin typeface="メイリオ"/>
                <a:ea typeface="メイリオ"/>
                <a:cs typeface="メイリオ"/>
              </a:rPr>
              <a:t>セットされておりますので、サイトに１つのみフォームを設置する際はこちらを利用してください。</a:t>
            </a:r>
            <a:endParaRPr lang="en-US" altLang="ja-JP" sz="1400" dirty="0" smtClean="0">
              <a:latin typeface="メイリオ"/>
              <a:ea typeface="メイリオ"/>
              <a:cs typeface="メイリオ"/>
            </a:endParaRPr>
          </a:p>
          <a:p>
            <a:pPr>
              <a:lnSpc>
                <a:spcPct val="140000"/>
              </a:lnSpc>
            </a:pPr>
            <a:r>
              <a:rPr lang="ja-JP" altLang="en-US" sz="1400" dirty="0" smtClean="0">
                <a:latin typeface="メイリオ"/>
                <a:ea typeface="メイリオ"/>
                <a:cs typeface="メイリオ"/>
              </a:rPr>
              <a:t>複数のフォームを設置する際は</a:t>
            </a:r>
            <a:r>
              <a:rPr lang="en-US" altLang="ja-JP" sz="1400" dirty="0" smtClean="0">
                <a:latin typeface="メイリオ"/>
                <a:ea typeface="メイリオ"/>
                <a:cs typeface="メイリオ"/>
              </a:rPr>
              <a:t>①</a:t>
            </a:r>
            <a:r>
              <a:rPr lang="ja-JP" altLang="en-US" sz="1400" dirty="0" smtClean="0">
                <a:latin typeface="メイリオ"/>
                <a:ea typeface="メイリオ"/>
                <a:cs typeface="メイリオ"/>
              </a:rPr>
              <a:t>から新しいフォーム追加して下さい。</a:t>
            </a:r>
            <a:endParaRPr lang="en-US" altLang="ja-JP" sz="1400" dirty="0" smtClean="0">
              <a:latin typeface="メイリオ"/>
              <a:ea typeface="メイリオ"/>
              <a:cs typeface="メイリオ"/>
            </a:endParaRPr>
          </a:p>
        </p:txBody>
      </p:sp>
    </p:spTree>
    <p:extLst>
      <p:ext uri="{BB962C8B-B14F-4D97-AF65-F5344CB8AC3E}">
        <p14:creationId xmlns:p14="http://schemas.microsoft.com/office/powerpoint/2010/main" val="4267258975"/>
      </p:ext>
    </p:extLst>
  </p:cSld>
  <p:clrMapOvr>
    <a:masterClrMapping/>
  </p:clrMapOvr>
  <p:timing>
    <p:tnLst>
      <p:par>
        <p:cTn xmlns:p14="http://schemas.microsoft.com/office/powerpoint/2010/mai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descr="PANEO FORMMAIL.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568" y="1484784"/>
            <a:ext cx="3790739" cy="4895932"/>
          </a:xfrm>
          <a:prstGeom prst="rect">
            <a:avLst/>
          </a:prstGeom>
        </p:spPr>
      </p:pic>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テキスト ボックス 18"/>
          <p:cNvSpPr txBox="1"/>
          <p:nvPr/>
        </p:nvSpPr>
        <p:spPr>
          <a:xfrm>
            <a:off x="395536" y="836712"/>
            <a:ext cx="8496944" cy="523220"/>
          </a:xfrm>
          <a:prstGeom prst="rect">
            <a:avLst/>
          </a:prstGeom>
          <a:noFill/>
        </p:spPr>
        <p:txBody>
          <a:bodyPr wrap="square" rtlCol="0">
            <a:spAutoFit/>
          </a:bodyPr>
          <a:lstStyle/>
          <a:p>
            <a:r>
              <a:rPr lang="ja-JP" altLang="en-US" sz="2800" dirty="0" smtClean="0">
                <a:latin typeface="メイリオ"/>
                <a:ea typeface="メイリオ"/>
                <a:cs typeface="メイリオ"/>
              </a:rPr>
              <a:t>２．</a:t>
            </a:r>
            <a:r>
              <a:rPr lang="en-US" altLang="ja-JP" sz="2800" dirty="0" smtClean="0">
                <a:latin typeface="メイリオ"/>
                <a:ea typeface="メイリオ"/>
                <a:cs typeface="メイリオ"/>
              </a:rPr>
              <a:t>FORM MAIL</a:t>
            </a:r>
            <a:r>
              <a:rPr lang="ja-JP" altLang="en-US" sz="2800" dirty="0" smtClean="0">
                <a:latin typeface="メイリオ"/>
                <a:ea typeface="メイリオ"/>
                <a:cs typeface="メイリオ"/>
              </a:rPr>
              <a:t>制作について</a:t>
            </a:r>
            <a:endParaRPr lang="ja-JP" altLang="en-US" sz="2800" dirty="0">
              <a:latin typeface="メイリオ"/>
              <a:ea typeface="メイリオ"/>
              <a:cs typeface="メイリオ"/>
            </a:endParaRPr>
          </a:p>
        </p:txBody>
      </p:sp>
      <p:sp>
        <p:nvSpPr>
          <p:cNvPr id="22" name="テキスト ボックス 21"/>
          <p:cNvSpPr txBox="1"/>
          <p:nvPr/>
        </p:nvSpPr>
        <p:spPr>
          <a:xfrm>
            <a:off x="467544" y="2276872"/>
            <a:ext cx="383105" cy="276999"/>
          </a:xfrm>
          <a:prstGeom prst="rect">
            <a:avLst/>
          </a:prstGeom>
          <a:noFill/>
        </p:spPr>
        <p:txBody>
          <a:bodyPr wrap="square" rtlCol="0">
            <a:spAutoFit/>
          </a:bodyPr>
          <a:lstStyle/>
          <a:p>
            <a:r>
              <a:rPr lang="en-US" altLang="ja-JP" sz="1200" dirty="0" smtClean="0">
                <a:solidFill>
                  <a:srgbClr val="FF0000"/>
                </a:solidFill>
              </a:rPr>
              <a:t>①</a:t>
            </a:r>
            <a:endParaRPr kumimoji="1" lang="ja-JP" altLang="en-US" sz="1200" dirty="0">
              <a:solidFill>
                <a:srgbClr val="FF0000"/>
              </a:solidFill>
            </a:endParaRPr>
          </a:p>
        </p:txBody>
      </p:sp>
      <p:sp>
        <p:nvSpPr>
          <p:cNvPr id="13" name="テキスト ボックス 12"/>
          <p:cNvSpPr txBox="1"/>
          <p:nvPr/>
        </p:nvSpPr>
        <p:spPr>
          <a:xfrm>
            <a:off x="466357" y="2459472"/>
            <a:ext cx="383105" cy="276999"/>
          </a:xfrm>
          <a:prstGeom prst="rect">
            <a:avLst/>
          </a:prstGeom>
          <a:noFill/>
        </p:spPr>
        <p:txBody>
          <a:bodyPr wrap="square" rtlCol="0">
            <a:spAutoFit/>
          </a:bodyPr>
          <a:lstStyle/>
          <a:p>
            <a:r>
              <a:rPr lang="en-US" altLang="ja-JP" sz="1200" dirty="0" smtClean="0">
                <a:solidFill>
                  <a:srgbClr val="FF0000"/>
                </a:solidFill>
              </a:rPr>
              <a:t>②</a:t>
            </a:r>
            <a:endParaRPr kumimoji="1" lang="ja-JP" altLang="en-US" sz="1200" dirty="0">
              <a:solidFill>
                <a:srgbClr val="FF0000"/>
              </a:solidFill>
            </a:endParaRPr>
          </a:p>
        </p:txBody>
      </p:sp>
      <p:sp>
        <p:nvSpPr>
          <p:cNvPr id="18" name="テキスト ボックス 17"/>
          <p:cNvSpPr txBox="1"/>
          <p:nvPr/>
        </p:nvSpPr>
        <p:spPr>
          <a:xfrm>
            <a:off x="469544" y="2805996"/>
            <a:ext cx="383105" cy="276999"/>
          </a:xfrm>
          <a:prstGeom prst="rect">
            <a:avLst/>
          </a:prstGeom>
          <a:noFill/>
        </p:spPr>
        <p:txBody>
          <a:bodyPr wrap="square" rtlCol="0">
            <a:spAutoFit/>
          </a:bodyPr>
          <a:lstStyle/>
          <a:p>
            <a:r>
              <a:rPr lang="en-US" altLang="ja-JP" sz="1200" dirty="0" smtClean="0">
                <a:solidFill>
                  <a:srgbClr val="FF0000"/>
                </a:solidFill>
              </a:rPr>
              <a:t>④</a:t>
            </a:r>
            <a:endParaRPr kumimoji="1" lang="ja-JP" altLang="en-US" sz="1200" dirty="0">
              <a:solidFill>
                <a:srgbClr val="FF0000"/>
              </a:solidFill>
            </a:endParaRPr>
          </a:p>
        </p:txBody>
      </p:sp>
      <p:sp>
        <p:nvSpPr>
          <p:cNvPr id="20" name="テキスト ボックス 19"/>
          <p:cNvSpPr txBox="1"/>
          <p:nvPr/>
        </p:nvSpPr>
        <p:spPr>
          <a:xfrm>
            <a:off x="467544" y="2642072"/>
            <a:ext cx="383105" cy="276999"/>
          </a:xfrm>
          <a:prstGeom prst="rect">
            <a:avLst/>
          </a:prstGeom>
          <a:noFill/>
        </p:spPr>
        <p:txBody>
          <a:bodyPr wrap="square" rtlCol="0">
            <a:spAutoFit/>
          </a:bodyPr>
          <a:lstStyle/>
          <a:p>
            <a:r>
              <a:rPr kumimoji="1" lang="en-US" altLang="ja-JP" sz="1200" dirty="0" smtClean="0">
                <a:solidFill>
                  <a:srgbClr val="FF0000"/>
                </a:solidFill>
              </a:rPr>
              <a:t>③</a:t>
            </a:r>
            <a:endParaRPr kumimoji="1" lang="ja-JP" altLang="en-US" sz="1200" dirty="0">
              <a:solidFill>
                <a:srgbClr val="FF0000"/>
              </a:solidFill>
            </a:endParaRPr>
          </a:p>
        </p:txBody>
      </p:sp>
      <p:sp>
        <p:nvSpPr>
          <p:cNvPr id="23" name="テキスト ボックス 22"/>
          <p:cNvSpPr txBox="1"/>
          <p:nvPr/>
        </p:nvSpPr>
        <p:spPr>
          <a:xfrm>
            <a:off x="469544" y="2996952"/>
            <a:ext cx="383105" cy="276999"/>
          </a:xfrm>
          <a:prstGeom prst="rect">
            <a:avLst/>
          </a:prstGeom>
          <a:noFill/>
        </p:spPr>
        <p:txBody>
          <a:bodyPr wrap="square" rtlCol="0">
            <a:spAutoFit/>
          </a:bodyPr>
          <a:lstStyle/>
          <a:p>
            <a:r>
              <a:rPr kumimoji="1" lang="en-US" altLang="ja-JP" sz="1200" dirty="0" smtClean="0">
                <a:solidFill>
                  <a:srgbClr val="FF0000"/>
                </a:solidFill>
              </a:rPr>
              <a:t>⑤</a:t>
            </a:r>
            <a:endParaRPr kumimoji="1" lang="ja-JP" altLang="en-US" sz="1200" dirty="0">
              <a:solidFill>
                <a:srgbClr val="FF0000"/>
              </a:solidFill>
            </a:endParaRPr>
          </a:p>
        </p:txBody>
      </p:sp>
      <p:sp>
        <p:nvSpPr>
          <p:cNvPr id="24" name="テキスト ボックス 23"/>
          <p:cNvSpPr txBox="1"/>
          <p:nvPr/>
        </p:nvSpPr>
        <p:spPr>
          <a:xfrm>
            <a:off x="611560" y="3356992"/>
            <a:ext cx="383105" cy="276999"/>
          </a:xfrm>
          <a:prstGeom prst="rect">
            <a:avLst/>
          </a:prstGeom>
          <a:noFill/>
        </p:spPr>
        <p:txBody>
          <a:bodyPr wrap="square" rtlCol="0">
            <a:spAutoFit/>
          </a:bodyPr>
          <a:lstStyle/>
          <a:p>
            <a:r>
              <a:rPr kumimoji="1" lang="en-US" altLang="ja-JP" sz="1200" dirty="0" smtClean="0">
                <a:solidFill>
                  <a:srgbClr val="FF0000"/>
                </a:solidFill>
              </a:rPr>
              <a:t>⑥</a:t>
            </a:r>
            <a:endParaRPr kumimoji="1" lang="ja-JP" altLang="en-US" sz="1200" dirty="0">
              <a:solidFill>
                <a:srgbClr val="FF0000"/>
              </a:solidFill>
            </a:endParaRPr>
          </a:p>
        </p:txBody>
      </p:sp>
      <p:sp>
        <p:nvSpPr>
          <p:cNvPr id="25" name="テキスト ボックス 24"/>
          <p:cNvSpPr txBox="1"/>
          <p:nvPr/>
        </p:nvSpPr>
        <p:spPr>
          <a:xfrm>
            <a:off x="611560" y="3645024"/>
            <a:ext cx="383105" cy="276999"/>
          </a:xfrm>
          <a:prstGeom prst="rect">
            <a:avLst/>
          </a:prstGeom>
          <a:noFill/>
        </p:spPr>
        <p:txBody>
          <a:bodyPr wrap="square" rtlCol="0">
            <a:spAutoFit/>
          </a:bodyPr>
          <a:lstStyle/>
          <a:p>
            <a:r>
              <a:rPr kumimoji="1" lang="en-US" altLang="ja-JP" sz="1200" dirty="0" smtClean="0">
                <a:solidFill>
                  <a:srgbClr val="FF0000"/>
                </a:solidFill>
              </a:rPr>
              <a:t>⑦</a:t>
            </a:r>
            <a:endParaRPr kumimoji="1" lang="ja-JP" altLang="en-US" sz="1200" dirty="0">
              <a:solidFill>
                <a:srgbClr val="FF0000"/>
              </a:solidFill>
            </a:endParaRPr>
          </a:p>
        </p:txBody>
      </p:sp>
      <p:sp>
        <p:nvSpPr>
          <p:cNvPr id="26" name="テキスト ボックス 25"/>
          <p:cNvSpPr txBox="1"/>
          <p:nvPr/>
        </p:nvSpPr>
        <p:spPr>
          <a:xfrm>
            <a:off x="611560" y="3933056"/>
            <a:ext cx="383105" cy="276999"/>
          </a:xfrm>
          <a:prstGeom prst="rect">
            <a:avLst/>
          </a:prstGeom>
          <a:noFill/>
        </p:spPr>
        <p:txBody>
          <a:bodyPr wrap="square" rtlCol="0">
            <a:spAutoFit/>
          </a:bodyPr>
          <a:lstStyle/>
          <a:p>
            <a:r>
              <a:rPr kumimoji="1" lang="en-US" altLang="ja-JP" sz="1200" dirty="0" smtClean="0">
                <a:solidFill>
                  <a:srgbClr val="FF0000"/>
                </a:solidFill>
              </a:rPr>
              <a:t>⑧</a:t>
            </a:r>
            <a:endParaRPr kumimoji="1" lang="ja-JP" altLang="en-US" sz="1200" dirty="0">
              <a:solidFill>
                <a:srgbClr val="FF0000"/>
              </a:solidFill>
            </a:endParaRPr>
          </a:p>
        </p:txBody>
      </p:sp>
      <p:sp>
        <p:nvSpPr>
          <p:cNvPr id="27" name="テキスト ボックス 26"/>
          <p:cNvSpPr txBox="1"/>
          <p:nvPr/>
        </p:nvSpPr>
        <p:spPr>
          <a:xfrm>
            <a:off x="611560" y="4149080"/>
            <a:ext cx="383105" cy="276999"/>
          </a:xfrm>
          <a:prstGeom prst="rect">
            <a:avLst/>
          </a:prstGeom>
          <a:noFill/>
        </p:spPr>
        <p:txBody>
          <a:bodyPr wrap="square" rtlCol="0">
            <a:spAutoFit/>
          </a:bodyPr>
          <a:lstStyle/>
          <a:p>
            <a:r>
              <a:rPr kumimoji="1" lang="en-US" altLang="ja-JP" sz="1200" dirty="0" smtClean="0">
                <a:solidFill>
                  <a:srgbClr val="FF0000"/>
                </a:solidFill>
              </a:rPr>
              <a:t>⑨</a:t>
            </a:r>
            <a:endParaRPr kumimoji="1" lang="ja-JP" altLang="en-US" sz="1200" dirty="0">
              <a:solidFill>
                <a:srgbClr val="FF0000"/>
              </a:solidFill>
            </a:endParaRPr>
          </a:p>
        </p:txBody>
      </p:sp>
      <p:sp>
        <p:nvSpPr>
          <p:cNvPr id="28" name="テキスト ボックス 27"/>
          <p:cNvSpPr txBox="1"/>
          <p:nvPr/>
        </p:nvSpPr>
        <p:spPr>
          <a:xfrm>
            <a:off x="611560" y="4437112"/>
            <a:ext cx="383105" cy="276999"/>
          </a:xfrm>
          <a:prstGeom prst="rect">
            <a:avLst/>
          </a:prstGeom>
          <a:noFill/>
        </p:spPr>
        <p:txBody>
          <a:bodyPr wrap="square" rtlCol="0">
            <a:spAutoFit/>
          </a:bodyPr>
          <a:lstStyle/>
          <a:p>
            <a:r>
              <a:rPr kumimoji="1" lang="en-US" altLang="ja-JP" sz="1200" dirty="0" smtClean="0">
                <a:solidFill>
                  <a:srgbClr val="FF0000"/>
                </a:solidFill>
              </a:rPr>
              <a:t>⑩</a:t>
            </a:r>
            <a:endParaRPr kumimoji="1" lang="ja-JP" altLang="en-US" sz="1200" dirty="0">
              <a:solidFill>
                <a:srgbClr val="FF0000"/>
              </a:solidFill>
            </a:endParaRPr>
          </a:p>
        </p:txBody>
      </p:sp>
      <p:sp>
        <p:nvSpPr>
          <p:cNvPr id="29" name="テキスト ボックス 28"/>
          <p:cNvSpPr txBox="1"/>
          <p:nvPr/>
        </p:nvSpPr>
        <p:spPr>
          <a:xfrm>
            <a:off x="611560" y="4653136"/>
            <a:ext cx="383105" cy="276999"/>
          </a:xfrm>
          <a:prstGeom prst="rect">
            <a:avLst/>
          </a:prstGeom>
          <a:noFill/>
        </p:spPr>
        <p:txBody>
          <a:bodyPr wrap="square" rtlCol="0">
            <a:spAutoFit/>
          </a:bodyPr>
          <a:lstStyle/>
          <a:p>
            <a:r>
              <a:rPr kumimoji="1" lang="en-US" altLang="ja-JP" sz="1200" dirty="0" smtClean="0">
                <a:solidFill>
                  <a:srgbClr val="FF0000"/>
                </a:solidFill>
              </a:rPr>
              <a:t>⑪</a:t>
            </a:r>
            <a:endParaRPr kumimoji="1" lang="ja-JP" altLang="en-US" sz="1200" dirty="0">
              <a:solidFill>
                <a:srgbClr val="FF0000"/>
              </a:solidFill>
            </a:endParaRPr>
          </a:p>
        </p:txBody>
      </p:sp>
      <p:sp>
        <p:nvSpPr>
          <p:cNvPr id="30" name="テキスト ボックス 29"/>
          <p:cNvSpPr txBox="1"/>
          <p:nvPr/>
        </p:nvSpPr>
        <p:spPr>
          <a:xfrm>
            <a:off x="611560" y="4941168"/>
            <a:ext cx="383105" cy="276999"/>
          </a:xfrm>
          <a:prstGeom prst="rect">
            <a:avLst/>
          </a:prstGeom>
          <a:noFill/>
        </p:spPr>
        <p:txBody>
          <a:bodyPr wrap="square" rtlCol="0">
            <a:spAutoFit/>
          </a:bodyPr>
          <a:lstStyle/>
          <a:p>
            <a:r>
              <a:rPr kumimoji="1" lang="en-US" altLang="ja-JP" sz="1200" dirty="0" smtClean="0">
                <a:solidFill>
                  <a:srgbClr val="FF0000"/>
                </a:solidFill>
              </a:rPr>
              <a:t>⑫</a:t>
            </a:r>
            <a:endParaRPr kumimoji="1" lang="ja-JP" altLang="en-US" sz="1200" dirty="0">
              <a:solidFill>
                <a:srgbClr val="FF0000"/>
              </a:solidFill>
            </a:endParaRPr>
          </a:p>
        </p:txBody>
      </p:sp>
      <p:sp>
        <p:nvSpPr>
          <p:cNvPr id="31" name="テキスト ボックス 30"/>
          <p:cNvSpPr txBox="1"/>
          <p:nvPr/>
        </p:nvSpPr>
        <p:spPr>
          <a:xfrm>
            <a:off x="611560" y="5157192"/>
            <a:ext cx="383105" cy="276999"/>
          </a:xfrm>
          <a:prstGeom prst="rect">
            <a:avLst/>
          </a:prstGeom>
          <a:noFill/>
        </p:spPr>
        <p:txBody>
          <a:bodyPr wrap="square" rtlCol="0">
            <a:spAutoFit/>
          </a:bodyPr>
          <a:lstStyle/>
          <a:p>
            <a:r>
              <a:rPr kumimoji="1" lang="en-US" altLang="ja-JP" sz="1200" dirty="0" smtClean="0">
                <a:solidFill>
                  <a:srgbClr val="FF0000"/>
                </a:solidFill>
              </a:rPr>
              <a:t>⑬</a:t>
            </a:r>
            <a:endParaRPr kumimoji="1" lang="ja-JP" altLang="en-US" sz="1200" dirty="0">
              <a:solidFill>
                <a:srgbClr val="FF0000"/>
              </a:solidFill>
            </a:endParaRPr>
          </a:p>
        </p:txBody>
      </p:sp>
      <p:sp>
        <p:nvSpPr>
          <p:cNvPr id="32" name="テキスト ボックス 31"/>
          <p:cNvSpPr txBox="1"/>
          <p:nvPr/>
        </p:nvSpPr>
        <p:spPr>
          <a:xfrm>
            <a:off x="395536" y="5733256"/>
            <a:ext cx="383105" cy="276999"/>
          </a:xfrm>
          <a:prstGeom prst="rect">
            <a:avLst/>
          </a:prstGeom>
          <a:noFill/>
        </p:spPr>
        <p:txBody>
          <a:bodyPr wrap="square" rtlCol="0">
            <a:spAutoFit/>
          </a:bodyPr>
          <a:lstStyle/>
          <a:p>
            <a:r>
              <a:rPr kumimoji="1" lang="en-US" altLang="ja-JP" sz="1200" dirty="0" smtClean="0">
                <a:solidFill>
                  <a:srgbClr val="FF0000"/>
                </a:solidFill>
              </a:rPr>
              <a:t>⑭</a:t>
            </a:r>
            <a:endParaRPr kumimoji="1" lang="ja-JP" altLang="en-US" sz="1200" dirty="0">
              <a:solidFill>
                <a:srgbClr val="FF0000"/>
              </a:solidFill>
            </a:endParaRPr>
          </a:p>
        </p:txBody>
      </p:sp>
      <p:sp>
        <p:nvSpPr>
          <p:cNvPr id="33" name="テキスト ボックス 32"/>
          <p:cNvSpPr txBox="1"/>
          <p:nvPr/>
        </p:nvSpPr>
        <p:spPr>
          <a:xfrm>
            <a:off x="5148064" y="1484784"/>
            <a:ext cx="3384376" cy="461665"/>
          </a:xfrm>
          <a:prstGeom prst="rect">
            <a:avLst/>
          </a:prstGeom>
          <a:noFill/>
        </p:spPr>
        <p:txBody>
          <a:bodyPr wrap="square" rtlCol="0">
            <a:spAutoFit/>
          </a:bodyPr>
          <a:lstStyle/>
          <a:p>
            <a:r>
              <a:rPr lang="en-US" altLang="ja-JP" sz="1200" dirty="0" smtClean="0">
                <a:latin typeface="メイリオ"/>
                <a:ea typeface="メイリオ"/>
                <a:cs typeface="メイリオ"/>
              </a:rPr>
              <a:t>①〜⑤</a:t>
            </a:r>
            <a:r>
              <a:rPr lang="ja-JP" altLang="en-US" sz="1200" dirty="0" smtClean="0">
                <a:latin typeface="メイリオ"/>
                <a:ea typeface="メイリオ"/>
                <a:cs typeface="メイリオ"/>
              </a:rPr>
              <a:t> ・・・各テンプレートの編集をここから行います</a:t>
            </a:r>
            <a:endParaRPr kumimoji="1" lang="ja-JP" altLang="en-US" sz="1200" dirty="0">
              <a:latin typeface="メイリオ"/>
              <a:ea typeface="メイリオ"/>
              <a:cs typeface="メイリオ"/>
            </a:endParaRPr>
          </a:p>
        </p:txBody>
      </p:sp>
      <p:sp>
        <p:nvSpPr>
          <p:cNvPr id="34" name="テキスト ボックス 33"/>
          <p:cNvSpPr txBox="1"/>
          <p:nvPr/>
        </p:nvSpPr>
        <p:spPr>
          <a:xfrm>
            <a:off x="5148064" y="2044620"/>
            <a:ext cx="3384376" cy="4339649"/>
          </a:xfrm>
          <a:prstGeom prst="rect">
            <a:avLst/>
          </a:prstGeom>
          <a:noFill/>
        </p:spPr>
        <p:txBody>
          <a:bodyPr wrap="square" rtlCol="0">
            <a:spAutoFit/>
          </a:bodyPr>
          <a:lstStyle/>
          <a:p>
            <a:r>
              <a:rPr lang="en-US" altLang="ja-JP" sz="1200" dirty="0" smtClean="0">
                <a:latin typeface="メイリオ"/>
                <a:ea typeface="メイリオ"/>
                <a:cs typeface="メイリオ"/>
              </a:rPr>
              <a:t>⑥</a:t>
            </a:r>
            <a:r>
              <a:rPr lang="ja-JP" altLang="en-US" sz="1200" dirty="0" smtClean="0">
                <a:latin typeface="メイリオ"/>
                <a:ea typeface="メイリオ"/>
                <a:cs typeface="メイリオ"/>
              </a:rPr>
              <a:t>・・・フォームの</a:t>
            </a:r>
            <a:r>
              <a:rPr lang="en-US" altLang="ja-JP" sz="1200" dirty="0" smtClean="0">
                <a:latin typeface="メイリオ"/>
                <a:ea typeface="メイリオ"/>
                <a:cs typeface="メイリオ"/>
              </a:rPr>
              <a:t>URL</a:t>
            </a:r>
            <a:r>
              <a:rPr lang="ja-JP" altLang="en-US" sz="1200" dirty="0" smtClean="0">
                <a:latin typeface="メイリオ"/>
                <a:ea typeface="メイリオ"/>
                <a:cs typeface="メイリオ"/>
              </a:rPr>
              <a:t>の一部となります。</a:t>
            </a:r>
            <a:r>
              <a:rPr lang="en-US" altLang="ja-JP" sz="1200" dirty="0">
                <a:latin typeface="メイリオ"/>
                <a:ea typeface="メイリオ"/>
                <a:cs typeface="メイリオ"/>
              </a:rPr>
              <a:t> </a:t>
            </a:r>
            <a:endParaRPr kumimoji="1" lang="en-US" altLang="ja-JP" sz="1200" dirty="0">
              <a:latin typeface="メイリオ"/>
              <a:ea typeface="メイリオ"/>
              <a:cs typeface="メイリオ"/>
            </a:endParaRPr>
          </a:p>
          <a:p>
            <a:r>
              <a:rPr lang="en-US" altLang="ja-JP" sz="1200" dirty="0" err="1" smtClean="0">
                <a:latin typeface="メイリオ"/>
                <a:ea typeface="メイリオ"/>
                <a:cs typeface="メイリオ"/>
              </a:rPr>
              <a:t>formmail_</a:t>
            </a:r>
            <a:r>
              <a:rPr lang="en-US" altLang="ja-JP" sz="1200" b="1" dirty="0" err="1" smtClean="0">
                <a:solidFill>
                  <a:srgbClr val="FF0000"/>
                </a:solidFill>
                <a:latin typeface="メイリオ"/>
                <a:ea typeface="メイリオ"/>
                <a:cs typeface="メイリオ"/>
              </a:rPr>
              <a:t>default</a:t>
            </a:r>
            <a:r>
              <a:rPr lang="en-US" altLang="ja-JP" sz="1200" dirty="0" err="1" smtClean="0">
                <a:latin typeface="メイリオ"/>
                <a:ea typeface="メイリオ"/>
                <a:cs typeface="メイリオ"/>
              </a:rPr>
              <a:t>.html</a:t>
            </a:r>
            <a:endParaRPr lang="en-US" altLang="ja-JP" sz="1200" dirty="0" smtClean="0">
              <a:latin typeface="メイリオ"/>
              <a:ea typeface="メイリオ"/>
              <a:cs typeface="メイリオ"/>
            </a:endParaRPr>
          </a:p>
          <a:p>
            <a:endParaRPr kumimoji="1" lang="en-US" altLang="ja-JP" sz="1200" dirty="0">
              <a:latin typeface="メイリオ"/>
              <a:ea typeface="メイリオ"/>
              <a:cs typeface="メイリオ"/>
            </a:endParaRPr>
          </a:p>
          <a:p>
            <a:r>
              <a:rPr lang="en-US" altLang="ja-JP" sz="1200" dirty="0" smtClean="0">
                <a:latin typeface="メイリオ"/>
                <a:ea typeface="メイリオ"/>
                <a:cs typeface="メイリオ"/>
              </a:rPr>
              <a:t>⑦</a:t>
            </a:r>
            <a:r>
              <a:rPr lang="ja-JP" altLang="en-US" sz="1200" dirty="0" smtClean="0">
                <a:latin typeface="メイリオ"/>
                <a:ea typeface="メイリオ"/>
                <a:cs typeface="メイリオ"/>
              </a:rPr>
              <a:t>・・・フォームのタイトルとなります。</a:t>
            </a:r>
            <a:endParaRPr lang="en-US" altLang="ja-JP" sz="1200" dirty="0" smtClean="0">
              <a:latin typeface="メイリオ"/>
              <a:ea typeface="メイリオ"/>
              <a:cs typeface="メイリオ"/>
            </a:endParaRPr>
          </a:p>
          <a:p>
            <a:r>
              <a:rPr kumimoji="1" lang="en-US" altLang="ja-JP" sz="1200" dirty="0" smtClean="0">
                <a:latin typeface="メイリオ"/>
                <a:ea typeface="メイリオ"/>
                <a:cs typeface="メイリオ"/>
              </a:rPr>
              <a:t>⑧</a:t>
            </a:r>
            <a:r>
              <a:rPr kumimoji="1" lang="ja-JP" altLang="en-US" sz="1200" dirty="0" smtClean="0">
                <a:latin typeface="メイリオ"/>
                <a:ea typeface="メイリオ"/>
                <a:cs typeface="メイリオ"/>
              </a:rPr>
              <a:t>・・・ページナビゲーション用のファイル名となります。</a:t>
            </a:r>
            <a:endParaRPr kumimoji="1" lang="en-US" altLang="ja-JP" sz="1200" dirty="0" smtClean="0">
              <a:latin typeface="メイリオ"/>
              <a:ea typeface="メイリオ"/>
              <a:cs typeface="メイリオ"/>
            </a:endParaRPr>
          </a:p>
          <a:p>
            <a:r>
              <a:rPr lang="en-US" altLang="ja-JP" sz="1200" dirty="0" smtClean="0">
                <a:latin typeface="メイリオ"/>
                <a:ea typeface="メイリオ"/>
                <a:cs typeface="メイリオ"/>
              </a:rPr>
              <a:t>⑨</a:t>
            </a:r>
            <a:r>
              <a:rPr lang="ja-JP" altLang="en-US" sz="1200" dirty="0" smtClean="0">
                <a:latin typeface="メイリオ"/>
                <a:ea typeface="メイリオ"/>
                <a:cs typeface="メイリオ"/>
              </a:rPr>
              <a:t>・・・</a:t>
            </a:r>
            <a:r>
              <a:rPr lang="en-US" altLang="ja-JP" sz="1200" dirty="0" smtClean="0">
                <a:latin typeface="メイリオ"/>
                <a:ea typeface="メイリオ"/>
                <a:cs typeface="メイリオ"/>
              </a:rPr>
              <a:t>PANEO CMS</a:t>
            </a:r>
            <a:r>
              <a:rPr lang="ja-JP" altLang="en-US" sz="1200" dirty="0" smtClean="0">
                <a:latin typeface="メイリオ"/>
                <a:ea typeface="メイリオ"/>
                <a:cs typeface="メイリオ"/>
              </a:rPr>
              <a:t>に基づいた</a:t>
            </a:r>
            <a:r>
              <a:rPr lang="en-US" altLang="ja-JP" sz="1200" dirty="0" smtClean="0">
                <a:latin typeface="メイリオ"/>
                <a:ea typeface="メイリオ"/>
                <a:cs typeface="メイリオ"/>
              </a:rPr>
              <a:t>CSS</a:t>
            </a:r>
            <a:r>
              <a:rPr lang="ja-JP" altLang="en-US" sz="1200" dirty="0" smtClean="0">
                <a:latin typeface="メイリオ"/>
                <a:ea typeface="メイリオ"/>
                <a:cs typeface="メイリオ"/>
              </a:rPr>
              <a:t>ファイルを利用するかどうかのチェック項目です。</a:t>
            </a:r>
            <a:endParaRPr lang="en-US" altLang="ja-JP" sz="1200" dirty="0" smtClean="0">
              <a:latin typeface="メイリオ"/>
              <a:ea typeface="メイリオ"/>
              <a:cs typeface="メイリオ"/>
            </a:endParaRPr>
          </a:p>
          <a:p>
            <a:r>
              <a:rPr kumimoji="1" lang="ja-JP" altLang="en-US" sz="1200" dirty="0" smtClean="0">
                <a:latin typeface="メイリオ"/>
                <a:ea typeface="メイリオ"/>
                <a:cs typeface="メイリオ"/>
              </a:rPr>
              <a:t>チェックを入れておくと、</a:t>
            </a:r>
            <a:r>
              <a:rPr lang="en-US" altLang="ja-JP" sz="1200" dirty="0" smtClean="0">
                <a:latin typeface="メイリオ"/>
                <a:ea typeface="メイリオ"/>
                <a:cs typeface="メイリオ"/>
              </a:rPr>
              <a:t>PANEO</a:t>
            </a:r>
            <a:r>
              <a:rPr lang="ja-JP" altLang="en-US" sz="1200" dirty="0" smtClean="0">
                <a:latin typeface="メイリオ"/>
                <a:ea typeface="メイリオ"/>
                <a:cs typeface="メイリオ"/>
              </a:rPr>
              <a:t>仕様の</a:t>
            </a:r>
            <a:r>
              <a:rPr lang="en-US" altLang="ja-JP" sz="1200" dirty="0" smtClean="0">
                <a:latin typeface="メイリオ"/>
                <a:ea typeface="メイリオ"/>
                <a:cs typeface="メイリオ"/>
              </a:rPr>
              <a:t>CSS</a:t>
            </a:r>
            <a:r>
              <a:rPr lang="ja-JP" altLang="en-US" sz="1200" dirty="0" smtClean="0">
                <a:latin typeface="メイリオ"/>
                <a:ea typeface="メイリオ"/>
                <a:cs typeface="メイリオ"/>
              </a:rPr>
              <a:t>がフォームに継承され、レスポンシブレイアウト対応となります。</a:t>
            </a:r>
            <a:endParaRPr lang="en-US" altLang="ja-JP" sz="1200" dirty="0" smtClean="0">
              <a:latin typeface="メイリオ"/>
              <a:ea typeface="メイリオ"/>
              <a:cs typeface="メイリオ"/>
            </a:endParaRPr>
          </a:p>
          <a:p>
            <a:r>
              <a:rPr kumimoji="1" lang="en-US" altLang="ja-JP" sz="1200" dirty="0" smtClean="0">
                <a:latin typeface="メイリオ"/>
                <a:ea typeface="メイリオ"/>
                <a:cs typeface="メイリオ"/>
              </a:rPr>
              <a:t>⑩</a:t>
            </a:r>
            <a:r>
              <a:rPr lang="ja-JP" altLang="en-US" sz="1200" dirty="0" smtClean="0">
                <a:latin typeface="メイリオ"/>
                <a:ea typeface="メイリオ"/>
                <a:cs typeface="メイリオ"/>
              </a:rPr>
              <a:t>、</a:t>
            </a:r>
            <a:r>
              <a:rPr lang="en-US" altLang="ja-JP" sz="1200" dirty="0" smtClean="0">
                <a:latin typeface="メイリオ"/>
                <a:ea typeface="メイリオ"/>
                <a:cs typeface="メイリオ"/>
              </a:rPr>
              <a:t>⑪</a:t>
            </a:r>
            <a:r>
              <a:rPr lang="ja-JP" altLang="en-US" sz="1200" dirty="0" smtClean="0">
                <a:latin typeface="メイリオ"/>
                <a:ea typeface="メイリオ"/>
                <a:cs typeface="メイリオ"/>
              </a:rPr>
              <a:t>　</a:t>
            </a:r>
            <a:r>
              <a:rPr lang="en-US" altLang="ja-JP" sz="1200" dirty="0" smtClean="0">
                <a:latin typeface="メイリオ"/>
                <a:ea typeface="メイリオ"/>
                <a:cs typeface="メイリオ"/>
              </a:rPr>
              <a:t>Google</a:t>
            </a:r>
            <a:r>
              <a:rPr lang="ja-JP" altLang="en-US" sz="1200" dirty="0" smtClean="0">
                <a:latin typeface="メイリオ"/>
                <a:ea typeface="メイリオ"/>
                <a:cs typeface="メイリオ"/>
              </a:rPr>
              <a:t>アカウントの設定を入力します。</a:t>
            </a:r>
            <a:endParaRPr lang="en-US" altLang="ja-JP" sz="1200" dirty="0" smtClean="0">
              <a:latin typeface="メイリオ"/>
              <a:ea typeface="メイリオ"/>
              <a:cs typeface="メイリオ"/>
            </a:endParaRPr>
          </a:p>
          <a:p>
            <a:r>
              <a:rPr kumimoji="1" lang="en-US" altLang="ja-JP" sz="1200" dirty="0" smtClean="0">
                <a:latin typeface="メイリオ"/>
                <a:ea typeface="メイリオ"/>
                <a:cs typeface="メイリオ"/>
              </a:rPr>
              <a:t>⑫</a:t>
            </a:r>
            <a:r>
              <a:rPr kumimoji="1" lang="ja-JP" altLang="en-US" sz="1200" dirty="0" smtClean="0">
                <a:latin typeface="メイリオ"/>
                <a:ea typeface="メイリオ"/>
                <a:cs typeface="メイリオ"/>
              </a:rPr>
              <a:t>・・・メール送信時のタイトルとなります。</a:t>
            </a:r>
            <a:endParaRPr kumimoji="1" lang="en-US" altLang="ja-JP" sz="1200" dirty="0" smtClean="0">
              <a:latin typeface="メイリオ"/>
              <a:ea typeface="メイリオ"/>
              <a:cs typeface="メイリオ"/>
            </a:endParaRPr>
          </a:p>
          <a:p>
            <a:r>
              <a:rPr lang="en-US" altLang="ja-JP" sz="1200" dirty="0" smtClean="0">
                <a:latin typeface="メイリオ"/>
                <a:ea typeface="メイリオ"/>
                <a:cs typeface="メイリオ"/>
              </a:rPr>
              <a:t>⑬</a:t>
            </a:r>
            <a:r>
              <a:rPr lang="ja-JP" altLang="en-US" sz="1200" dirty="0" smtClean="0">
                <a:latin typeface="メイリオ"/>
                <a:ea typeface="メイリオ"/>
                <a:cs typeface="メイリオ"/>
              </a:rPr>
              <a:t>・・・</a:t>
            </a:r>
            <a:r>
              <a:rPr lang="en-US" altLang="ja-JP" sz="1200" dirty="0" smtClean="0">
                <a:latin typeface="メイリオ"/>
                <a:ea typeface="メイリオ"/>
                <a:cs typeface="メイリオ"/>
              </a:rPr>
              <a:t>Gmail</a:t>
            </a:r>
            <a:r>
              <a:rPr lang="ja-JP" altLang="en-US" sz="1200" dirty="0" smtClean="0">
                <a:latin typeface="メイリオ"/>
                <a:ea typeface="メイリオ"/>
                <a:cs typeface="メイリオ"/>
              </a:rPr>
              <a:t>は別のメールアドレスを送信元アドレスとして追加可能ですが、その送信元アドレスをここに記載することで、ここで利用する</a:t>
            </a:r>
            <a:r>
              <a:rPr lang="en-US" altLang="ja-JP" sz="1200" dirty="0" smtClean="0">
                <a:latin typeface="メイリオ"/>
                <a:ea typeface="メイリオ"/>
                <a:cs typeface="メイリオ"/>
              </a:rPr>
              <a:t>Gmail</a:t>
            </a:r>
            <a:r>
              <a:rPr lang="ja-JP" altLang="en-US" sz="1200" dirty="0" smtClean="0">
                <a:latin typeface="メイリオ"/>
                <a:ea typeface="メイリオ"/>
                <a:cs typeface="メイリオ"/>
              </a:rPr>
              <a:t>アカウント以外のメールアドレス宛に送信後のメールを返信してもらうようにすることが可能です。</a:t>
            </a:r>
            <a:endParaRPr lang="en-US" altLang="ja-JP" sz="1200" dirty="0" smtClean="0">
              <a:latin typeface="メイリオ"/>
              <a:ea typeface="メイリオ"/>
              <a:cs typeface="メイリオ"/>
            </a:endParaRPr>
          </a:p>
          <a:p>
            <a:endParaRPr kumimoji="1" lang="en-US" altLang="ja-JP" sz="1200" dirty="0">
              <a:latin typeface="メイリオ"/>
              <a:ea typeface="メイリオ"/>
              <a:cs typeface="メイリオ"/>
            </a:endParaRPr>
          </a:p>
          <a:p>
            <a:r>
              <a:rPr lang="en-US" altLang="ja-JP" sz="1200" dirty="0" smtClean="0">
                <a:latin typeface="メイリオ"/>
                <a:ea typeface="メイリオ"/>
                <a:cs typeface="メイリオ"/>
              </a:rPr>
              <a:t>⑭</a:t>
            </a:r>
            <a:r>
              <a:rPr lang="ja-JP" altLang="en-US" sz="1200" dirty="0" smtClean="0">
                <a:latin typeface="メイリオ"/>
                <a:ea typeface="メイリオ"/>
                <a:cs typeface="メイリオ"/>
              </a:rPr>
              <a:t>・・・ヘッダイメージおよびフォームに利用する画像をここからアップロード可能です。</a:t>
            </a:r>
            <a:endParaRPr kumimoji="1" lang="ja-JP" altLang="en-US" sz="1200" dirty="0">
              <a:latin typeface="メイリオ"/>
              <a:ea typeface="メイリオ"/>
              <a:cs typeface="メイリオ"/>
            </a:endParaRPr>
          </a:p>
        </p:txBody>
      </p:sp>
    </p:spTree>
    <p:extLst>
      <p:ext uri="{BB962C8B-B14F-4D97-AF65-F5344CB8AC3E}">
        <p14:creationId xmlns:p14="http://schemas.microsoft.com/office/powerpoint/2010/main" val="2109210458"/>
      </p:ext>
    </p:extLst>
  </p:cSld>
  <p:clrMapOvr>
    <a:masterClrMapping/>
  </p:clrMapOvr>
  <p:timing>
    <p:tnLst>
      <p:par>
        <p:cTn xmlns:p14="http://schemas.microsoft.com/office/powerpoint/2010/mai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テキスト ボックス 18"/>
          <p:cNvSpPr txBox="1"/>
          <p:nvPr/>
        </p:nvSpPr>
        <p:spPr>
          <a:xfrm>
            <a:off x="395536" y="836712"/>
            <a:ext cx="8496944" cy="523220"/>
          </a:xfrm>
          <a:prstGeom prst="rect">
            <a:avLst/>
          </a:prstGeom>
          <a:noFill/>
        </p:spPr>
        <p:txBody>
          <a:bodyPr wrap="square" rtlCol="0">
            <a:spAutoFit/>
          </a:bodyPr>
          <a:lstStyle/>
          <a:p>
            <a:r>
              <a:rPr lang="ja-JP" altLang="en-US" sz="2800" dirty="0" smtClean="0">
                <a:latin typeface="メイリオ"/>
                <a:ea typeface="メイリオ"/>
                <a:cs typeface="メイリオ"/>
              </a:rPr>
              <a:t>３．</a:t>
            </a:r>
            <a:r>
              <a:rPr lang="en-US" altLang="ja-JP" sz="2800" dirty="0" smtClean="0">
                <a:latin typeface="メイリオ"/>
                <a:ea typeface="メイリオ"/>
                <a:cs typeface="メイリオ"/>
              </a:rPr>
              <a:t>FORM MAIL</a:t>
            </a:r>
            <a:r>
              <a:rPr lang="ja-JP" altLang="en-US" sz="2800" dirty="0" smtClean="0">
                <a:latin typeface="メイリオ"/>
                <a:ea typeface="メイリオ"/>
                <a:cs typeface="メイリオ"/>
              </a:rPr>
              <a:t>制作について</a:t>
            </a:r>
            <a:endParaRPr lang="ja-JP" altLang="en-US" sz="2800" dirty="0">
              <a:latin typeface="メイリオ"/>
              <a:ea typeface="メイリオ"/>
              <a:cs typeface="メイリオ"/>
            </a:endParaRPr>
          </a:p>
        </p:txBody>
      </p:sp>
      <p:sp>
        <p:nvSpPr>
          <p:cNvPr id="31" name="テキスト ボックス 30"/>
          <p:cNvSpPr txBox="1"/>
          <p:nvPr/>
        </p:nvSpPr>
        <p:spPr>
          <a:xfrm>
            <a:off x="611560" y="1772816"/>
            <a:ext cx="6336704" cy="2492990"/>
          </a:xfrm>
          <a:prstGeom prst="rect">
            <a:avLst/>
          </a:prstGeom>
          <a:noFill/>
        </p:spPr>
        <p:txBody>
          <a:bodyPr wrap="square" rtlCol="0">
            <a:spAutoFit/>
          </a:bodyPr>
          <a:lstStyle/>
          <a:p>
            <a:r>
              <a:rPr kumimoji="1" lang="en-US" altLang="ja-JP" sz="1200" dirty="0" smtClean="0">
                <a:latin typeface="メイリオ"/>
                <a:ea typeface="メイリオ"/>
                <a:cs typeface="メイリオ"/>
              </a:rPr>
              <a:t>①</a:t>
            </a:r>
            <a:r>
              <a:rPr lang="ja-JP" altLang="en-US" sz="1200" dirty="0" smtClean="0">
                <a:latin typeface="メイリオ"/>
                <a:ea typeface="メイリオ"/>
                <a:cs typeface="メイリオ"/>
              </a:rPr>
              <a:t>フォームヘッダ</a:t>
            </a:r>
            <a:r>
              <a:rPr lang="en-US" altLang="ja-JP" sz="1200" dirty="0" smtClean="0">
                <a:latin typeface="メイリオ"/>
                <a:ea typeface="メイリオ"/>
                <a:cs typeface="メイリオ"/>
              </a:rPr>
              <a:t> </a:t>
            </a:r>
            <a:r>
              <a:rPr lang="ja-JP" altLang="en-US" sz="1200" dirty="0" smtClean="0">
                <a:latin typeface="メイリオ"/>
                <a:ea typeface="メイリオ"/>
                <a:cs typeface="メイリオ"/>
              </a:rPr>
              <a:t>・・・ヘッダイメージを挿入するための記述がしております。必要に応じて直接</a:t>
            </a:r>
            <a:r>
              <a:rPr lang="en-US" altLang="ja-JP" sz="1200" dirty="0" smtClean="0">
                <a:latin typeface="メイリオ"/>
                <a:ea typeface="メイリオ"/>
                <a:cs typeface="メイリオ"/>
              </a:rPr>
              <a:t>HTML</a:t>
            </a:r>
            <a:r>
              <a:rPr lang="ja-JP" altLang="en-US" sz="1200" dirty="0" smtClean="0">
                <a:latin typeface="メイリオ"/>
                <a:ea typeface="メイリオ"/>
                <a:cs typeface="メイリオ"/>
              </a:rPr>
              <a:t>を編集して下さい。</a:t>
            </a:r>
            <a:endParaRPr lang="en-US" altLang="ja-JP" sz="1200" dirty="0" smtClean="0">
              <a:latin typeface="メイリオ"/>
              <a:ea typeface="メイリオ"/>
              <a:cs typeface="メイリオ"/>
            </a:endParaRPr>
          </a:p>
          <a:p>
            <a:endParaRPr kumimoji="1" lang="en-US" altLang="ja-JP" sz="1200" dirty="0">
              <a:latin typeface="メイリオ"/>
              <a:ea typeface="メイリオ"/>
              <a:cs typeface="メイリオ"/>
            </a:endParaRPr>
          </a:p>
          <a:p>
            <a:r>
              <a:rPr lang="en-US" altLang="ja-JP" sz="1200" dirty="0" smtClean="0">
                <a:latin typeface="メイリオ"/>
                <a:ea typeface="メイリオ"/>
                <a:cs typeface="メイリオ"/>
              </a:rPr>
              <a:t>②</a:t>
            </a:r>
            <a:r>
              <a:rPr lang="ja-JP" altLang="en-US" sz="1200" dirty="0" smtClean="0">
                <a:latin typeface="メイリオ"/>
                <a:ea typeface="メイリオ"/>
                <a:cs typeface="メイリオ"/>
              </a:rPr>
              <a:t>フォームフッタ・・・　</a:t>
            </a:r>
            <a:r>
              <a:rPr lang="ja-JP" altLang="en-US" sz="1200" dirty="0">
                <a:latin typeface="メイリオ"/>
                <a:ea typeface="メイリオ"/>
                <a:cs typeface="メイリオ"/>
              </a:rPr>
              <a:t>必要に応じて直接</a:t>
            </a:r>
            <a:r>
              <a:rPr lang="en-US" altLang="ja-JP" sz="1200" dirty="0">
                <a:latin typeface="メイリオ"/>
                <a:ea typeface="メイリオ"/>
                <a:cs typeface="メイリオ"/>
              </a:rPr>
              <a:t>HTML</a:t>
            </a:r>
            <a:r>
              <a:rPr lang="ja-JP" altLang="en-US" sz="1200" dirty="0">
                <a:latin typeface="メイリオ"/>
                <a:ea typeface="メイリオ"/>
                <a:cs typeface="メイリオ"/>
              </a:rPr>
              <a:t>を編集して下さい。</a:t>
            </a:r>
            <a:endParaRPr lang="en-US" altLang="ja-JP" sz="1200" dirty="0">
              <a:latin typeface="メイリオ"/>
              <a:ea typeface="メイリオ"/>
              <a:cs typeface="メイリオ"/>
            </a:endParaRPr>
          </a:p>
          <a:p>
            <a:endParaRPr kumimoji="1" lang="en-US" altLang="ja-JP" sz="1200" dirty="0" smtClean="0">
              <a:latin typeface="メイリオ"/>
              <a:ea typeface="メイリオ"/>
              <a:cs typeface="メイリオ"/>
            </a:endParaRPr>
          </a:p>
          <a:p>
            <a:r>
              <a:rPr kumimoji="1" lang="en-US" altLang="ja-JP" sz="1200" dirty="0" smtClean="0">
                <a:latin typeface="メイリオ"/>
                <a:ea typeface="メイリオ"/>
                <a:cs typeface="メイリオ"/>
              </a:rPr>
              <a:t>③</a:t>
            </a:r>
            <a:r>
              <a:rPr kumimoji="1" lang="ja-JP" altLang="en-US" sz="1200" dirty="0" smtClean="0">
                <a:latin typeface="メイリオ"/>
                <a:ea typeface="メイリオ"/>
                <a:cs typeface="メイリオ"/>
              </a:rPr>
              <a:t>入力フォーム・・・このフォームを編集して、サイトに合わせたフォームメールの内容に変更します。編集方法は後述いたしますのでそちらをご確認下さい。</a:t>
            </a:r>
            <a:endParaRPr kumimoji="1" lang="en-US" altLang="ja-JP" sz="1200" dirty="0" smtClean="0">
              <a:latin typeface="メイリオ"/>
              <a:ea typeface="メイリオ"/>
              <a:cs typeface="メイリオ"/>
            </a:endParaRPr>
          </a:p>
          <a:p>
            <a:endParaRPr lang="en-US" altLang="ja-JP" sz="1200" dirty="0" smtClean="0">
              <a:latin typeface="メイリオ"/>
              <a:ea typeface="メイリオ"/>
              <a:cs typeface="メイリオ"/>
            </a:endParaRPr>
          </a:p>
          <a:p>
            <a:r>
              <a:rPr lang="en-US" altLang="ja-JP" sz="1200" dirty="0" smtClean="0">
                <a:latin typeface="メイリオ"/>
                <a:ea typeface="メイリオ"/>
                <a:cs typeface="メイリオ"/>
              </a:rPr>
              <a:t>④</a:t>
            </a:r>
            <a:r>
              <a:rPr lang="ja-JP" altLang="en-US" sz="1200" dirty="0" smtClean="0">
                <a:latin typeface="メイリオ"/>
                <a:ea typeface="メイリオ"/>
                <a:cs typeface="メイリオ"/>
              </a:rPr>
              <a:t>完了フォーム・・・送信完了後に表示される画面となります。このテンプレートに</a:t>
            </a:r>
            <a:endParaRPr lang="en-US" altLang="ja-JP" sz="1200" dirty="0" smtClean="0">
              <a:latin typeface="メイリオ"/>
              <a:ea typeface="メイリオ"/>
              <a:cs typeface="メイリオ"/>
            </a:endParaRPr>
          </a:p>
          <a:p>
            <a:r>
              <a:rPr kumimoji="1" lang="ja-JP" altLang="en-US" sz="1200" dirty="0" smtClean="0">
                <a:latin typeface="メイリオ"/>
                <a:ea typeface="メイリオ"/>
                <a:cs typeface="メイリオ"/>
              </a:rPr>
              <a:t>コンバージョンタグ等を埋め込むことで、コンバージョンの計測等が可能になります。</a:t>
            </a:r>
            <a:endParaRPr kumimoji="1" lang="en-US" altLang="ja-JP" sz="1200" dirty="0" smtClean="0">
              <a:latin typeface="メイリオ"/>
              <a:ea typeface="メイリオ"/>
              <a:cs typeface="メイリオ"/>
            </a:endParaRPr>
          </a:p>
          <a:p>
            <a:endParaRPr lang="en-US" altLang="ja-JP" sz="1200" dirty="0">
              <a:latin typeface="メイリオ"/>
              <a:ea typeface="メイリオ"/>
              <a:cs typeface="メイリオ"/>
            </a:endParaRPr>
          </a:p>
          <a:p>
            <a:r>
              <a:rPr kumimoji="1" lang="en-US" altLang="ja-JP" sz="1200" dirty="0" smtClean="0">
                <a:latin typeface="メイリオ"/>
                <a:ea typeface="メイリオ"/>
                <a:cs typeface="メイリオ"/>
              </a:rPr>
              <a:t>⑤</a:t>
            </a:r>
            <a:r>
              <a:rPr kumimoji="1" lang="ja-JP" altLang="en-US" sz="1200" dirty="0" smtClean="0">
                <a:latin typeface="メイリオ"/>
                <a:ea typeface="メイリオ"/>
                <a:cs typeface="メイリオ"/>
              </a:rPr>
              <a:t>メール文面・・・送信されるメールの内容が記載されるテンプレートになります。</a:t>
            </a:r>
            <a:endParaRPr kumimoji="1" lang="en-US" altLang="ja-JP" sz="1200" dirty="0" smtClean="0">
              <a:latin typeface="メイリオ"/>
              <a:ea typeface="メイリオ"/>
              <a:cs typeface="メイリオ"/>
            </a:endParaRPr>
          </a:p>
          <a:p>
            <a:r>
              <a:rPr kumimoji="1" lang="ja-JP" altLang="en-US" sz="1200" dirty="0" smtClean="0">
                <a:latin typeface="メイリオ"/>
                <a:ea typeface="メイリオ"/>
                <a:cs typeface="メイリオ"/>
              </a:rPr>
              <a:t>ここに送信者宛のメッセージや署名等を記載して下さい。</a:t>
            </a:r>
            <a:endParaRPr kumimoji="1" lang="ja-JP" altLang="en-US" sz="1200" dirty="0">
              <a:latin typeface="メイリオ"/>
              <a:ea typeface="メイリオ"/>
              <a:cs typeface="メイリオ"/>
            </a:endParaRPr>
          </a:p>
        </p:txBody>
      </p:sp>
    </p:spTree>
    <p:extLst>
      <p:ext uri="{BB962C8B-B14F-4D97-AF65-F5344CB8AC3E}">
        <p14:creationId xmlns:p14="http://schemas.microsoft.com/office/powerpoint/2010/main" val="2078490314"/>
      </p:ext>
    </p:extLst>
  </p:cSld>
  <p:clrMapOvr>
    <a:masterClrMapping/>
  </p:clrMapOvr>
  <p:timing>
    <p:tnLst>
      <p:par>
        <p:cTn xmlns:p14="http://schemas.microsoft.com/office/powerpoint/2010/mai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正方形/長方形 21"/>
          <p:cNvSpPr/>
          <p:nvPr/>
        </p:nvSpPr>
        <p:spPr>
          <a:xfrm>
            <a:off x="3923928" y="2996952"/>
            <a:ext cx="3888432" cy="2232248"/>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kumimoji="1" lang="ja-JP" altLang="en-US"/>
          </a:p>
        </p:txBody>
      </p:sp>
      <p:sp>
        <p:nvSpPr>
          <p:cNvPr id="10" name="正方形/長方形 9"/>
          <p:cNvSpPr/>
          <p:nvPr/>
        </p:nvSpPr>
        <p:spPr>
          <a:xfrm>
            <a:off x="251520" y="2276872"/>
            <a:ext cx="3528392" cy="288032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kumimoji="1" lang="ja-JP" altLang="en-US"/>
          </a:p>
        </p:txBody>
      </p:sp>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テキスト ボックス 18"/>
          <p:cNvSpPr txBox="1"/>
          <p:nvPr/>
        </p:nvSpPr>
        <p:spPr>
          <a:xfrm>
            <a:off x="395536" y="836712"/>
            <a:ext cx="8496944" cy="523220"/>
          </a:xfrm>
          <a:prstGeom prst="rect">
            <a:avLst/>
          </a:prstGeom>
          <a:noFill/>
        </p:spPr>
        <p:txBody>
          <a:bodyPr wrap="square" rtlCol="0">
            <a:spAutoFit/>
          </a:bodyPr>
          <a:lstStyle/>
          <a:p>
            <a:r>
              <a:rPr lang="ja-JP" altLang="en-US" sz="2800" dirty="0" smtClean="0">
                <a:latin typeface="メイリオ"/>
                <a:ea typeface="メイリオ"/>
                <a:cs typeface="メイリオ"/>
              </a:rPr>
              <a:t>４．</a:t>
            </a:r>
            <a:r>
              <a:rPr lang="en-US" altLang="ja-JP" sz="2800" dirty="0" smtClean="0">
                <a:latin typeface="メイリオ"/>
                <a:ea typeface="メイリオ"/>
                <a:cs typeface="メイリオ"/>
              </a:rPr>
              <a:t>FORM MAIL</a:t>
            </a:r>
            <a:r>
              <a:rPr lang="ja-JP" altLang="en-US" sz="2800" dirty="0" smtClean="0">
                <a:latin typeface="メイリオ"/>
                <a:ea typeface="メイリオ"/>
                <a:cs typeface="メイリオ"/>
              </a:rPr>
              <a:t>制作について</a:t>
            </a:r>
            <a:endParaRPr lang="ja-JP" altLang="en-US" sz="2800" dirty="0">
              <a:latin typeface="メイリオ"/>
              <a:ea typeface="メイリオ"/>
              <a:cs typeface="メイリオ"/>
            </a:endParaRPr>
          </a:p>
        </p:txBody>
      </p:sp>
      <p:sp>
        <p:nvSpPr>
          <p:cNvPr id="31" name="テキスト ボックス 30"/>
          <p:cNvSpPr txBox="1"/>
          <p:nvPr/>
        </p:nvSpPr>
        <p:spPr>
          <a:xfrm>
            <a:off x="539552" y="1556792"/>
            <a:ext cx="7200800" cy="307777"/>
          </a:xfrm>
          <a:prstGeom prst="rect">
            <a:avLst/>
          </a:prstGeom>
          <a:noFill/>
        </p:spPr>
        <p:txBody>
          <a:bodyPr wrap="square" rtlCol="0">
            <a:spAutoFit/>
          </a:bodyPr>
          <a:lstStyle/>
          <a:p>
            <a:r>
              <a:rPr kumimoji="1" lang="ja-JP" altLang="en-US" sz="1400" dirty="0" smtClean="0">
                <a:latin typeface="メイリオ"/>
                <a:ea typeface="メイリオ"/>
                <a:cs typeface="メイリオ"/>
              </a:rPr>
              <a:t>入力フォームの編集方法</a:t>
            </a:r>
            <a:r>
              <a:rPr lang="ja-JP" altLang="en-US" sz="1400" dirty="0" smtClean="0">
                <a:latin typeface="メイリオ"/>
                <a:ea typeface="メイリオ"/>
                <a:cs typeface="メイリオ"/>
              </a:rPr>
              <a:t>・・・入力フォームテンプレートの編集方法を記載いたします。</a:t>
            </a:r>
            <a:endParaRPr kumimoji="1" lang="en-US" altLang="ja-JP" sz="1400" dirty="0" smtClean="0">
              <a:latin typeface="メイリオ"/>
              <a:ea typeface="メイリオ"/>
              <a:cs typeface="メイリオ"/>
            </a:endParaRPr>
          </a:p>
        </p:txBody>
      </p:sp>
      <p:pic>
        <p:nvPicPr>
          <p:cNvPr id="3" name="図 2" descr="スクリーンショット 2012-07-24 10.59.39.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0768" y="3140968"/>
            <a:ext cx="3677576" cy="1944216"/>
          </a:xfrm>
          <a:prstGeom prst="rect">
            <a:avLst/>
          </a:prstGeom>
        </p:spPr>
      </p:pic>
      <p:pic>
        <p:nvPicPr>
          <p:cNvPr id="4" name="図 3" descr="スクリーンショット 2012-07-24 11.00.23.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2420888"/>
            <a:ext cx="3347761" cy="2447952"/>
          </a:xfrm>
          <a:prstGeom prst="rect">
            <a:avLst/>
          </a:prstGeom>
        </p:spPr>
      </p:pic>
      <p:sp>
        <p:nvSpPr>
          <p:cNvPr id="21" name="正方形/長方形 20"/>
          <p:cNvSpPr/>
          <p:nvPr/>
        </p:nvSpPr>
        <p:spPr>
          <a:xfrm>
            <a:off x="656010" y="3742432"/>
            <a:ext cx="2160240" cy="319906"/>
          </a:xfrm>
          <a:prstGeom prst="rect">
            <a:avLst/>
          </a:prstGeom>
          <a:noFill/>
          <a:ln w="127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13" name="正方形/長方形 12"/>
          <p:cNvSpPr/>
          <p:nvPr/>
        </p:nvSpPr>
        <p:spPr>
          <a:xfrm>
            <a:off x="4067944" y="3284984"/>
            <a:ext cx="3528392" cy="252462"/>
          </a:xfrm>
          <a:prstGeom prst="rect">
            <a:avLst/>
          </a:prstGeom>
          <a:noFill/>
          <a:ln w="127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cxnSp>
        <p:nvCxnSpPr>
          <p:cNvPr id="6" name="直線矢印コネクタ 5"/>
          <p:cNvCxnSpPr>
            <a:stCxn id="21" idx="3"/>
            <a:endCxn id="13" idx="1"/>
          </p:cNvCxnSpPr>
          <p:nvPr/>
        </p:nvCxnSpPr>
        <p:spPr>
          <a:xfrm flipV="1">
            <a:off x="2816250" y="3411215"/>
            <a:ext cx="1251694" cy="49117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8" name="テキスト ボックス 7"/>
          <p:cNvSpPr txBox="1"/>
          <p:nvPr/>
        </p:nvSpPr>
        <p:spPr>
          <a:xfrm>
            <a:off x="179512" y="1916832"/>
            <a:ext cx="1005403" cy="338554"/>
          </a:xfrm>
          <a:prstGeom prst="rect">
            <a:avLst/>
          </a:prstGeom>
          <a:noFill/>
        </p:spPr>
        <p:txBody>
          <a:bodyPr wrap="none" rtlCol="0">
            <a:spAutoFit/>
          </a:bodyPr>
          <a:lstStyle/>
          <a:p>
            <a:r>
              <a:rPr kumimoji="1" lang="ja-JP" altLang="en-US" sz="1600" dirty="0" smtClean="0">
                <a:latin typeface="メイリオ"/>
                <a:ea typeface="メイリオ"/>
                <a:cs typeface="メイリオ"/>
              </a:rPr>
              <a:t>管理画面</a:t>
            </a:r>
            <a:endParaRPr kumimoji="1" lang="ja-JP" altLang="en-US" sz="1600" dirty="0">
              <a:latin typeface="メイリオ"/>
              <a:ea typeface="メイリオ"/>
              <a:cs typeface="メイリオ"/>
            </a:endParaRPr>
          </a:p>
        </p:txBody>
      </p:sp>
      <p:sp>
        <p:nvSpPr>
          <p:cNvPr id="18" name="テキスト ボックス 17"/>
          <p:cNvSpPr txBox="1"/>
          <p:nvPr/>
        </p:nvSpPr>
        <p:spPr>
          <a:xfrm>
            <a:off x="3865468" y="2636912"/>
            <a:ext cx="1210588" cy="338554"/>
          </a:xfrm>
          <a:prstGeom prst="rect">
            <a:avLst/>
          </a:prstGeom>
          <a:noFill/>
        </p:spPr>
        <p:txBody>
          <a:bodyPr wrap="none" rtlCol="0">
            <a:spAutoFit/>
          </a:bodyPr>
          <a:lstStyle/>
          <a:p>
            <a:r>
              <a:rPr lang="ja-JP" altLang="en-US" sz="1600" dirty="0" smtClean="0">
                <a:latin typeface="メイリオ"/>
                <a:ea typeface="メイリオ"/>
                <a:cs typeface="メイリオ"/>
              </a:rPr>
              <a:t>表示ページ</a:t>
            </a:r>
            <a:endParaRPr kumimoji="1" lang="ja-JP" altLang="en-US" sz="1600" dirty="0">
              <a:latin typeface="メイリオ"/>
              <a:ea typeface="メイリオ"/>
              <a:cs typeface="メイリオ"/>
            </a:endParaRPr>
          </a:p>
        </p:txBody>
      </p:sp>
    </p:spTree>
    <p:extLst>
      <p:ext uri="{BB962C8B-B14F-4D97-AF65-F5344CB8AC3E}">
        <p14:creationId xmlns:p14="http://schemas.microsoft.com/office/powerpoint/2010/main" val="975589674"/>
      </p:ext>
    </p:extLst>
  </p:cSld>
  <p:clrMapOvr>
    <a:masterClrMapping/>
  </p:clrMapOvr>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テキスト ボックス 18"/>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5</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FORM MAIL</a:t>
            </a:r>
            <a:r>
              <a:rPr lang="ja-JP" altLang="en-US" sz="2800" dirty="0" smtClean="0">
                <a:latin typeface="メイリオ"/>
                <a:ea typeface="メイリオ"/>
                <a:cs typeface="メイリオ"/>
              </a:rPr>
              <a:t>制作について</a:t>
            </a:r>
            <a:endParaRPr lang="ja-JP" altLang="en-US" sz="2800" dirty="0">
              <a:latin typeface="メイリオ"/>
              <a:ea typeface="メイリオ"/>
              <a:cs typeface="メイリオ"/>
            </a:endParaRPr>
          </a:p>
        </p:txBody>
      </p:sp>
      <p:sp>
        <p:nvSpPr>
          <p:cNvPr id="20" name="テキスト ボックス 19"/>
          <p:cNvSpPr txBox="1"/>
          <p:nvPr/>
        </p:nvSpPr>
        <p:spPr>
          <a:xfrm>
            <a:off x="395536" y="1988840"/>
            <a:ext cx="7632848" cy="4478150"/>
          </a:xfrm>
          <a:prstGeom prst="rect">
            <a:avLst/>
          </a:prstGeom>
          <a:noFill/>
        </p:spPr>
        <p:txBody>
          <a:bodyPr wrap="square" rtlCol="0">
            <a:spAutoFit/>
          </a:bodyPr>
          <a:lstStyle/>
          <a:p>
            <a:r>
              <a:rPr lang="en-US" altLang="ja-JP" sz="1400" dirty="0" smtClean="0">
                <a:latin typeface="メイリオ"/>
                <a:ea typeface="メイリオ"/>
                <a:cs typeface="メイリオ"/>
              </a:rPr>
              <a:t>&lt;</a:t>
            </a:r>
            <a:r>
              <a:rPr lang="en-US" altLang="ja-JP" sz="1400" dirty="0">
                <a:latin typeface="メイリオ"/>
                <a:ea typeface="メイリオ"/>
                <a:cs typeface="メイリオ"/>
              </a:rPr>
              <a:t>li&gt;</a:t>
            </a:r>
          </a:p>
          <a:p>
            <a:r>
              <a:rPr lang="ja-JP" altLang="en-US" sz="1400" dirty="0" smtClean="0">
                <a:latin typeface="メイリオ"/>
                <a:ea typeface="メイリオ"/>
                <a:cs typeface="メイリオ"/>
              </a:rPr>
              <a:t>　</a:t>
            </a:r>
            <a:r>
              <a:rPr lang="en-US" altLang="ja-JP" sz="1400" dirty="0" smtClean="0">
                <a:latin typeface="メイリオ"/>
                <a:ea typeface="メイリオ"/>
                <a:cs typeface="メイリオ"/>
              </a:rPr>
              <a:t>&lt;</a:t>
            </a:r>
            <a:r>
              <a:rPr lang="en-US" altLang="ja-JP" sz="1400" b="1" dirty="0">
                <a:solidFill>
                  <a:srgbClr val="0000FF"/>
                </a:solidFill>
                <a:latin typeface="メイリオ"/>
                <a:ea typeface="メイリオ"/>
                <a:cs typeface="メイリオ"/>
              </a:rPr>
              <a:t>label for</a:t>
            </a:r>
            <a:r>
              <a:rPr lang="en-US" altLang="ja-JP" sz="1400" dirty="0">
                <a:latin typeface="メイリオ"/>
                <a:ea typeface="メイリオ"/>
                <a:cs typeface="メイリオ"/>
              </a:rPr>
              <a:t>="</a:t>
            </a:r>
            <a:r>
              <a:rPr lang="en-US" altLang="ja-JP" sz="1400" b="1" dirty="0">
                <a:solidFill>
                  <a:srgbClr val="FF0000"/>
                </a:solidFill>
                <a:latin typeface="メイリオ"/>
                <a:ea typeface="メイリオ"/>
                <a:cs typeface="メイリオ"/>
              </a:rPr>
              <a:t>name</a:t>
            </a:r>
            <a:r>
              <a:rPr lang="en-US" altLang="ja-JP" sz="1400" dirty="0">
                <a:latin typeface="メイリオ"/>
                <a:ea typeface="メイリオ"/>
                <a:cs typeface="メイリオ"/>
              </a:rPr>
              <a:t>"&gt;</a:t>
            </a:r>
            <a:r>
              <a:rPr lang="ja-JP" altLang="en-US" sz="1400" dirty="0">
                <a:latin typeface="メイリオ"/>
                <a:ea typeface="メイリオ"/>
                <a:cs typeface="メイリオ"/>
              </a:rPr>
              <a:t>氏 名</a:t>
            </a:r>
            <a:r>
              <a:rPr lang="en-US" altLang="ja-JP" sz="1400" dirty="0">
                <a:latin typeface="メイリオ"/>
                <a:ea typeface="メイリオ"/>
                <a:cs typeface="メイリオ"/>
              </a:rPr>
              <a:t>&lt;/label&gt;</a:t>
            </a:r>
          </a:p>
          <a:p>
            <a:r>
              <a:rPr lang="ja-JP" altLang="en-US" sz="1400" dirty="0" smtClean="0">
                <a:latin typeface="メイリオ"/>
                <a:ea typeface="メイリオ"/>
                <a:cs typeface="メイリオ"/>
              </a:rPr>
              <a:t>　</a:t>
            </a:r>
            <a:r>
              <a:rPr lang="en-US" altLang="ja-JP" sz="1400" dirty="0" smtClean="0">
                <a:latin typeface="メイリオ"/>
                <a:ea typeface="メイリオ"/>
                <a:cs typeface="メイリオ"/>
              </a:rPr>
              <a:t>&lt;</a:t>
            </a:r>
            <a:r>
              <a:rPr lang="en-US" altLang="ja-JP" sz="1400" dirty="0" err="1">
                <a:latin typeface="メイリオ"/>
                <a:ea typeface="メイリオ"/>
                <a:cs typeface="メイリオ"/>
              </a:rPr>
              <a:t>fieldset</a:t>
            </a:r>
            <a:r>
              <a:rPr lang="en-US" altLang="ja-JP" sz="1400" dirty="0">
                <a:latin typeface="メイリオ"/>
                <a:ea typeface="メイリオ"/>
                <a:cs typeface="メイリオ"/>
              </a:rPr>
              <a:t> </a:t>
            </a:r>
            <a:r>
              <a:rPr lang="en-US" altLang="ja-JP" sz="1400" b="1" dirty="0">
                <a:solidFill>
                  <a:srgbClr val="0000FF"/>
                </a:solidFill>
                <a:latin typeface="メイリオ"/>
                <a:ea typeface="メイリオ"/>
                <a:cs typeface="メイリオ"/>
              </a:rPr>
              <a:t>data-</a:t>
            </a:r>
            <a:r>
              <a:rPr lang="en-US" altLang="ja-JP" sz="1400" b="1" dirty="0" err="1">
                <a:solidFill>
                  <a:srgbClr val="0000FF"/>
                </a:solidFill>
                <a:latin typeface="メイリオ"/>
                <a:ea typeface="メイリオ"/>
                <a:cs typeface="メイリオ"/>
              </a:rPr>
              <a:t>paneo</a:t>
            </a:r>
            <a:r>
              <a:rPr lang="en-US" altLang="ja-JP" sz="1400" b="1" dirty="0">
                <a:solidFill>
                  <a:srgbClr val="0000FF"/>
                </a:solidFill>
                <a:latin typeface="メイリオ"/>
                <a:ea typeface="メイリオ"/>
                <a:cs typeface="メイリオ"/>
              </a:rPr>
              <a:t>-form</a:t>
            </a:r>
            <a:r>
              <a:rPr lang="en-US" altLang="ja-JP" sz="1400" dirty="0">
                <a:latin typeface="メイリオ"/>
                <a:ea typeface="メイリオ"/>
                <a:cs typeface="メイリオ"/>
              </a:rPr>
              <a:t>="</a:t>
            </a:r>
            <a:r>
              <a:rPr lang="en-US" altLang="ja-JP" sz="1400" b="1" dirty="0">
                <a:solidFill>
                  <a:srgbClr val="FF0000"/>
                </a:solidFill>
                <a:latin typeface="メイリオ"/>
                <a:ea typeface="メイリオ"/>
                <a:cs typeface="メイリオ"/>
              </a:rPr>
              <a:t>name</a:t>
            </a:r>
            <a:r>
              <a:rPr lang="en-US" altLang="ja-JP" sz="1400" dirty="0">
                <a:latin typeface="メイリオ"/>
                <a:ea typeface="メイリオ"/>
                <a:cs typeface="メイリオ"/>
              </a:rPr>
              <a:t>" data-</a:t>
            </a:r>
            <a:r>
              <a:rPr lang="en-US" altLang="ja-JP" sz="1400" dirty="0" err="1">
                <a:latin typeface="メイリオ"/>
                <a:ea typeface="メイリオ"/>
                <a:cs typeface="メイリオ"/>
              </a:rPr>
              <a:t>paneo</a:t>
            </a:r>
            <a:r>
              <a:rPr lang="en-US" altLang="ja-JP" sz="1400" dirty="0">
                <a:latin typeface="メイリオ"/>
                <a:ea typeface="メイリオ"/>
                <a:cs typeface="メイリオ"/>
              </a:rPr>
              <a:t>-form-required="True"&gt;</a:t>
            </a:r>
          </a:p>
          <a:p>
            <a:r>
              <a:rPr lang="ja-JP" altLang="en-US" sz="1400" dirty="0" smtClean="0">
                <a:latin typeface="メイリオ"/>
                <a:ea typeface="メイリオ"/>
                <a:cs typeface="メイリオ"/>
              </a:rPr>
              <a:t>　</a:t>
            </a:r>
            <a:r>
              <a:rPr lang="en-US" altLang="ja-JP" sz="1400" dirty="0" smtClean="0">
                <a:latin typeface="メイリオ"/>
                <a:ea typeface="メイリオ"/>
                <a:cs typeface="メイリオ"/>
              </a:rPr>
              <a:t>&lt;</a:t>
            </a:r>
            <a:r>
              <a:rPr lang="en-US" altLang="ja-JP" sz="1400" b="1" dirty="0">
                <a:solidFill>
                  <a:srgbClr val="008000"/>
                </a:solidFill>
                <a:latin typeface="メイリオ"/>
                <a:ea typeface="メイリオ"/>
                <a:cs typeface="メイリオ"/>
              </a:rPr>
              <a:t>input type</a:t>
            </a:r>
            <a:r>
              <a:rPr lang="en-US" altLang="ja-JP" sz="1400" b="1" dirty="0" smtClean="0">
                <a:solidFill>
                  <a:srgbClr val="008000"/>
                </a:solidFill>
                <a:latin typeface="メイリオ"/>
                <a:ea typeface="メイリオ"/>
                <a:cs typeface="メイリオ"/>
              </a:rPr>
              <a:t>=“text” </a:t>
            </a:r>
            <a:r>
              <a:rPr lang="en-US" altLang="ja-JP" sz="1400" b="1" dirty="0">
                <a:solidFill>
                  <a:srgbClr val="0000FF"/>
                </a:solidFill>
                <a:latin typeface="メイリオ"/>
                <a:ea typeface="メイリオ"/>
                <a:cs typeface="メイリオ"/>
              </a:rPr>
              <a:t>name</a:t>
            </a:r>
            <a:r>
              <a:rPr lang="en-US" altLang="ja-JP" sz="1400" dirty="0" smtClean="0">
                <a:latin typeface="メイリオ"/>
                <a:ea typeface="メイリオ"/>
                <a:cs typeface="メイリオ"/>
              </a:rPr>
              <a:t>=“</a:t>
            </a:r>
            <a:r>
              <a:rPr lang="en-US" altLang="ja-JP" sz="1400" b="1" dirty="0" smtClean="0">
                <a:solidFill>
                  <a:srgbClr val="FF0000"/>
                </a:solidFill>
                <a:latin typeface="メイリオ"/>
                <a:ea typeface="メイリオ"/>
                <a:cs typeface="メイリオ"/>
              </a:rPr>
              <a:t>name</a:t>
            </a:r>
            <a:r>
              <a:rPr lang="en-US" altLang="ja-JP" sz="1400" dirty="0" smtClean="0">
                <a:latin typeface="メイリオ"/>
                <a:ea typeface="メイリオ"/>
                <a:cs typeface="メイリオ"/>
              </a:rPr>
              <a:t>”  </a:t>
            </a:r>
            <a:r>
              <a:rPr lang="en-US" altLang="ja-JP" sz="1400" b="1" dirty="0">
                <a:solidFill>
                  <a:srgbClr val="008000"/>
                </a:solidFill>
                <a:latin typeface="メイリオ"/>
                <a:ea typeface="メイリオ"/>
                <a:cs typeface="メイリオ"/>
              </a:rPr>
              <a:t>placeholder</a:t>
            </a:r>
            <a:r>
              <a:rPr lang="en-US" altLang="ja-JP" sz="1400" b="1" dirty="0" smtClean="0">
                <a:solidFill>
                  <a:srgbClr val="008000"/>
                </a:solidFill>
                <a:latin typeface="メイリオ"/>
                <a:ea typeface="メイリオ"/>
                <a:cs typeface="メイリオ"/>
              </a:rPr>
              <a:t>=“</a:t>
            </a:r>
            <a:r>
              <a:rPr lang="ja-JP" altLang="en-US" sz="1400" b="1" dirty="0" smtClean="0">
                <a:solidFill>
                  <a:srgbClr val="008000"/>
                </a:solidFill>
                <a:latin typeface="メイリオ"/>
                <a:ea typeface="メイリオ"/>
                <a:cs typeface="メイリオ"/>
              </a:rPr>
              <a:t>パネオ 太郎</a:t>
            </a:r>
            <a:r>
              <a:rPr lang="en-US" altLang="ja-JP" sz="1400" b="1" dirty="0" smtClean="0">
                <a:solidFill>
                  <a:srgbClr val="008000"/>
                </a:solidFill>
                <a:latin typeface="メイリオ"/>
                <a:ea typeface="メイリオ"/>
                <a:cs typeface="メイリオ"/>
              </a:rPr>
              <a:t>" </a:t>
            </a:r>
            <a:r>
              <a:rPr lang="en-US" altLang="ja-JP" sz="1400" b="1" dirty="0">
                <a:solidFill>
                  <a:srgbClr val="FF0000"/>
                </a:solidFill>
                <a:latin typeface="メイリオ"/>
                <a:ea typeface="メイリオ"/>
                <a:cs typeface="メイリオ"/>
              </a:rPr>
              <a:t>required</a:t>
            </a:r>
            <a:r>
              <a:rPr lang="en-US" altLang="ja-JP" sz="1400" dirty="0">
                <a:latin typeface="メイリオ"/>
                <a:ea typeface="メイリオ"/>
                <a:cs typeface="メイリオ"/>
              </a:rPr>
              <a:t> /&gt;</a:t>
            </a:r>
          </a:p>
          <a:p>
            <a:r>
              <a:rPr lang="ja-JP" altLang="en-US" sz="1400" dirty="0" smtClean="0">
                <a:latin typeface="メイリオ"/>
                <a:ea typeface="メイリオ"/>
                <a:cs typeface="メイリオ"/>
              </a:rPr>
              <a:t>　</a:t>
            </a:r>
            <a:r>
              <a:rPr lang="en-US" altLang="ja-JP" sz="1400" dirty="0" smtClean="0">
                <a:latin typeface="メイリオ"/>
                <a:ea typeface="メイリオ"/>
                <a:cs typeface="メイリオ"/>
              </a:rPr>
              <a:t>&lt;</a:t>
            </a:r>
            <a:r>
              <a:rPr lang="en-US" altLang="ja-JP" sz="1400" dirty="0">
                <a:latin typeface="メイリオ"/>
                <a:ea typeface="メイリオ"/>
                <a:cs typeface="メイリオ"/>
              </a:rPr>
              <a:t>/</a:t>
            </a:r>
            <a:r>
              <a:rPr lang="en-US" altLang="ja-JP" sz="1400" dirty="0" err="1">
                <a:latin typeface="メイリオ"/>
                <a:ea typeface="メイリオ"/>
                <a:cs typeface="メイリオ"/>
              </a:rPr>
              <a:t>fieldset</a:t>
            </a:r>
            <a:r>
              <a:rPr lang="en-US" altLang="ja-JP" sz="1400" dirty="0">
                <a:latin typeface="メイリオ"/>
                <a:ea typeface="メイリオ"/>
                <a:cs typeface="メイリオ"/>
              </a:rPr>
              <a:t>&gt;</a:t>
            </a:r>
          </a:p>
          <a:p>
            <a:r>
              <a:rPr lang="en-US" altLang="ja-JP" sz="1400" dirty="0" smtClean="0">
                <a:latin typeface="メイリオ"/>
                <a:ea typeface="メイリオ"/>
                <a:cs typeface="メイリオ"/>
              </a:rPr>
              <a:t>&lt;</a:t>
            </a:r>
            <a:r>
              <a:rPr lang="en-US" altLang="ja-JP" sz="1400" dirty="0">
                <a:latin typeface="メイリオ"/>
                <a:ea typeface="メイリオ"/>
                <a:cs typeface="メイリオ"/>
              </a:rPr>
              <a:t>/li</a:t>
            </a:r>
            <a:r>
              <a:rPr lang="en-US" altLang="ja-JP" sz="1400" dirty="0" smtClean="0">
                <a:latin typeface="メイリオ"/>
                <a:ea typeface="メイリオ"/>
                <a:cs typeface="メイリオ"/>
              </a:rPr>
              <a:t>&gt;</a:t>
            </a:r>
          </a:p>
          <a:p>
            <a:endParaRPr kumimoji="1" lang="en-US" altLang="ja-JP" sz="1400" dirty="0">
              <a:latin typeface="メイリオ"/>
              <a:ea typeface="メイリオ"/>
              <a:cs typeface="メイリオ"/>
            </a:endParaRPr>
          </a:p>
          <a:p>
            <a:r>
              <a:rPr lang="en-US" altLang="ja-JP" sz="1100" b="1" dirty="0" smtClean="0">
                <a:solidFill>
                  <a:srgbClr val="0000FF"/>
                </a:solidFill>
                <a:latin typeface="メイリオ"/>
                <a:ea typeface="メイリオ"/>
                <a:cs typeface="メイリオ"/>
              </a:rPr>
              <a:t>label </a:t>
            </a:r>
            <a:r>
              <a:rPr lang="en-US" altLang="ja-JP" sz="1100" b="1" dirty="0">
                <a:solidFill>
                  <a:srgbClr val="0000FF"/>
                </a:solidFill>
                <a:latin typeface="メイリオ"/>
                <a:ea typeface="メイリオ"/>
                <a:cs typeface="メイリオ"/>
              </a:rPr>
              <a:t>for</a:t>
            </a:r>
            <a:r>
              <a:rPr lang="en-US" altLang="ja-JP" sz="1100" dirty="0" smtClean="0">
                <a:latin typeface="メイリオ"/>
                <a:ea typeface="メイリオ"/>
                <a:cs typeface="メイリオ"/>
              </a:rPr>
              <a:t>=“</a:t>
            </a:r>
            <a:r>
              <a:rPr lang="en-US" altLang="ja-JP" sz="1100" b="1" dirty="0" smtClean="0">
                <a:solidFill>
                  <a:srgbClr val="FF0000"/>
                </a:solidFill>
                <a:latin typeface="メイリオ"/>
                <a:ea typeface="メイリオ"/>
                <a:cs typeface="メイリオ"/>
              </a:rPr>
              <a:t>name</a:t>
            </a:r>
            <a:r>
              <a:rPr lang="en-US" altLang="ja-JP" sz="1100" dirty="0" smtClean="0">
                <a:latin typeface="メイリオ"/>
                <a:ea typeface="メイリオ"/>
                <a:cs typeface="メイリオ"/>
              </a:rPr>
              <a:t>”</a:t>
            </a:r>
          </a:p>
          <a:p>
            <a:r>
              <a:rPr lang="en-US" altLang="ja-JP" sz="1100" b="1" dirty="0">
                <a:solidFill>
                  <a:srgbClr val="0000FF"/>
                </a:solidFill>
                <a:latin typeface="メイリオ"/>
                <a:ea typeface="メイリオ"/>
                <a:cs typeface="メイリオ"/>
              </a:rPr>
              <a:t>data-</a:t>
            </a:r>
            <a:r>
              <a:rPr lang="en-US" altLang="ja-JP" sz="1100" b="1" dirty="0" err="1">
                <a:solidFill>
                  <a:srgbClr val="0000FF"/>
                </a:solidFill>
                <a:latin typeface="メイリオ"/>
                <a:ea typeface="メイリオ"/>
                <a:cs typeface="メイリオ"/>
              </a:rPr>
              <a:t>paneo</a:t>
            </a:r>
            <a:r>
              <a:rPr lang="en-US" altLang="ja-JP" sz="1100" b="1" dirty="0">
                <a:solidFill>
                  <a:srgbClr val="0000FF"/>
                </a:solidFill>
                <a:latin typeface="メイリオ"/>
                <a:ea typeface="メイリオ"/>
                <a:cs typeface="メイリオ"/>
              </a:rPr>
              <a:t>-form</a:t>
            </a:r>
            <a:r>
              <a:rPr lang="en-US" altLang="ja-JP" sz="1100" dirty="0">
                <a:latin typeface="メイリオ"/>
                <a:ea typeface="メイリオ"/>
                <a:cs typeface="メイリオ"/>
              </a:rPr>
              <a:t>="</a:t>
            </a:r>
            <a:r>
              <a:rPr lang="en-US" altLang="ja-JP" sz="1100" b="1" dirty="0">
                <a:solidFill>
                  <a:srgbClr val="FF0000"/>
                </a:solidFill>
                <a:latin typeface="メイリオ"/>
                <a:ea typeface="メイリオ"/>
                <a:cs typeface="メイリオ"/>
              </a:rPr>
              <a:t>name</a:t>
            </a:r>
            <a:r>
              <a:rPr lang="en-US" altLang="ja-JP" sz="1100" dirty="0">
                <a:latin typeface="メイリオ"/>
                <a:ea typeface="メイリオ"/>
                <a:cs typeface="メイリオ"/>
              </a:rPr>
              <a:t>" </a:t>
            </a:r>
            <a:endParaRPr lang="en-US" altLang="ja-JP" sz="1100" dirty="0" smtClean="0">
              <a:latin typeface="メイリオ"/>
              <a:ea typeface="メイリオ"/>
              <a:cs typeface="メイリオ"/>
            </a:endParaRPr>
          </a:p>
          <a:p>
            <a:r>
              <a:rPr lang="en-US" altLang="ja-JP" sz="1100" b="1" dirty="0">
                <a:solidFill>
                  <a:srgbClr val="0000FF"/>
                </a:solidFill>
                <a:latin typeface="メイリオ"/>
                <a:ea typeface="メイリオ"/>
                <a:cs typeface="メイリオ"/>
              </a:rPr>
              <a:t>name</a:t>
            </a:r>
            <a:r>
              <a:rPr lang="en-US" altLang="ja-JP" sz="1100" dirty="0">
                <a:latin typeface="メイリオ"/>
                <a:ea typeface="メイリオ"/>
                <a:cs typeface="メイリオ"/>
              </a:rPr>
              <a:t>=“</a:t>
            </a:r>
            <a:r>
              <a:rPr lang="en-US" altLang="ja-JP" sz="1100" b="1" dirty="0">
                <a:solidFill>
                  <a:srgbClr val="FF0000"/>
                </a:solidFill>
                <a:latin typeface="メイリオ"/>
                <a:ea typeface="メイリオ"/>
                <a:cs typeface="メイリオ"/>
              </a:rPr>
              <a:t>name</a:t>
            </a:r>
            <a:r>
              <a:rPr lang="en-US" altLang="ja-JP" sz="1100" dirty="0">
                <a:latin typeface="メイリオ"/>
                <a:ea typeface="メイリオ"/>
                <a:cs typeface="メイリオ"/>
              </a:rPr>
              <a:t>” </a:t>
            </a:r>
          </a:p>
          <a:p>
            <a:r>
              <a:rPr lang="ja-JP" altLang="en-US" sz="1100" dirty="0" smtClean="0">
                <a:latin typeface="メイリオ"/>
                <a:ea typeface="メイリオ"/>
                <a:cs typeface="メイリオ"/>
              </a:rPr>
              <a:t>・・・　入力項目を表示するためのタグです。</a:t>
            </a:r>
            <a:r>
              <a:rPr lang="en-US" altLang="ja-JP" sz="1100" dirty="0" smtClean="0">
                <a:latin typeface="メイリオ"/>
                <a:ea typeface="メイリオ"/>
                <a:cs typeface="メイリオ"/>
              </a:rPr>
              <a:t> &lt;li&gt;〜&lt;/li&gt;</a:t>
            </a:r>
            <a:r>
              <a:rPr lang="ja-JP" altLang="en-US" sz="1100" dirty="0" smtClean="0">
                <a:latin typeface="メイリオ"/>
                <a:ea typeface="メイリオ"/>
                <a:cs typeface="メイリオ"/>
              </a:rPr>
              <a:t>で囲まれた内容がフォームの入力項目となります。</a:t>
            </a:r>
            <a:endParaRPr lang="en-US" altLang="ja-JP" sz="1100" dirty="0" smtClean="0">
              <a:latin typeface="メイリオ"/>
              <a:ea typeface="メイリオ"/>
              <a:cs typeface="メイリオ"/>
            </a:endParaRPr>
          </a:p>
          <a:p>
            <a:r>
              <a:rPr lang="en-US" altLang="ja-JP" sz="1100" dirty="0" smtClean="0">
                <a:latin typeface="メイリオ"/>
                <a:ea typeface="メイリオ"/>
                <a:cs typeface="メイリオ"/>
              </a:rPr>
              <a:t>“”</a:t>
            </a:r>
            <a:r>
              <a:rPr lang="ja-JP" altLang="en-US" sz="1100" dirty="0" smtClean="0">
                <a:latin typeface="メイリオ"/>
                <a:ea typeface="メイリオ"/>
                <a:cs typeface="メイリオ"/>
              </a:rPr>
              <a:t>で囲まれたタグは半角英字で入力し、同一ページ内の他のタグと被らない名前にしてください。</a:t>
            </a:r>
            <a:endParaRPr lang="en-US" altLang="ja-JP" sz="1100" dirty="0" smtClean="0">
              <a:latin typeface="メイリオ"/>
              <a:ea typeface="メイリオ"/>
              <a:cs typeface="メイリオ"/>
            </a:endParaRPr>
          </a:p>
          <a:p>
            <a:endParaRPr lang="en-US" altLang="ja-JP" sz="1100" dirty="0" smtClean="0">
              <a:latin typeface="メイリオ"/>
              <a:ea typeface="メイリオ"/>
              <a:cs typeface="メイリオ"/>
            </a:endParaRPr>
          </a:p>
          <a:p>
            <a:r>
              <a:rPr lang="en-US" altLang="ja-JP" sz="1100" b="1" dirty="0">
                <a:solidFill>
                  <a:srgbClr val="008000"/>
                </a:solidFill>
                <a:latin typeface="メイリオ"/>
                <a:ea typeface="メイリオ"/>
                <a:cs typeface="メイリオ"/>
              </a:rPr>
              <a:t>input type=“text” </a:t>
            </a:r>
            <a:r>
              <a:rPr lang="en-US" altLang="ja-JP" sz="1100" b="1" dirty="0" smtClean="0">
                <a:solidFill>
                  <a:srgbClr val="008000"/>
                </a:solidFill>
                <a:latin typeface="メイリオ"/>
                <a:ea typeface="メイリオ"/>
                <a:cs typeface="メイリオ"/>
              </a:rPr>
              <a:t> </a:t>
            </a:r>
            <a:r>
              <a:rPr lang="ja-JP" altLang="en-US" sz="1100" b="1" dirty="0" smtClean="0">
                <a:solidFill>
                  <a:srgbClr val="008000"/>
                </a:solidFill>
                <a:latin typeface="メイリオ"/>
                <a:ea typeface="メイリオ"/>
                <a:cs typeface="メイリオ"/>
              </a:rPr>
              <a:t>・・・</a:t>
            </a:r>
            <a:r>
              <a:rPr lang="ja-JP" altLang="en-US" sz="1100" dirty="0" smtClean="0">
                <a:latin typeface="メイリオ"/>
                <a:ea typeface="メイリオ"/>
                <a:cs typeface="メイリオ"/>
              </a:rPr>
              <a:t>入力する項目を指定するためのタグです。</a:t>
            </a:r>
            <a:endParaRPr lang="en-US" altLang="ja-JP" sz="1100" dirty="0" smtClean="0">
              <a:latin typeface="メイリオ"/>
              <a:ea typeface="メイリオ"/>
              <a:cs typeface="メイリオ"/>
            </a:endParaRPr>
          </a:p>
          <a:p>
            <a:r>
              <a:rPr lang="en-US" altLang="ja-JP" sz="1100" dirty="0" smtClean="0">
                <a:latin typeface="メイリオ"/>
                <a:ea typeface="メイリオ"/>
                <a:cs typeface="メイリオ"/>
              </a:rPr>
              <a:t>type</a:t>
            </a:r>
            <a:r>
              <a:rPr lang="ja-JP" altLang="en-US" sz="1100" dirty="0" smtClean="0">
                <a:latin typeface="メイリオ"/>
                <a:ea typeface="メイリオ"/>
                <a:cs typeface="メイリオ"/>
              </a:rPr>
              <a:t>はそれぞれ</a:t>
            </a:r>
            <a:r>
              <a:rPr lang="en-US" altLang="ja-JP" sz="1100" b="1" dirty="0" err="1">
                <a:solidFill>
                  <a:srgbClr val="008000"/>
                </a:solidFill>
                <a:latin typeface="メイリオ"/>
                <a:ea typeface="メイリオ"/>
                <a:cs typeface="メイリオ"/>
              </a:rPr>
              <a:t>text,radio,email,url,</a:t>
            </a:r>
            <a:r>
              <a:rPr lang="en-US" altLang="ja-JP" sz="1100" b="1" dirty="0" err="1" smtClean="0">
                <a:solidFill>
                  <a:srgbClr val="008000"/>
                </a:solidFill>
                <a:latin typeface="メイリオ"/>
                <a:ea typeface="メイリオ"/>
                <a:cs typeface="メイリオ"/>
              </a:rPr>
              <a:t>checkox</a:t>
            </a:r>
            <a:r>
              <a:rPr lang="en-US" altLang="ja-JP" sz="1100" b="1" dirty="0" smtClean="0">
                <a:solidFill>
                  <a:srgbClr val="008000"/>
                </a:solidFill>
                <a:latin typeface="メイリオ"/>
                <a:ea typeface="メイリオ"/>
                <a:cs typeface="メイリオ"/>
              </a:rPr>
              <a:t> </a:t>
            </a:r>
            <a:r>
              <a:rPr lang="ja-JP" altLang="en-US" sz="1100" dirty="0" smtClean="0">
                <a:latin typeface="メイリオ"/>
                <a:ea typeface="メイリオ"/>
                <a:cs typeface="メイリオ"/>
              </a:rPr>
              <a:t>があり、同様のタグの扱いとなる、</a:t>
            </a:r>
            <a:r>
              <a:rPr lang="en-US" altLang="ja-JP" sz="1100" dirty="0">
                <a:latin typeface="メイリオ"/>
                <a:ea typeface="メイリオ"/>
                <a:cs typeface="メイリオ"/>
              </a:rPr>
              <a:t> </a:t>
            </a:r>
            <a:r>
              <a:rPr lang="en-US" altLang="ja-JP" sz="1100" b="1" dirty="0">
                <a:solidFill>
                  <a:srgbClr val="008000"/>
                </a:solidFill>
                <a:latin typeface="メイリオ"/>
                <a:ea typeface="メイリオ"/>
                <a:cs typeface="メイリオ"/>
              </a:rPr>
              <a:t>&lt;select name</a:t>
            </a:r>
            <a:r>
              <a:rPr lang="en-US" altLang="ja-JP" sz="1100" b="1" dirty="0" smtClean="0">
                <a:solidFill>
                  <a:srgbClr val="008000"/>
                </a:solidFill>
                <a:latin typeface="メイリオ"/>
                <a:ea typeface="メイリオ"/>
                <a:cs typeface="メイリオ"/>
              </a:rPr>
              <a:t>=“type”&gt; </a:t>
            </a:r>
            <a:r>
              <a:rPr lang="en-US" altLang="ja-JP" sz="1100" b="1" dirty="0">
                <a:solidFill>
                  <a:srgbClr val="008000"/>
                </a:solidFill>
                <a:latin typeface="メイリオ"/>
                <a:ea typeface="メイリオ"/>
                <a:cs typeface="メイリオ"/>
              </a:rPr>
              <a:t>&lt;</a:t>
            </a:r>
            <a:r>
              <a:rPr lang="en-US" altLang="ja-JP" sz="1100" b="1" dirty="0" err="1" smtClean="0">
                <a:solidFill>
                  <a:srgbClr val="008000"/>
                </a:solidFill>
                <a:latin typeface="メイリオ"/>
                <a:ea typeface="メイリオ"/>
                <a:cs typeface="メイリオ"/>
              </a:rPr>
              <a:t>textarea</a:t>
            </a:r>
            <a:r>
              <a:rPr lang="en-US" altLang="ja-JP" sz="1100" b="1" dirty="0" smtClean="0">
                <a:solidFill>
                  <a:srgbClr val="008000"/>
                </a:solidFill>
                <a:latin typeface="メイリオ"/>
                <a:ea typeface="メイリオ"/>
                <a:cs typeface="メイリオ"/>
              </a:rPr>
              <a:t>&gt;</a:t>
            </a:r>
            <a:r>
              <a:rPr lang="ja-JP" altLang="en-US" sz="1100" dirty="0" smtClean="0">
                <a:latin typeface="メイリオ"/>
                <a:ea typeface="メイリオ"/>
                <a:cs typeface="メイリオ"/>
              </a:rPr>
              <a:t>が存在します。各タグがどの様に表示されるかにつきましては、テンプレート内のサンプルタグを</a:t>
            </a:r>
            <a:endParaRPr lang="en-US" altLang="ja-JP" sz="1100" dirty="0" smtClean="0">
              <a:latin typeface="メイリオ"/>
              <a:ea typeface="メイリオ"/>
              <a:cs typeface="メイリオ"/>
            </a:endParaRPr>
          </a:p>
          <a:p>
            <a:r>
              <a:rPr lang="ja-JP" altLang="en-US" sz="1100" dirty="0" smtClean="0">
                <a:latin typeface="メイリオ"/>
                <a:ea typeface="メイリオ"/>
                <a:cs typeface="メイリオ"/>
              </a:rPr>
              <a:t>ご確認ください。</a:t>
            </a:r>
            <a:endParaRPr lang="en-US" altLang="ja-JP" sz="1100" dirty="0" smtClean="0">
              <a:latin typeface="メイリオ"/>
              <a:ea typeface="メイリオ"/>
              <a:cs typeface="メイリオ"/>
            </a:endParaRPr>
          </a:p>
          <a:p>
            <a:endParaRPr lang="en-US" altLang="ja-JP" sz="1100" dirty="0">
              <a:latin typeface="メイリオ"/>
              <a:ea typeface="メイリオ"/>
              <a:cs typeface="メイリオ"/>
            </a:endParaRPr>
          </a:p>
          <a:p>
            <a:endParaRPr lang="en-US" altLang="ja-JP" sz="1100" dirty="0" smtClean="0">
              <a:latin typeface="メイリオ"/>
              <a:ea typeface="メイリオ"/>
              <a:cs typeface="メイリオ"/>
            </a:endParaRPr>
          </a:p>
          <a:p>
            <a:r>
              <a:rPr lang="en-US" altLang="ja-JP" sz="1100" b="1" dirty="0">
                <a:solidFill>
                  <a:srgbClr val="008000"/>
                </a:solidFill>
                <a:latin typeface="メイリオ"/>
                <a:ea typeface="メイリオ"/>
                <a:cs typeface="メイリオ"/>
              </a:rPr>
              <a:t>placeholder=“</a:t>
            </a:r>
            <a:r>
              <a:rPr lang="ja-JP" altLang="en-US" sz="1100" b="1" dirty="0">
                <a:solidFill>
                  <a:srgbClr val="008000"/>
                </a:solidFill>
                <a:latin typeface="メイリオ"/>
                <a:ea typeface="メイリオ"/>
                <a:cs typeface="メイリオ"/>
              </a:rPr>
              <a:t>パネオ </a:t>
            </a:r>
            <a:r>
              <a:rPr lang="ja-JP" altLang="en-US" sz="1100" b="1" dirty="0" smtClean="0">
                <a:solidFill>
                  <a:srgbClr val="008000"/>
                </a:solidFill>
                <a:latin typeface="メイリオ"/>
                <a:ea typeface="メイリオ"/>
                <a:cs typeface="メイリオ"/>
              </a:rPr>
              <a:t>太郎</a:t>
            </a:r>
            <a:r>
              <a:rPr lang="en-US" altLang="ja-JP" sz="1100" b="1" dirty="0" smtClean="0">
                <a:solidFill>
                  <a:srgbClr val="008000"/>
                </a:solidFill>
                <a:latin typeface="メイリオ"/>
                <a:ea typeface="メイリオ"/>
                <a:cs typeface="メイリオ"/>
              </a:rPr>
              <a:t>”  </a:t>
            </a:r>
            <a:r>
              <a:rPr lang="ja-JP" altLang="en-US" sz="1100" dirty="0" smtClean="0">
                <a:latin typeface="メイリオ"/>
                <a:ea typeface="メイリオ"/>
                <a:cs typeface="メイリオ"/>
              </a:rPr>
              <a:t>・・・入力項目を補助する</a:t>
            </a:r>
            <a:r>
              <a:rPr lang="ja-JP" altLang="en-US" sz="1100" dirty="0">
                <a:latin typeface="メイリオ"/>
                <a:ea typeface="メイリオ"/>
                <a:cs typeface="メイリオ"/>
              </a:rPr>
              <a:t>目的で提示される短い</a:t>
            </a:r>
            <a:r>
              <a:rPr lang="ja-JP" altLang="en-US" sz="1100" dirty="0" smtClean="0">
                <a:latin typeface="メイリオ"/>
                <a:ea typeface="メイリオ"/>
                <a:cs typeface="メイリオ"/>
              </a:rPr>
              <a:t>ヒントを表示するためのタグです。</a:t>
            </a:r>
            <a:endParaRPr lang="en-US" altLang="ja-JP" sz="1100" dirty="0" smtClean="0">
              <a:latin typeface="メイリオ"/>
              <a:ea typeface="メイリオ"/>
              <a:cs typeface="メイリオ"/>
            </a:endParaRPr>
          </a:p>
          <a:p>
            <a:r>
              <a:rPr lang="en-US" altLang="ja-JP" sz="1100" dirty="0" smtClean="0">
                <a:latin typeface="メイリオ"/>
                <a:ea typeface="メイリオ"/>
                <a:cs typeface="メイリオ"/>
              </a:rPr>
              <a:t>※HTML5</a:t>
            </a:r>
            <a:r>
              <a:rPr lang="ja-JP" altLang="en-US" sz="1100" dirty="0" smtClean="0">
                <a:latin typeface="メイリオ"/>
                <a:ea typeface="メイリオ"/>
                <a:cs typeface="メイリオ"/>
              </a:rPr>
              <a:t>から利用可能なタグとなりますので、それに対応したブラウザでのみ動作します。</a:t>
            </a:r>
            <a:endParaRPr lang="en-US" altLang="ja-JP" sz="1100" dirty="0" smtClean="0">
              <a:latin typeface="メイリオ"/>
              <a:ea typeface="メイリオ"/>
              <a:cs typeface="メイリオ"/>
            </a:endParaRPr>
          </a:p>
          <a:p>
            <a:endParaRPr lang="en-US" altLang="ja-JP" sz="1100" dirty="0" smtClean="0">
              <a:solidFill>
                <a:srgbClr val="008000"/>
              </a:solidFill>
              <a:latin typeface="メイリオ"/>
              <a:ea typeface="メイリオ"/>
              <a:cs typeface="メイリオ"/>
            </a:endParaRPr>
          </a:p>
          <a:p>
            <a:r>
              <a:rPr lang="en-US" altLang="ja-JP" sz="1100" b="1" dirty="0">
                <a:solidFill>
                  <a:srgbClr val="FF0000"/>
                </a:solidFill>
                <a:latin typeface="メイリオ"/>
                <a:ea typeface="メイリオ"/>
                <a:cs typeface="メイリオ"/>
              </a:rPr>
              <a:t>required</a:t>
            </a:r>
            <a:r>
              <a:rPr lang="en-US" altLang="ja-JP" sz="1100" dirty="0">
                <a:latin typeface="メイリオ"/>
                <a:ea typeface="メイリオ"/>
                <a:cs typeface="メイリオ"/>
              </a:rPr>
              <a:t> </a:t>
            </a:r>
            <a:r>
              <a:rPr lang="ja-JP" altLang="en-US" sz="1100" dirty="0" smtClean="0">
                <a:latin typeface="メイリオ"/>
                <a:ea typeface="メイリオ"/>
                <a:cs typeface="メイリオ"/>
              </a:rPr>
              <a:t>・・・必須項目かどうかを判断するタグです。このタグを入れておくとその入力項目は</a:t>
            </a:r>
            <a:r>
              <a:rPr lang="ja-JP" altLang="en-US" sz="1100" dirty="0" smtClean="0">
                <a:solidFill>
                  <a:srgbClr val="000000"/>
                </a:solidFill>
                <a:latin typeface="メイリオ"/>
                <a:ea typeface="メイリオ"/>
                <a:cs typeface="メイリオ"/>
              </a:rPr>
              <a:t>必須扱いとなります。</a:t>
            </a:r>
            <a:endParaRPr lang="en-US" altLang="ja-JP" sz="1100" dirty="0">
              <a:solidFill>
                <a:srgbClr val="000000"/>
              </a:solidFill>
              <a:latin typeface="メイリオ"/>
              <a:ea typeface="メイリオ"/>
              <a:cs typeface="メイリオ"/>
            </a:endParaRPr>
          </a:p>
          <a:p>
            <a:endParaRPr lang="en-US" altLang="ja-JP" sz="1100" dirty="0">
              <a:latin typeface="メイリオ"/>
              <a:ea typeface="メイリオ"/>
              <a:cs typeface="メイリオ"/>
            </a:endParaRPr>
          </a:p>
        </p:txBody>
      </p:sp>
      <p:sp>
        <p:nvSpPr>
          <p:cNvPr id="23" name="テキスト ボックス 22"/>
          <p:cNvSpPr txBox="1"/>
          <p:nvPr/>
        </p:nvSpPr>
        <p:spPr>
          <a:xfrm>
            <a:off x="539552" y="1556792"/>
            <a:ext cx="7200800" cy="307777"/>
          </a:xfrm>
          <a:prstGeom prst="rect">
            <a:avLst/>
          </a:prstGeom>
          <a:noFill/>
        </p:spPr>
        <p:txBody>
          <a:bodyPr wrap="square" rtlCol="0">
            <a:spAutoFit/>
          </a:bodyPr>
          <a:lstStyle/>
          <a:p>
            <a:r>
              <a:rPr kumimoji="1" lang="ja-JP" altLang="en-US" sz="1400" dirty="0" smtClean="0">
                <a:latin typeface="メイリオ"/>
                <a:ea typeface="メイリオ"/>
                <a:cs typeface="メイリオ"/>
              </a:rPr>
              <a:t>入力フォームの編集方法</a:t>
            </a:r>
            <a:r>
              <a:rPr lang="ja-JP" altLang="en-US" sz="1400" dirty="0" smtClean="0">
                <a:latin typeface="メイリオ"/>
                <a:ea typeface="メイリオ"/>
                <a:cs typeface="メイリオ"/>
              </a:rPr>
              <a:t>・・・入力フォームテンプレートの編集方法を記載いたします。</a:t>
            </a:r>
            <a:endParaRPr kumimoji="1" lang="en-US" altLang="ja-JP" sz="1400" dirty="0" smtClean="0">
              <a:latin typeface="メイリオ"/>
              <a:ea typeface="メイリオ"/>
              <a:cs typeface="メイリオ"/>
            </a:endParaRPr>
          </a:p>
        </p:txBody>
      </p:sp>
    </p:spTree>
    <p:extLst>
      <p:ext uri="{BB962C8B-B14F-4D97-AF65-F5344CB8AC3E}">
        <p14:creationId xmlns:p14="http://schemas.microsoft.com/office/powerpoint/2010/main" val="3482459527"/>
      </p:ext>
    </p:extLst>
  </p:cSld>
  <p:clrMapOvr>
    <a:masterClrMapping/>
  </p:clrMapOvr>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テキスト ボックス 18"/>
          <p:cNvSpPr txBox="1"/>
          <p:nvPr/>
        </p:nvSpPr>
        <p:spPr>
          <a:xfrm>
            <a:off x="395536" y="836712"/>
            <a:ext cx="8496944" cy="523220"/>
          </a:xfrm>
          <a:prstGeom prst="rect">
            <a:avLst/>
          </a:prstGeom>
          <a:noFill/>
        </p:spPr>
        <p:txBody>
          <a:bodyPr wrap="square" rtlCol="0">
            <a:spAutoFit/>
          </a:bodyPr>
          <a:lstStyle/>
          <a:p>
            <a:r>
              <a:rPr lang="en-US" altLang="ja-JP" sz="2800" dirty="0">
                <a:latin typeface="メイリオ"/>
                <a:ea typeface="メイリオ"/>
                <a:cs typeface="メイリオ"/>
              </a:rPr>
              <a:t>6</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FORM MAIL</a:t>
            </a:r>
            <a:r>
              <a:rPr lang="ja-JP" altLang="en-US" sz="2800" dirty="0" smtClean="0">
                <a:latin typeface="メイリオ"/>
                <a:ea typeface="メイリオ"/>
                <a:cs typeface="メイリオ"/>
              </a:rPr>
              <a:t>制作について</a:t>
            </a:r>
            <a:endParaRPr lang="ja-JP" altLang="en-US" sz="2800" dirty="0">
              <a:latin typeface="メイリオ"/>
              <a:ea typeface="メイリオ"/>
              <a:cs typeface="メイリオ"/>
            </a:endParaRPr>
          </a:p>
        </p:txBody>
      </p:sp>
      <p:sp>
        <p:nvSpPr>
          <p:cNvPr id="3" name="テキスト ボックス 2"/>
          <p:cNvSpPr txBox="1"/>
          <p:nvPr/>
        </p:nvSpPr>
        <p:spPr>
          <a:xfrm>
            <a:off x="611560" y="1484784"/>
            <a:ext cx="1635935" cy="276999"/>
          </a:xfrm>
          <a:prstGeom prst="rect">
            <a:avLst/>
          </a:prstGeom>
          <a:noFill/>
        </p:spPr>
        <p:txBody>
          <a:bodyPr wrap="none" rtlCol="0">
            <a:spAutoFit/>
          </a:bodyPr>
          <a:lstStyle/>
          <a:p>
            <a:r>
              <a:rPr lang="en-US" altLang="ja-JP" sz="1200" b="1" dirty="0">
                <a:solidFill>
                  <a:srgbClr val="008000"/>
                </a:solidFill>
                <a:latin typeface="メイリオ"/>
                <a:ea typeface="メイリオ"/>
                <a:cs typeface="メイリオ"/>
              </a:rPr>
              <a:t>input type=“text” </a:t>
            </a:r>
            <a:endParaRPr kumimoji="1" lang="ja-JP" altLang="en-US" sz="1200" dirty="0"/>
          </a:p>
        </p:txBody>
      </p:sp>
      <p:pic>
        <p:nvPicPr>
          <p:cNvPr id="4" name="図 3" descr="tex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88432" y="1486411"/>
            <a:ext cx="4572000" cy="273744"/>
          </a:xfrm>
          <a:prstGeom prst="rect">
            <a:avLst/>
          </a:prstGeom>
        </p:spPr>
      </p:pic>
      <p:sp>
        <p:nvSpPr>
          <p:cNvPr id="17" name="テキスト ボックス 16"/>
          <p:cNvSpPr txBox="1"/>
          <p:nvPr/>
        </p:nvSpPr>
        <p:spPr>
          <a:xfrm>
            <a:off x="629243" y="2082302"/>
            <a:ext cx="1726404" cy="276999"/>
          </a:xfrm>
          <a:prstGeom prst="rect">
            <a:avLst/>
          </a:prstGeom>
          <a:noFill/>
        </p:spPr>
        <p:txBody>
          <a:bodyPr wrap="none" rtlCol="0">
            <a:spAutoFit/>
          </a:bodyPr>
          <a:lstStyle/>
          <a:p>
            <a:r>
              <a:rPr lang="en-US" altLang="ja-JP" sz="1200" b="1" dirty="0">
                <a:solidFill>
                  <a:srgbClr val="008000"/>
                </a:solidFill>
                <a:latin typeface="メイリオ"/>
                <a:ea typeface="メイリオ"/>
                <a:cs typeface="メイリオ"/>
              </a:rPr>
              <a:t>input type=</a:t>
            </a:r>
            <a:r>
              <a:rPr lang="en-US" altLang="ja-JP" sz="1200" b="1" dirty="0" smtClean="0">
                <a:solidFill>
                  <a:srgbClr val="008000"/>
                </a:solidFill>
                <a:latin typeface="メイリオ"/>
                <a:ea typeface="メイリオ"/>
                <a:cs typeface="メイリオ"/>
              </a:rPr>
              <a:t>“</a:t>
            </a:r>
            <a:r>
              <a:rPr lang="en-US" altLang="ja-JP" sz="1200" b="1" dirty="0">
                <a:solidFill>
                  <a:srgbClr val="008000"/>
                </a:solidFill>
                <a:latin typeface="メイリオ"/>
                <a:ea typeface="メイリオ"/>
                <a:cs typeface="メイリオ"/>
              </a:rPr>
              <a:t>radio</a:t>
            </a:r>
            <a:r>
              <a:rPr lang="en-US" altLang="ja-JP" sz="1200" b="1" dirty="0" smtClean="0">
                <a:solidFill>
                  <a:srgbClr val="008000"/>
                </a:solidFill>
                <a:latin typeface="メイリオ"/>
                <a:ea typeface="メイリオ"/>
                <a:cs typeface="メイリオ"/>
              </a:rPr>
              <a:t>” </a:t>
            </a:r>
            <a:endParaRPr kumimoji="1" lang="ja-JP" altLang="en-US" sz="1200" dirty="0"/>
          </a:p>
        </p:txBody>
      </p:sp>
      <p:pic>
        <p:nvPicPr>
          <p:cNvPr id="5" name="図 4" descr="radio.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93269" y="2130801"/>
            <a:ext cx="1830859" cy="180000"/>
          </a:xfrm>
          <a:prstGeom prst="rect">
            <a:avLst/>
          </a:prstGeom>
        </p:spPr>
      </p:pic>
      <p:sp>
        <p:nvSpPr>
          <p:cNvPr id="18" name="テキスト ボックス 17"/>
          <p:cNvSpPr txBox="1"/>
          <p:nvPr/>
        </p:nvSpPr>
        <p:spPr>
          <a:xfrm>
            <a:off x="629243" y="3234430"/>
            <a:ext cx="1533969" cy="276999"/>
          </a:xfrm>
          <a:prstGeom prst="rect">
            <a:avLst/>
          </a:prstGeom>
          <a:noFill/>
        </p:spPr>
        <p:txBody>
          <a:bodyPr wrap="none" rtlCol="0">
            <a:spAutoFit/>
          </a:bodyPr>
          <a:lstStyle/>
          <a:p>
            <a:r>
              <a:rPr lang="en-US" altLang="ja-JP" sz="1200" b="1" dirty="0">
                <a:solidFill>
                  <a:srgbClr val="008000"/>
                </a:solidFill>
                <a:latin typeface="メイリオ"/>
                <a:ea typeface="メイリオ"/>
                <a:cs typeface="メイリオ"/>
              </a:rPr>
              <a:t>input type=</a:t>
            </a:r>
            <a:r>
              <a:rPr lang="en-US" altLang="ja-JP" sz="1200" b="1" dirty="0" smtClean="0">
                <a:solidFill>
                  <a:srgbClr val="008000"/>
                </a:solidFill>
                <a:latin typeface="メイリオ"/>
                <a:ea typeface="メイリオ"/>
                <a:cs typeface="メイリオ"/>
              </a:rPr>
              <a:t>“</a:t>
            </a:r>
            <a:r>
              <a:rPr lang="en-US" altLang="ja-JP" sz="1200" b="1" dirty="0" err="1" smtClean="0">
                <a:solidFill>
                  <a:srgbClr val="008000"/>
                </a:solidFill>
                <a:latin typeface="メイリオ"/>
                <a:ea typeface="メイリオ"/>
                <a:cs typeface="メイリオ"/>
              </a:rPr>
              <a:t>url</a:t>
            </a:r>
            <a:r>
              <a:rPr lang="en-US" altLang="ja-JP" sz="1200" b="1" dirty="0" smtClean="0">
                <a:solidFill>
                  <a:srgbClr val="008000"/>
                </a:solidFill>
                <a:latin typeface="メイリオ"/>
                <a:ea typeface="メイリオ"/>
                <a:cs typeface="メイリオ"/>
              </a:rPr>
              <a:t>” </a:t>
            </a:r>
            <a:endParaRPr kumimoji="1" lang="ja-JP" altLang="en-US" sz="1200" dirty="0"/>
          </a:p>
        </p:txBody>
      </p:sp>
      <p:pic>
        <p:nvPicPr>
          <p:cNvPr id="6" name="図 5" descr="url.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74932" y="3195407"/>
            <a:ext cx="3960440" cy="355045"/>
          </a:xfrm>
          <a:prstGeom prst="rect">
            <a:avLst/>
          </a:prstGeom>
        </p:spPr>
      </p:pic>
      <p:sp>
        <p:nvSpPr>
          <p:cNvPr id="21" name="テキスト ボックス 20"/>
          <p:cNvSpPr txBox="1"/>
          <p:nvPr/>
        </p:nvSpPr>
        <p:spPr>
          <a:xfrm>
            <a:off x="629243" y="2678413"/>
            <a:ext cx="1748270" cy="276999"/>
          </a:xfrm>
          <a:prstGeom prst="rect">
            <a:avLst/>
          </a:prstGeom>
          <a:noFill/>
        </p:spPr>
        <p:txBody>
          <a:bodyPr wrap="none" rtlCol="0">
            <a:spAutoFit/>
          </a:bodyPr>
          <a:lstStyle/>
          <a:p>
            <a:r>
              <a:rPr lang="en-US" altLang="ja-JP" sz="1200" b="1" dirty="0">
                <a:solidFill>
                  <a:srgbClr val="008000"/>
                </a:solidFill>
                <a:latin typeface="メイリオ"/>
                <a:ea typeface="メイリオ"/>
                <a:cs typeface="メイリオ"/>
              </a:rPr>
              <a:t>input type=</a:t>
            </a:r>
            <a:r>
              <a:rPr lang="en-US" altLang="ja-JP" sz="1200" b="1" dirty="0" smtClean="0">
                <a:solidFill>
                  <a:srgbClr val="008000"/>
                </a:solidFill>
                <a:latin typeface="メイリオ"/>
                <a:ea typeface="メイリオ"/>
                <a:cs typeface="メイリオ"/>
              </a:rPr>
              <a:t>“email” </a:t>
            </a:r>
            <a:endParaRPr kumimoji="1" lang="ja-JP" altLang="en-US" sz="1200" dirty="0"/>
          </a:p>
        </p:txBody>
      </p:sp>
      <p:pic>
        <p:nvPicPr>
          <p:cNvPr id="7" name="図 6" descr="email.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74932" y="2636912"/>
            <a:ext cx="4081444" cy="360000"/>
          </a:xfrm>
          <a:prstGeom prst="rect">
            <a:avLst/>
          </a:prstGeom>
        </p:spPr>
      </p:pic>
      <p:pic>
        <p:nvPicPr>
          <p:cNvPr id="8" name="図 7" descr="checkbox.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16216" y="3789040"/>
            <a:ext cx="1993212" cy="546085"/>
          </a:xfrm>
          <a:prstGeom prst="rect">
            <a:avLst/>
          </a:prstGeom>
        </p:spPr>
      </p:pic>
      <p:sp>
        <p:nvSpPr>
          <p:cNvPr id="22" name="テキスト ボックス 21"/>
          <p:cNvSpPr txBox="1"/>
          <p:nvPr/>
        </p:nvSpPr>
        <p:spPr>
          <a:xfrm>
            <a:off x="611560" y="3789040"/>
            <a:ext cx="5260161" cy="507831"/>
          </a:xfrm>
          <a:prstGeom prst="rect">
            <a:avLst/>
          </a:prstGeom>
          <a:noFill/>
        </p:spPr>
        <p:txBody>
          <a:bodyPr wrap="none" rtlCol="0">
            <a:spAutoFit/>
          </a:bodyPr>
          <a:lstStyle/>
          <a:p>
            <a:r>
              <a:rPr lang="en-US" altLang="ja-JP" sz="900" b="1" dirty="0">
                <a:solidFill>
                  <a:srgbClr val="008000"/>
                </a:solidFill>
                <a:latin typeface="メイリオ"/>
                <a:ea typeface="メイリオ"/>
                <a:cs typeface="メイリオ"/>
              </a:rPr>
              <a:t>&lt;input type="checkbox" name="item" value="</a:t>
            </a:r>
            <a:r>
              <a:rPr lang="ja-JP" altLang="en-US" sz="900" b="1" dirty="0">
                <a:solidFill>
                  <a:srgbClr val="008000"/>
                </a:solidFill>
                <a:latin typeface="メイリオ"/>
                <a:ea typeface="メイリオ"/>
                <a:cs typeface="メイリオ"/>
              </a:rPr>
              <a:t>商品アイテム１</a:t>
            </a:r>
            <a:r>
              <a:rPr lang="en-US" altLang="ja-JP" sz="900" b="1" dirty="0">
                <a:solidFill>
                  <a:srgbClr val="008000"/>
                </a:solidFill>
                <a:latin typeface="メイリオ"/>
                <a:ea typeface="メイリオ"/>
                <a:cs typeface="メイリオ"/>
              </a:rPr>
              <a:t>"/&gt;</a:t>
            </a:r>
            <a:r>
              <a:rPr lang="ja-JP" altLang="en-US" sz="900" b="1" dirty="0">
                <a:solidFill>
                  <a:srgbClr val="008000"/>
                </a:solidFill>
                <a:latin typeface="メイリオ"/>
                <a:ea typeface="メイリオ"/>
                <a:cs typeface="メイリオ"/>
              </a:rPr>
              <a:t>商品アイテム１</a:t>
            </a:r>
            <a:r>
              <a:rPr lang="en-US" altLang="ja-JP" sz="900" b="1" dirty="0">
                <a:solidFill>
                  <a:srgbClr val="008000"/>
                </a:solidFill>
                <a:latin typeface="メイリオ"/>
                <a:ea typeface="メイリオ"/>
                <a:cs typeface="メイリオ"/>
              </a:rPr>
              <a:t>&lt;</a:t>
            </a:r>
            <a:r>
              <a:rPr lang="en-US" altLang="ja-JP" sz="900" b="1" dirty="0" err="1">
                <a:solidFill>
                  <a:srgbClr val="008000"/>
                </a:solidFill>
                <a:latin typeface="メイリオ"/>
                <a:ea typeface="メイリオ"/>
                <a:cs typeface="メイリオ"/>
              </a:rPr>
              <a:t>br</a:t>
            </a:r>
            <a:r>
              <a:rPr lang="en-US" altLang="ja-JP" sz="900" b="1" dirty="0">
                <a:solidFill>
                  <a:srgbClr val="008000"/>
                </a:solidFill>
                <a:latin typeface="メイリオ"/>
                <a:ea typeface="メイリオ"/>
                <a:cs typeface="メイリオ"/>
              </a:rPr>
              <a:t>&gt;</a:t>
            </a:r>
          </a:p>
          <a:p>
            <a:r>
              <a:rPr lang="en-US" altLang="ja-JP" sz="900" b="1" dirty="0">
                <a:solidFill>
                  <a:srgbClr val="008000"/>
                </a:solidFill>
                <a:latin typeface="メイリオ"/>
                <a:ea typeface="メイリオ"/>
                <a:cs typeface="メイリオ"/>
              </a:rPr>
              <a:t>&lt;input type="checkbox" name="item" value="</a:t>
            </a:r>
            <a:r>
              <a:rPr lang="ja-JP" altLang="en-US" sz="900" b="1" dirty="0">
                <a:solidFill>
                  <a:srgbClr val="008000"/>
                </a:solidFill>
                <a:latin typeface="メイリオ"/>
                <a:ea typeface="メイリオ"/>
                <a:cs typeface="メイリオ"/>
              </a:rPr>
              <a:t>商品アイテム２</a:t>
            </a:r>
            <a:r>
              <a:rPr lang="en-US" altLang="ja-JP" sz="900" b="1" dirty="0">
                <a:solidFill>
                  <a:srgbClr val="008000"/>
                </a:solidFill>
                <a:latin typeface="メイリオ"/>
                <a:ea typeface="メイリオ"/>
                <a:cs typeface="メイリオ"/>
              </a:rPr>
              <a:t>"/&gt;</a:t>
            </a:r>
            <a:r>
              <a:rPr lang="ja-JP" altLang="en-US" sz="900" b="1" dirty="0">
                <a:solidFill>
                  <a:srgbClr val="008000"/>
                </a:solidFill>
                <a:latin typeface="メイリオ"/>
                <a:ea typeface="メイリオ"/>
                <a:cs typeface="メイリオ"/>
              </a:rPr>
              <a:t>商品アイテム２</a:t>
            </a:r>
            <a:r>
              <a:rPr lang="en-US" altLang="ja-JP" sz="900" b="1" dirty="0">
                <a:solidFill>
                  <a:srgbClr val="008000"/>
                </a:solidFill>
                <a:latin typeface="メイリオ"/>
                <a:ea typeface="メイリオ"/>
                <a:cs typeface="メイリオ"/>
              </a:rPr>
              <a:t>&lt;</a:t>
            </a:r>
            <a:r>
              <a:rPr lang="en-US" altLang="ja-JP" sz="900" b="1" dirty="0" err="1">
                <a:solidFill>
                  <a:srgbClr val="008000"/>
                </a:solidFill>
                <a:latin typeface="メイリオ"/>
                <a:ea typeface="メイリオ"/>
                <a:cs typeface="メイリオ"/>
              </a:rPr>
              <a:t>br</a:t>
            </a:r>
            <a:r>
              <a:rPr lang="en-US" altLang="ja-JP" sz="900" b="1" dirty="0">
                <a:solidFill>
                  <a:srgbClr val="008000"/>
                </a:solidFill>
                <a:latin typeface="メイリオ"/>
                <a:ea typeface="メイリオ"/>
                <a:cs typeface="メイリオ"/>
              </a:rPr>
              <a:t>&gt;</a:t>
            </a:r>
          </a:p>
          <a:p>
            <a:r>
              <a:rPr lang="en-US" altLang="ja-JP" sz="900" b="1" dirty="0">
                <a:solidFill>
                  <a:srgbClr val="008000"/>
                </a:solidFill>
                <a:latin typeface="メイリオ"/>
                <a:ea typeface="メイリオ"/>
                <a:cs typeface="メイリオ"/>
              </a:rPr>
              <a:t>&lt;input type="checkbox" name="item" value="</a:t>
            </a:r>
            <a:r>
              <a:rPr lang="ja-JP" altLang="en-US" sz="900" b="1" dirty="0">
                <a:solidFill>
                  <a:srgbClr val="008000"/>
                </a:solidFill>
                <a:latin typeface="メイリオ"/>
                <a:ea typeface="メイリオ"/>
                <a:cs typeface="メイリオ"/>
              </a:rPr>
              <a:t>商品アイテム３</a:t>
            </a:r>
            <a:r>
              <a:rPr lang="en-US" altLang="ja-JP" sz="900" b="1" dirty="0">
                <a:solidFill>
                  <a:srgbClr val="008000"/>
                </a:solidFill>
                <a:latin typeface="メイリオ"/>
                <a:ea typeface="メイリオ"/>
                <a:cs typeface="メイリオ"/>
              </a:rPr>
              <a:t>"/&gt;</a:t>
            </a:r>
            <a:r>
              <a:rPr lang="ja-JP" altLang="en-US" sz="900" b="1" dirty="0">
                <a:solidFill>
                  <a:srgbClr val="008000"/>
                </a:solidFill>
                <a:latin typeface="メイリオ"/>
                <a:ea typeface="メイリオ"/>
                <a:cs typeface="メイリオ"/>
              </a:rPr>
              <a:t>商品アイテム３</a:t>
            </a:r>
            <a:r>
              <a:rPr lang="en-US" altLang="ja-JP" sz="900" b="1" dirty="0">
                <a:solidFill>
                  <a:srgbClr val="008000"/>
                </a:solidFill>
                <a:latin typeface="メイリオ"/>
                <a:ea typeface="メイリオ"/>
                <a:cs typeface="メイリオ"/>
              </a:rPr>
              <a:t>&lt;</a:t>
            </a:r>
            <a:r>
              <a:rPr lang="en-US" altLang="ja-JP" sz="900" b="1" dirty="0" err="1">
                <a:solidFill>
                  <a:srgbClr val="008000"/>
                </a:solidFill>
                <a:latin typeface="メイリオ"/>
                <a:ea typeface="メイリオ"/>
                <a:cs typeface="メイリオ"/>
              </a:rPr>
              <a:t>br</a:t>
            </a:r>
            <a:r>
              <a:rPr lang="en-US" altLang="ja-JP" sz="900" b="1" dirty="0">
                <a:solidFill>
                  <a:srgbClr val="008000"/>
                </a:solidFill>
                <a:latin typeface="メイリオ"/>
                <a:ea typeface="メイリオ"/>
                <a:cs typeface="メイリオ"/>
              </a:rPr>
              <a:t>&gt;</a:t>
            </a:r>
            <a:endParaRPr kumimoji="1" lang="ja-JP" altLang="en-US" sz="900" dirty="0"/>
          </a:p>
        </p:txBody>
      </p:sp>
      <p:sp>
        <p:nvSpPr>
          <p:cNvPr id="23" name="テキスト ボックス 22"/>
          <p:cNvSpPr txBox="1"/>
          <p:nvPr/>
        </p:nvSpPr>
        <p:spPr>
          <a:xfrm>
            <a:off x="598060" y="4551221"/>
            <a:ext cx="3098925" cy="707886"/>
          </a:xfrm>
          <a:prstGeom prst="rect">
            <a:avLst/>
          </a:prstGeom>
          <a:noFill/>
        </p:spPr>
        <p:txBody>
          <a:bodyPr wrap="none" rtlCol="0">
            <a:spAutoFit/>
          </a:bodyPr>
          <a:lstStyle/>
          <a:p>
            <a:r>
              <a:rPr lang="en-US" altLang="ja-JP" sz="800" b="1" dirty="0" smtClean="0">
                <a:solidFill>
                  <a:srgbClr val="008000"/>
                </a:solidFill>
                <a:latin typeface="メイリオ"/>
                <a:ea typeface="メイリオ"/>
                <a:cs typeface="メイリオ"/>
              </a:rPr>
              <a:t>&lt;</a:t>
            </a:r>
            <a:r>
              <a:rPr lang="en-US" altLang="ja-JP" sz="800" b="1" dirty="0">
                <a:solidFill>
                  <a:srgbClr val="008000"/>
                </a:solidFill>
                <a:latin typeface="メイリオ"/>
                <a:ea typeface="メイリオ"/>
                <a:cs typeface="メイリオ"/>
              </a:rPr>
              <a:t>select name="type"&gt;</a:t>
            </a:r>
          </a:p>
          <a:p>
            <a:r>
              <a:rPr lang="en-US" altLang="ja-JP" sz="800" b="1" dirty="0" smtClean="0">
                <a:solidFill>
                  <a:srgbClr val="008000"/>
                </a:solidFill>
                <a:latin typeface="メイリオ"/>
                <a:ea typeface="メイリオ"/>
                <a:cs typeface="メイリオ"/>
              </a:rPr>
              <a:t>  &lt;</a:t>
            </a:r>
            <a:r>
              <a:rPr lang="en-US" altLang="ja-JP" sz="800" b="1" dirty="0">
                <a:solidFill>
                  <a:srgbClr val="008000"/>
                </a:solidFill>
                <a:latin typeface="メイリオ"/>
                <a:ea typeface="メイリオ"/>
                <a:cs typeface="メイリオ"/>
              </a:rPr>
              <a:t>option value=""&gt;== </a:t>
            </a:r>
            <a:r>
              <a:rPr lang="ja-JP" altLang="en-US" sz="800" b="1" dirty="0">
                <a:solidFill>
                  <a:srgbClr val="008000"/>
                </a:solidFill>
                <a:latin typeface="メイリオ"/>
                <a:ea typeface="メイリオ"/>
                <a:cs typeface="メイリオ"/>
              </a:rPr>
              <a:t>選択してください </a:t>
            </a:r>
            <a:r>
              <a:rPr lang="en-US" altLang="ja-JP" sz="800" b="1" dirty="0">
                <a:solidFill>
                  <a:srgbClr val="008000"/>
                </a:solidFill>
                <a:latin typeface="メイリオ"/>
                <a:ea typeface="メイリオ"/>
                <a:cs typeface="メイリオ"/>
              </a:rPr>
              <a:t>==&lt;/option&gt;</a:t>
            </a:r>
          </a:p>
          <a:p>
            <a:r>
              <a:rPr lang="en-US" altLang="ja-JP" sz="800" b="1" dirty="0" smtClean="0">
                <a:solidFill>
                  <a:srgbClr val="008000"/>
                </a:solidFill>
                <a:latin typeface="メイリオ"/>
                <a:ea typeface="メイリオ"/>
                <a:cs typeface="メイリオ"/>
              </a:rPr>
              <a:t>  &lt;</a:t>
            </a:r>
            <a:r>
              <a:rPr lang="en-US" altLang="ja-JP" sz="800" b="1" dirty="0">
                <a:solidFill>
                  <a:srgbClr val="008000"/>
                </a:solidFill>
                <a:latin typeface="メイリオ"/>
                <a:ea typeface="メイリオ"/>
                <a:cs typeface="メイリオ"/>
              </a:rPr>
              <a:t>option value="</a:t>
            </a:r>
            <a:r>
              <a:rPr lang="ja-JP" altLang="en-US" sz="800" b="1" dirty="0">
                <a:solidFill>
                  <a:srgbClr val="008000"/>
                </a:solidFill>
                <a:latin typeface="メイリオ"/>
                <a:ea typeface="メイリオ"/>
                <a:cs typeface="メイリオ"/>
              </a:rPr>
              <a:t>商品について</a:t>
            </a:r>
            <a:r>
              <a:rPr lang="en-US" altLang="ja-JP" sz="800" b="1" dirty="0">
                <a:solidFill>
                  <a:srgbClr val="008000"/>
                </a:solidFill>
                <a:latin typeface="メイリオ"/>
                <a:ea typeface="メイリオ"/>
                <a:cs typeface="メイリオ"/>
              </a:rPr>
              <a:t>"&gt;</a:t>
            </a:r>
            <a:r>
              <a:rPr lang="ja-JP" altLang="en-US" sz="800" b="1" dirty="0">
                <a:solidFill>
                  <a:srgbClr val="008000"/>
                </a:solidFill>
                <a:latin typeface="メイリオ"/>
                <a:ea typeface="メイリオ"/>
                <a:cs typeface="メイリオ"/>
              </a:rPr>
              <a:t>商品について</a:t>
            </a:r>
            <a:r>
              <a:rPr lang="en-US" altLang="ja-JP" sz="800" b="1" dirty="0">
                <a:solidFill>
                  <a:srgbClr val="008000"/>
                </a:solidFill>
                <a:latin typeface="メイリオ"/>
                <a:ea typeface="メイリオ"/>
                <a:cs typeface="メイリオ"/>
              </a:rPr>
              <a:t>&lt;/option&gt;</a:t>
            </a:r>
          </a:p>
          <a:p>
            <a:r>
              <a:rPr lang="en-US" altLang="ja-JP" sz="800" b="1" dirty="0" smtClean="0">
                <a:solidFill>
                  <a:srgbClr val="008000"/>
                </a:solidFill>
                <a:latin typeface="メイリオ"/>
                <a:ea typeface="メイリオ"/>
                <a:cs typeface="メイリオ"/>
              </a:rPr>
              <a:t>  &lt;</a:t>
            </a:r>
            <a:r>
              <a:rPr lang="en-US" altLang="ja-JP" sz="800" b="1" dirty="0">
                <a:solidFill>
                  <a:srgbClr val="008000"/>
                </a:solidFill>
                <a:latin typeface="メイリオ"/>
                <a:ea typeface="メイリオ"/>
                <a:cs typeface="メイリオ"/>
              </a:rPr>
              <a:t>option value="</a:t>
            </a:r>
            <a:r>
              <a:rPr lang="ja-JP" altLang="en-US" sz="800" b="1" dirty="0">
                <a:solidFill>
                  <a:srgbClr val="008000"/>
                </a:solidFill>
                <a:latin typeface="メイリオ"/>
                <a:ea typeface="メイリオ"/>
                <a:cs typeface="メイリオ"/>
              </a:rPr>
              <a:t>その他</a:t>
            </a:r>
            <a:r>
              <a:rPr lang="en-US" altLang="ja-JP" sz="800" b="1" dirty="0">
                <a:solidFill>
                  <a:srgbClr val="008000"/>
                </a:solidFill>
                <a:latin typeface="メイリオ"/>
                <a:ea typeface="メイリオ"/>
                <a:cs typeface="メイリオ"/>
              </a:rPr>
              <a:t>"&gt;</a:t>
            </a:r>
            <a:r>
              <a:rPr lang="ja-JP" altLang="en-US" sz="800" b="1" dirty="0">
                <a:solidFill>
                  <a:srgbClr val="008000"/>
                </a:solidFill>
                <a:latin typeface="メイリオ"/>
                <a:ea typeface="メイリオ"/>
                <a:cs typeface="メイリオ"/>
              </a:rPr>
              <a:t>その他</a:t>
            </a:r>
            <a:r>
              <a:rPr lang="en-US" altLang="ja-JP" sz="800" b="1" dirty="0">
                <a:solidFill>
                  <a:srgbClr val="008000"/>
                </a:solidFill>
                <a:latin typeface="メイリオ"/>
                <a:ea typeface="メイリオ"/>
                <a:cs typeface="メイリオ"/>
              </a:rPr>
              <a:t>&lt;/option&gt;</a:t>
            </a:r>
          </a:p>
          <a:p>
            <a:r>
              <a:rPr lang="en-US" altLang="ja-JP" sz="800" b="1" dirty="0" smtClean="0">
                <a:solidFill>
                  <a:srgbClr val="008000"/>
                </a:solidFill>
                <a:latin typeface="メイリオ"/>
                <a:ea typeface="メイリオ"/>
                <a:cs typeface="メイリオ"/>
              </a:rPr>
              <a:t>&lt;</a:t>
            </a:r>
            <a:r>
              <a:rPr lang="en-US" altLang="ja-JP" sz="800" b="1" dirty="0">
                <a:solidFill>
                  <a:srgbClr val="008000"/>
                </a:solidFill>
                <a:latin typeface="メイリオ"/>
                <a:ea typeface="メイリオ"/>
                <a:cs typeface="メイリオ"/>
              </a:rPr>
              <a:t>/select</a:t>
            </a:r>
            <a:r>
              <a:rPr lang="en-US" altLang="ja-JP" sz="800" b="1" dirty="0" smtClean="0">
                <a:solidFill>
                  <a:srgbClr val="008000"/>
                </a:solidFill>
                <a:latin typeface="メイリオ"/>
                <a:ea typeface="メイリオ"/>
                <a:cs typeface="メイリオ"/>
              </a:rPr>
              <a:t>&gt;  </a:t>
            </a:r>
            <a:endParaRPr kumimoji="1" lang="ja-JP" altLang="en-US" sz="800" dirty="0"/>
          </a:p>
        </p:txBody>
      </p:sp>
      <p:pic>
        <p:nvPicPr>
          <p:cNvPr id="10" name="図 9" descr="select.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74932" y="4779164"/>
            <a:ext cx="3800650" cy="252000"/>
          </a:xfrm>
          <a:prstGeom prst="rect">
            <a:avLst/>
          </a:prstGeom>
        </p:spPr>
      </p:pic>
      <p:sp>
        <p:nvSpPr>
          <p:cNvPr id="24" name="テキスト ボックス 23"/>
          <p:cNvSpPr txBox="1"/>
          <p:nvPr/>
        </p:nvSpPr>
        <p:spPr>
          <a:xfrm>
            <a:off x="598060" y="5785229"/>
            <a:ext cx="3023672" cy="400110"/>
          </a:xfrm>
          <a:prstGeom prst="rect">
            <a:avLst/>
          </a:prstGeom>
          <a:noFill/>
        </p:spPr>
        <p:txBody>
          <a:bodyPr wrap="none" rtlCol="0">
            <a:spAutoFit/>
          </a:bodyPr>
          <a:lstStyle/>
          <a:p>
            <a:r>
              <a:rPr lang="en-US" altLang="ja-JP" sz="1000" b="1" dirty="0">
                <a:solidFill>
                  <a:srgbClr val="008000"/>
                </a:solidFill>
                <a:latin typeface="メイリオ"/>
                <a:ea typeface="メイリオ"/>
                <a:cs typeface="メイリオ"/>
              </a:rPr>
              <a:t>&lt;</a:t>
            </a:r>
            <a:r>
              <a:rPr lang="en-US" altLang="ja-JP" sz="1000" b="1" dirty="0" err="1">
                <a:solidFill>
                  <a:srgbClr val="008000"/>
                </a:solidFill>
                <a:latin typeface="メイリオ"/>
                <a:ea typeface="メイリオ"/>
                <a:cs typeface="メイリオ"/>
              </a:rPr>
              <a:t>textarea</a:t>
            </a:r>
            <a:r>
              <a:rPr lang="en-US" altLang="ja-JP" sz="1000" b="1" dirty="0">
                <a:solidFill>
                  <a:srgbClr val="008000"/>
                </a:solidFill>
                <a:latin typeface="メイリオ"/>
                <a:ea typeface="メイリオ"/>
                <a:cs typeface="メイリオ"/>
              </a:rPr>
              <a:t> name="message" rows="</a:t>
            </a:r>
            <a:r>
              <a:rPr lang="en-US" altLang="ja-JP" sz="1000" b="1" dirty="0" smtClean="0">
                <a:solidFill>
                  <a:srgbClr val="008000"/>
                </a:solidFill>
                <a:latin typeface="メイリオ"/>
                <a:ea typeface="メイリオ"/>
                <a:cs typeface="メイリオ"/>
              </a:rPr>
              <a:t>10”&gt;</a:t>
            </a:r>
          </a:p>
          <a:p>
            <a:r>
              <a:rPr lang="en-US" altLang="ja-JP" sz="1000" b="1" dirty="0" smtClean="0">
                <a:solidFill>
                  <a:srgbClr val="008000"/>
                </a:solidFill>
                <a:latin typeface="メイリオ"/>
                <a:ea typeface="メイリオ"/>
                <a:cs typeface="メイリオ"/>
              </a:rPr>
              <a:t>&lt;</a:t>
            </a:r>
            <a:r>
              <a:rPr lang="en-US" altLang="ja-JP" sz="1000" b="1" dirty="0">
                <a:solidFill>
                  <a:srgbClr val="008000"/>
                </a:solidFill>
                <a:latin typeface="メイリオ"/>
                <a:ea typeface="メイリオ"/>
                <a:cs typeface="メイリオ"/>
              </a:rPr>
              <a:t>/</a:t>
            </a:r>
            <a:r>
              <a:rPr lang="en-US" altLang="ja-JP" sz="1000" b="1" dirty="0" err="1">
                <a:solidFill>
                  <a:srgbClr val="008000"/>
                </a:solidFill>
                <a:latin typeface="メイリオ"/>
                <a:ea typeface="メイリオ"/>
                <a:cs typeface="メイリオ"/>
              </a:rPr>
              <a:t>textarea</a:t>
            </a:r>
            <a:r>
              <a:rPr lang="en-US" altLang="ja-JP" sz="1000" b="1" dirty="0">
                <a:solidFill>
                  <a:srgbClr val="008000"/>
                </a:solidFill>
                <a:latin typeface="メイリオ"/>
                <a:ea typeface="メイリオ"/>
                <a:cs typeface="メイリオ"/>
              </a:rPr>
              <a:t>&gt;</a:t>
            </a:r>
            <a:endParaRPr kumimoji="1" lang="ja-JP" altLang="en-US" sz="1000" dirty="0"/>
          </a:p>
        </p:txBody>
      </p:sp>
      <p:pic>
        <p:nvPicPr>
          <p:cNvPr id="13" name="図 12" descr="textarea.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74933" y="5517232"/>
            <a:ext cx="3361364" cy="958347"/>
          </a:xfrm>
          <a:prstGeom prst="rect">
            <a:avLst/>
          </a:prstGeom>
        </p:spPr>
      </p:pic>
      <p:sp>
        <p:nvSpPr>
          <p:cNvPr id="26" name="正方形/長方形 25"/>
          <p:cNvSpPr/>
          <p:nvPr/>
        </p:nvSpPr>
        <p:spPr>
          <a:xfrm>
            <a:off x="251520" y="1380902"/>
            <a:ext cx="8640960" cy="463922"/>
          </a:xfrm>
          <a:prstGeom prst="rect">
            <a:avLst/>
          </a:prstGeom>
          <a:noFill/>
          <a:ln w="127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27" name="正方形/長方形 26"/>
          <p:cNvSpPr/>
          <p:nvPr/>
        </p:nvSpPr>
        <p:spPr>
          <a:xfrm>
            <a:off x="251520" y="1988840"/>
            <a:ext cx="8640960" cy="463922"/>
          </a:xfrm>
          <a:prstGeom prst="rect">
            <a:avLst/>
          </a:prstGeom>
          <a:noFill/>
          <a:ln w="127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28" name="正方形/長方形 27"/>
          <p:cNvSpPr/>
          <p:nvPr/>
        </p:nvSpPr>
        <p:spPr>
          <a:xfrm>
            <a:off x="251520" y="2584951"/>
            <a:ext cx="8640960" cy="463922"/>
          </a:xfrm>
          <a:prstGeom prst="rect">
            <a:avLst/>
          </a:prstGeom>
          <a:noFill/>
          <a:ln w="127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29" name="正方形/長方形 28"/>
          <p:cNvSpPr/>
          <p:nvPr/>
        </p:nvSpPr>
        <p:spPr>
          <a:xfrm>
            <a:off x="251520" y="3140968"/>
            <a:ext cx="8640960" cy="463922"/>
          </a:xfrm>
          <a:prstGeom prst="rect">
            <a:avLst/>
          </a:prstGeom>
          <a:noFill/>
          <a:ln w="127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30" name="正方形/長方形 29"/>
          <p:cNvSpPr/>
          <p:nvPr/>
        </p:nvSpPr>
        <p:spPr>
          <a:xfrm>
            <a:off x="251520" y="3706056"/>
            <a:ext cx="8640960" cy="659048"/>
          </a:xfrm>
          <a:prstGeom prst="rect">
            <a:avLst/>
          </a:prstGeom>
          <a:noFill/>
          <a:ln w="127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32" name="正方形/長方形 31"/>
          <p:cNvSpPr/>
          <p:nvPr/>
        </p:nvSpPr>
        <p:spPr>
          <a:xfrm>
            <a:off x="251520" y="4437112"/>
            <a:ext cx="8640960" cy="936104"/>
          </a:xfrm>
          <a:prstGeom prst="rect">
            <a:avLst/>
          </a:prstGeom>
          <a:noFill/>
          <a:ln w="127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33" name="正方形/長方形 32"/>
          <p:cNvSpPr/>
          <p:nvPr/>
        </p:nvSpPr>
        <p:spPr>
          <a:xfrm>
            <a:off x="251520" y="5481228"/>
            <a:ext cx="8640960" cy="1008112"/>
          </a:xfrm>
          <a:prstGeom prst="rect">
            <a:avLst/>
          </a:prstGeom>
          <a:noFill/>
          <a:ln w="127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Tree>
    <p:extLst>
      <p:ext uri="{BB962C8B-B14F-4D97-AF65-F5344CB8AC3E}">
        <p14:creationId xmlns:p14="http://schemas.microsoft.com/office/powerpoint/2010/main" val="2073256517"/>
      </p:ext>
    </p:extLst>
  </p:cSld>
  <p:clrMapOvr>
    <a:masterClrMapping/>
  </p:clrMapOvr>
  <p:timing>
    <p:tnLst>
      <p:par>
        <p:cTn xmlns:p14="http://schemas.microsoft.com/office/powerpoint/2010/mai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テキスト ボックス 18"/>
          <p:cNvSpPr txBox="1"/>
          <p:nvPr/>
        </p:nvSpPr>
        <p:spPr>
          <a:xfrm>
            <a:off x="395536" y="836712"/>
            <a:ext cx="8496944" cy="523220"/>
          </a:xfrm>
          <a:prstGeom prst="rect">
            <a:avLst/>
          </a:prstGeom>
          <a:noFill/>
        </p:spPr>
        <p:txBody>
          <a:bodyPr wrap="square" rtlCol="0">
            <a:spAutoFit/>
          </a:bodyPr>
          <a:lstStyle/>
          <a:p>
            <a:r>
              <a:rPr lang="en-US" altLang="ja-JP" sz="2800" dirty="0">
                <a:latin typeface="メイリオ"/>
                <a:ea typeface="メイリオ"/>
                <a:cs typeface="メイリオ"/>
              </a:rPr>
              <a:t>6</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FORM MAIL</a:t>
            </a:r>
            <a:r>
              <a:rPr lang="ja-JP" altLang="en-US" sz="2800" dirty="0" smtClean="0">
                <a:latin typeface="メイリオ"/>
                <a:ea typeface="メイリオ"/>
                <a:cs typeface="メイリオ"/>
              </a:rPr>
              <a:t>制作について</a:t>
            </a:r>
            <a:endParaRPr lang="ja-JP" altLang="en-US" sz="2800" dirty="0">
              <a:latin typeface="メイリオ"/>
              <a:ea typeface="メイリオ"/>
              <a:cs typeface="メイリオ"/>
            </a:endParaRPr>
          </a:p>
        </p:txBody>
      </p:sp>
      <p:sp>
        <p:nvSpPr>
          <p:cNvPr id="33" name="正方形/長方形 32"/>
          <p:cNvSpPr/>
          <p:nvPr/>
        </p:nvSpPr>
        <p:spPr>
          <a:xfrm>
            <a:off x="490340" y="2852936"/>
            <a:ext cx="3721620" cy="864096"/>
          </a:xfrm>
          <a:prstGeom prst="rect">
            <a:avLst/>
          </a:prstGeom>
          <a:noFill/>
          <a:ln w="2222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31" name="テキスト ボックス 30"/>
          <p:cNvSpPr txBox="1"/>
          <p:nvPr/>
        </p:nvSpPr>
        <p:spPr>
          <a:xfrm>
            <a:off x="539552" y="1556792"/>
            <a:ext cx="7200800" cy="307777"/>
          </a:xfrm>
          <a:prstGeom prst="rect">
            <a:avLst/>
          </a:prstGeom>
          <a:noFill/>
        </p:spPr>
        <p:txBody>
          <a:bodyPr wrap="square" rtlCol="0">
            <a:spAutoFit/>
          </a:bodyPr>
          <a:lstStyle/>
          <a:p>
            <a:r>
              <a:rPr kumimoji="1" lang="ja-JP" altLang="en-US" sz="1400" dirty="0" smtClean="0">
                <a:latin typeface="メイリオ"/>
                <a:ea typeface="メイリオ"/>
                <a:cs typeface="メイリオ"/>
              </a:rPr>
              <a:t>完了フォームの編集方法</a:t>
            </a:r>
            <a:r>
              <a:rPr lang="ja-JP" altLang="en-US" sz="1400" dirty="0" smtClean="0">
                <a:latin typeface="メイリオ"/>
                <a:ea typeface="メイリオ"/>
                <a:cs typeface="メイリオ"/>
              </a:rPr>
              <a:t>・・・完了フォームテンプレートの編集方法を記載いたします。</a:t>
            </a:r>
            <a:endParaRPr kumimoji="1" lang="en-US" altLang="ja-JP" sz="1400" dirty="0" smtClean="0">
              <a:latin typeface="メイリオ"/>
              <a:ea typeface="メイリオ"/>
              <a:cs typeface="メイリオ"/>
            </a:endParaRPr>
          </a:p>
        </p:txBody>
      </p:sp>
      <p:sp>
        <p:nvSpPr>
          <p:cNvPr id="34" name="テキスト ボックス 33"/>
          <p:cNvSpPr txBox="1"/>
          <p:nvPr/>
        </p:nvSpPr>
        <p:spPr>
          <a:xfrm>
            <a:off x="539552" y="2255292"/>
            <a:ext cx="7200800" cy="2031325"/>
          </a:xfrm>
          <a:prstGeom prst="rect">
            <a:avLst/>
          </a:prstGeom>
          <a:noFill/>
        </p:spPr>
        <p:txBody>
          <a:bodyPr wrap="square" rtlCol="0">
            <a:spAutoFit/>
          </a:bodyPr>
          <a:lstStyle/>
          <a:p>
            <a:r>
              <a:rPr lang="en-US" altLang="ja-JP" sz="1400" dirty="0" smtClean="0">
                <a:latin typeface="メイリオ"/>
                <a:ea typeface="メイリオ"/>
                <a:cs typeface="メイリオ"/>
              </a:rPr>
              <a:t>&lt;</a:t>
            </a:r>
            <a:r>
              <a:rPr lang="en-US" altLang="ja-JP" sz="1400" dirty="0">
                <a:latin typeface="メイリオ"/>
                <a:ea typeface="メイリオ"/>
                <a:cs typeface="メイリオ"/>
              </a:rPr>
              <a:t>div class="</a:t>
            </a:r>
            <a:r>
              <a:rPr lang="en-US" altLang="ja-JP" sz="1400" dirty="0" err="1">
                <a:latin typeface="メイリオ"/>
                <a:ea typeface="メイリオ"/>
                <a:cs typeface="メイリオ"/>
              </a:rPr>
              <a:t>paneoform</a:t>
            </a:r>
            <a:r>
              <a:rPr lang="en-US" altLang="ja-JP" sz="1400" dirty="0">
                <a:latin typeface="メイリオ"/>
                <a:ea typeface="メイリオ"/>
                <a:cs typeface="メイリオ"/>
              </a:rPr>
              <a:t>"&gt;</a:t>
            </a:r>
          </a:p>
          <a:p>
            <a:r>
              <a:rPr lang="en-US" altLang="ja-JP" sz="1400" dirty="0">
                <a:latin typeface="メイリオ"/>
                <a:ea typeface="メイリオ"/>
                <a:cs typeface="メイリオ"/>
              </a:rPr>
              <a:t>    &lt;%include file="</a:t>
            </a:r>
            <a:r>
              <a:rPr lang="en-US" altLang="ja-JP" sz="1400" dirty="0" err="1">
                <a:latin typeface="メイリオ"/>
                <a:ea typeface="メイリオ"/>
                <a:cs typeface="メイリオ"/>
              </a:rPr>
              <a:t>formmail</a:t>
            </a:r>
            <a:r>
              <a:rPr lang="en-US" altLang="ja-JP" sz="1400" dirty="0">
                <a:latin typeface="メイリオ"/>
                <a:ea typeface="メイリオ"/>
                <a:cs typeface="メイリオ"/>
              </a:rPr>
              <a:t>_${key}_</a:t>
            </a:r>
            <a:r>
              <a:rPr lang="en-US" altLang="ja-JP" sz="1400" dirty="0" err="1">
                <a:latin typeface="メイリオ"/>
                <a:ea typeface="メイリオ"/>
                <a:cs typeface="メイリオ"/>
              </a:rPr>
              <a:t>hed.html</a:t>
            </a:r>
            <a:r>
              <a:rPr lang="en-US" altLang="ja-JP" sz="1400" dirty="0">
                <a:latin typeface="メイリオ"/>
                <a:ea typeface="メイリオ"/>
                <a:cs typeface="メイリオ"/>
              </a:rPr>
              <a:t>" </a:t>
            </a:r>
            <a:r>
              <a:rPr lang="en-US" altLang="ja-JP" sz="1400" dirty="0" err="1">
                <a:latin typeface="メイリオ"/>
                <a:ea typeface="メイリオ"/>
                <a:cs typeface="メイリオ"/>
              </a:rPr>
              <a:t>args</a:t>
            </a:r>
            <a:r>
              <a:rPr lang="en-US" altLang="ja-JP" sz="1400" dirty="0">
                <a:latin typeface="メイリオ"/>
                <a:ea typeface="メイリオ"/>
                <a:cs typeface="メイリオ"/>
              </a:rPr>
              <a:t>="f=f"/</a:t>
            </a:r>
            <a:r>
              <a:rPr lang="en-US" altLang="ja-JP" sz="1400" dirty="0" smtClean="0">
                <a:latin typeface="メイリオ"/>
                <a:ea typeface="メイリオ"/>
                <a:cs typeface="メイリオ"/>
              </a:rPr>
              <a:t>&gt;</a:t>
            </a:r>
          </a:p>
          <a:p>
            <a:endParaRPr lang="en-US" altLang="ja-JP" sz="1400" dirty="0">
              <a:latin typeface="メイリオ"/>
              <a:ea typeface="メイリオ"/>
              <a:cs typeface="メイリオ"/>
            </a:endParaRPr>
          </a:p>
          <a:p>
            <a:r>
              <a:rPr lang="en-US" altLang="ja-JP" sz="1400" dirty="0">
                <a:latin typeface="メイリオ"/>
                <a:ea typeface="メイリオ"/>
                <a:cs typeface="メイリオ"/>
              </a:rPr>
              <a:t>  </a:t>
            </a:r>
            <a:r>
              <a:rPr lang="en-US" altLang="ja-JP" sz="1400" dirty="0">
                <a:solidFill>
                  <a:schemeClr val="accent6">
                    <a:lumMod val="75000"/>
                  </a:schemeClr>
                </a:solidFill>
                <a:latin typeface="メイリオ"/>
                <a:ea typeface="メイリオ"/>
                <a:cs typeface="メイリオ"/>
              </a:rPr>
              <a:t>  &lt;!-- </a:t>
            </a:r>
            <a:r>
              <a:rPr lang="en-US" altLang="ja-JP" sz="1400" dirty="0" err="1">
                <a:solidFill>
                  <a:schemeClr val="accent6">
                    <a:lumMod val="75000"/>
                  </a:schemeClr>
                </a:solidFill>
                <a:latin typeface="メイリオ"/>
                <a:ea typeface="メイリオ"/>
                <a:cs typeface="メイリオ"/>
              </a:rPr>
              <a:t>paneo</a:t>
            </a:r>
            <a:r>
              <a:rPr lang="en-US" altLang="ja-JP" sz="1400" dirty="0">
                <a:solidFill>
                  <a:schemeClr val="accent6">
                    <a:lumMod val="75000"/>
                  </a:schemeClr>
                </a:solidFill>
                <a:latin typeface="メイリオ"/>
                <a:ea typeface="メイリオ"/>
                <a:cs typeface="メイリオ"/>
              </a:rPr>
              <a:t> form xx start --&gt;</a:t>
            </a:r>
          </a:p>
          <a:p>
            <a:r>
              <a:rPr lang="en-US" altLang="ja-JP" sz="1400" dirty="0">
                <a:latin typeface="メイリオ"/>
                <a:ea typeface="メイリオ"/>
                <a:cs typeface="メイリオ"/>
              </a:rPr>
              <a:t>    &lt;p&gt;${</a:t>
            </a:r>
            <a:r>
              <a:rPr lang="en-US" altLang="ja-JP" sz="1400" dirty="0" err="1">
                <a:latin typeface="メイリオ"/>
                <a:ea typeface="メイリオ"/>
                <a:cs typeface="メイリオ"/>
              </a:rPr>
              <a:t>send_msg</a:t>
            </a:r>
            <a:r>
              <a:rPr lang="en-US" altLang="ja-JP" sz="1400" dirty="0">
                <a:latin typeface="メイリオ"/>
                <a:ea typeface="メイリオ"/>
                <a:cs typeface="メイリオ"/>
              </a:rPr>
              <a:t>}&lt;/p&gt;</a:t>
            </a:r>
          </a:p>
          <a:p>
            <a:r>
              <a:rPr lang="en-US" altLang="ja-JP" sz="1400" dirty="0">
                <a:latin typeface="メイリオ"/>
                <a:ea typeface="メイリオ"/>
                <a:cs typeface="メイリオ"/>
              </a:rPr>
              <a:t>   </a:t>
            </a:r>
            <a:r>
              <a:rPr lang="en-US" altLang="ja-JP" sz="1400" dirty="0">
                <a:solidFill>
                  <a:srgbClr val="E46C0A"/>
                </a:solidFill>
                <a:latin typeface="メイリオ"/>
                <a:ea typeface="メイリオ"/>
                <a:cs typeface="メイリオ"/>
              </a:rPr>
              <a:t> &lt;!-- </a:t>
            </a:r>
            <a:r>
              <a:rPr lang="en-US" altLang="ja-JP" sz="1400" dirty="0" err="1">
                <a:solidFill>
                  <a:srgbClr val="E46C0A"/>
                </a:solidFill>
                <a:latin typeface="メイリオ"/>
                <a:ea typeface="メイリオ"/>
                <a:cs typeface="メイリオ"/>
              </a:rPr>
              <a:t>paneo</a:t>
            </a:r>
            <a:r>
              <a:rPr lang="en-US" altLang="ja-JP" sz="1400" dirty="0">
                <a:solidFill>
                  <a:srgbClr val="E46C0A"/>
                </a:solidFill>
                <a:latin typeface="メイリオ"/>
                <a:ea typeface="メイリオ"/>
                <a:cs typeface="メイリオ"/>
              </a:rPr>
              <a:t> form xx end --&gt;</a:t>
            </a:r>
          </a:p>
          <a:p>
            <a:endParaRPr lang="en-US" altLang="ja-JP" sz="1400" dirty="0" smtClean="0">
              <a:latin typeface="メイリオ"/>
              <a:ea typeface="メイリオ"/>
              <a:cs typeface="メイリオ"/>
            </a:endParaRPr>
          </a:p>
          <a:p>
            <a:r>
              <a:rPr lang="en-US" altLang="ja-JP" sz="1400" dirty="0" smtClean="0">
                <a:latin typeface="メイリオ"/>
                <a:ea typeface="メイリオ"/>
                <a:cs typeface="メイリオ"/>
              </a:rPr>
              <a:t>    </a:t>
            </a:r>
            <a:r>
              <a:rPr lang="en-US" altLang="ja-JP" sz="1400" dirty="0">
                <a:latin typeface="メイリオ"/>
                <a:ea typeface="メイリオ"/>
                <a:cs typeface="メイリオ"/>
              </a:rPr>
              <a:t>&lt;%include file="</a:t>
            </a:r>
            <a:r>
              <a:rPr lang="en-US" altLang="ja-JP" sz="1400" dirty="0" err="1">
                <a:latin typeface="メイリオ"/>
                <a:ea typeface="メイリオ"/>
                <a:cs typeface="メイリオ"/>
              </a:rPr>
              <a:t>formmail</a:t>
            </a:r>
            <a:r>
              <a:rPr lang="en-US" altLang="ja-JP" sz="1400" dirty="0">
                <a:latin typeface="メイリオ"/>
                <a:ea typeface="メイリオ"/>
                <a:cs typeface="メイリオ"/>
              </a:rPr>
              <a:t>_${key}_</a:t>
            </a:r>
            <a:r>
              <a:rPr lang="en-US" altLang="ja-JP" sz="1400" dirty="0" err="1">
                <a:latin typeface="メイリオ"/>
                <a:ea typeface="メイリオ"/>
                <a:cs typeface="メイリオ"/>
              </a:rPr>
              <a:t>ftr.html</a:t>
            </a:r>
            <a:r>
              <a:rPr lang="en-US" altLang="ja-JP" sz="1400" dirty="0">
                <a:latin typeface="メイリオ"/>
                <a:ea typeface="メイリオ"/>
                <a:cs typeface="メイリオ"/>
              </a:rPr>
              <a:t>" </a:t>
            </a:r>
            <a:r>
              <a:rPr lang="en-US" altLang="ja-JP" sz="1400" dirty="0" err="1">
                <a:latin typeface="メイリオ"/>
                <a:ea typeface="メイリオ"/>
                <a:cs typeface="メイリオ"/>
              </a:rPr>
              <a:t>args</a:t>
            </a:r>
            <a:r>
              <a:rPr lang="en-US" altLang="ja-JP" sz="1400" dirty="0">
                <a:latin typeface="メイリオ"/>
                <a:ea typeface="メイリオ"/>
                <a:cs typeface="メイリオ"/>
              </a:rPr>
              <a:t>="f=f"/&gt;</a:t>
            </a:r>
          </a:p>
          <a:p>
            <a:r>
              <a:rPr lang="en-US" altLang="ja-JP" sz="1400" dirty="0" smtClean="0">
                <a:latin typeface="メイリオ"/>
                <a:ea typeface="メイリオ"/>
                <a:cs typeface="メイリオ"/>
              </a:rPr>
              <a:t>&lt;</a:t>
            </a:r>
            <a:r>
              <a:rPr lang="en-US" altLang="ja-JP" sz="1400" dirty="0">
                <a:latin typeface="メイリオ"/>
                <a:ea typeface="メイリオ"/>
                <a:cs typeface="メイリオ"/>
              </a:rPr>
              <a:t>/div&gt;</a:t>
            </a:r>
            <a:endParaRPr kumimoji="1" lang="en-US" altLang="ja-JP" sz="1400" dirty="0" smtClean="0">
              <a:latin typeface="メイリオ"/>
              <a:ea typeface="メイリオ"/>
              <a:cs typeface="メイリオ"/>
            </a:endParaRPr>
          </a:p>
        </p:txBody>
      </p:sp>
      <p:cxnSp>
        <p:nvCxnSpPr>
          <p:cNvPr id="35" name="直線矢印コネクタ 34"/>
          <p:cNvCxnSpPr/>
          <p:nvPr/>
        </p:nvCxnSpPr>
        <p:spPr>
          <a:xfrm>
            <a:off x="827584" y="3717032"/>
            <a:ext cx="216024" cy="936104"/>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36" name="テキスト ボックス 35"/>
          <p:cNvSpPr txBox="1"/>
          <p:nvPr/>
        </p:nvSpPr>
        <p:spPr>
          <a:xfrm>
            <a:off x="539552" y="4579392"/>
            <a:ext cx="7848872" cy="2031325"/>
          </a:xfrm>
          <a:prstGeom prst="rect">
            <a:avLst/>
          </a:prstGeom>
          <a:noFill/>
        </p:spPr>
        <p:txBody>
          <a:bodyPr wrap="square" rtlCol="0">
            <a:spAutoFit/>
          </a:bodyPr>
          <a:lstStyle/>
          <a:p>
            <a:r>
              <a:rPr lang="ja-JP" altLang="en-US" sz="1400" dirty="0" smtClean="0">
                <a:latin typeface="メイリオ"/>
                <a:ea typeface="メイリオ"/>
                <a:cs typeface="メイリオ"/>
              </a:rPr>
              <a:t>完了フォームテンプレートのこの部分が表示される完了ページのメッセージ部分となります。</a:t>
            </a:r>
            <a:endParaRPr lang="en-US" altLang="ja-JP" sz="1400" dirty="0" smtClean="0">
              <a:latin typeface="メイリオ"/>
              <a:ea typeface="メイリオ"/>
              <a:cs typeface="メイリオ"/>
            </a:endParaRPr>
          </a:p>
          <a:p>
            <a:endParaRPr lang="en-US" altLang="ja-JP" sz="1400" dirty="0">
              <a:latin typeface="メイリオ"/>
              <a:ea typeface="メイリオ"/>
              <a:cs typeface="メイリオ"/>
            </a:endParaRPr>
          </a:p>
          <a:p>
            <a:r>
              <a:rPr lang="en-US" altLang="ja-JP" sz="1400" dirty="0">
                <a:solidFill>
                  <a:srgbClr val="E46C0A"/>
                </a:solidFill>
                <a:latin typeface="メイリオ"/>
                <a:ea typeface="メイリオ"/>
                <a:cs typeface="メイリオ"/>
              </a:rPr>
              <a:t>&lt;!-- </a:t>
            </a:r>
            <a:r>
              <a:rPr lang="en-US" altLang="ja-JP" sz="1400" dirty="0" err="1">
                <a:solidFill>
                  <a:srgbClr val="E46C0A"/>
                </a:solidFill>
                <a:latin typeface="メイリオ"/>
                <a:ea typeface="メイリオ"/>
                <a:cs typeface="メイリオ"/>
              </a:rPr>
              <a:t>paneo</a:t>
            </a:r>
            <a:r>
              <a:rPr lang="en-US" altLang="ja-JP" sz="1400" dirty="0">
                <a:solidFill>
                  <a:srgbClr val="E46C0A"/>
                </a:solidFill>
                <a:latin typeface="メイリオ"/>
                <a:ea typeface="メイリオ"/>
                <a:cs typeface="メイリオ"/>
              </a:rPr>
              <a:t> form xx start --</a:t>
            </a:r>
            <a:r>
              <a:rPr lang="en-US" altLang="ja-JP" sz="1400" dirty="0" smtClean="0">
                <a:solidFill>
                  <a:srgbClr val="E46C0A"/>
                </a:solidFill>
                <a:latin typeface="メイリオ"/>
                <a:ea typeface="メイリオ"/>
                <a:cs typeface="メイリオ"/>
              </a:rPr>
              <a:t>&gt;</a:t>
            </a:r>
          </a:p>
          <a:p>
            <a:r>
              <a:rPr lang="en-US" altLang="ja-JP" sz="1400" dirty="0" smtClean="0">
                <a:latin typeface="メイリオ"/>
                <a:ea typeface="メイリオ"/>
                <a:cs typeface="メイリオ"/>
              </a:rPr>
              <a:t>&lt;h2&gt;</a:t>
            </a:r>
            <a:r>
              <a:rPr lang="ja-JP" altLang="en-US" sz="1400" dirty="0" smtClean="0">
                <a:latin typeface="メイリオ"/>
                <a:ea typeface="メイリオ"/>
                <a:cs typeface="メイリオ"/>
              </a:rPr>
              <a:t>送信ありがとうございました</a:t>
            </a:r>
            <a:r>
              <a:rPr lang="en-US" altLang="ja-JP" sz="1400" dirty="0" smtClean="0">
                <a:latin typeface="メイリオ"/>
                <a:ea typeface="メイリオ"/>
                <a:cs typeface="メイリオ"/>
              </a:rPr>
              <a:t>!&lt;/h2&gt;</a:t>
            </a:r>
            <a:endParaRPr lang="en-US" altLang="ja-JP" sz="1400" dirty="0">
              <a:latin typeface="メイリオ"/>
              <a:ea typeface="メイリオ"/>
              <a:cs typeface="メイリオ"/>
            </a:endParaRPr>
          </a:p>
          <a:p>
            <a:r>
              <a:rPr lang="en-US" altLang="ja-JP" sz="1400" dirty="0" smtClean="0">
                <a:latin typeface="メイリオ"/>
                <a:ea typeface="メイリオ"/>
                <a:cs typeface="メイリオ"/>
              </a:rPr>
              <a:t>&lt;</a:t>
            </a:r>
            <a:r>
              <a:rPr lang="en-US" altLang="ja-JP" sz="1400" dirty="0">
                <a:latin typeface="メイリオ"/>
                <a:ea typeface="メイリオ"/>
                <a:cs typeface="メイリオ"/>
              </a:rPr>
              <a:t>p</a:t>
            </a:r>
            <a:r>
              <a:rPr lang="en-US" altLang="ja-JP" sz="1400" dirty="0" smtClean="0">
                <a:latin typeface="メイリオ"/>
                <a:ea typeface="メイリオ"/>
                <a:cs typeface="メイリオ"/>
              </a:rPr>
              <a:t>&gt;</a:t>
            </a:r>
            <a:r>
              <a:rPr lang="ja-JP" altLang="en-US" sz="1400" dirty="0" smtClean="0">
                <a:latin typeface="メイリオ"/>
                <a:ea typeface="メイリオ"/>
                <a:cs typeface="メイリオ"/>
              </a:rPr>
              <a:t>送信ありがとうございました。</a:t>
            </a:r>
            <a:r>
              <a:rPr lang="en-US" altLang="ja-JP" sz="1400" dirty="0" smtClean="0">
                <a:latin typeface="メイリオ"/>
                <a:ea typeface="メイリオ"/>
                <a:cs typeface="メイリオ"/>
              </a:rPr>
              <a:t>&lt;</a:t>
            </a:r>
            <a:r>
              <a:rPr lang="en-US" altLang="ja-JP" sz="1400" dirty="0" err="1" smtClean="0">
                <a:latin typeface="メイリオ"/>
                <a:ea typeface="メイリオ"/>
                <a:cs typeface="メイリオ"/>
              </a:rPr>
              <a:t>br</a:t>
            </a:r>
            <a:r>
              <a:rPr lang="en-US" altLang="ja-JP" sz="1400" dirty="0" smtClean="0">
                <a:latin typeface="メイリオ"/>
                <a:ea typeface="メイリオ"/>
                <a:cs typeface="メイリオ"/>
              </a:rPr>
              <a:t> /&gt;</a:t>
            </a:r>
          </a:p>
          <a:p>
            <a:r>
              <a:rPr lang="ja-JP" altLang="en-US" sz="1400" dirty="0" smtClean="0">
                <a:latin typeface="メイリオ"/>
                <a:ea typeface="メイリオ"/>
                <a:cs typeface="メイリオ"/>
              </a:rPr>
              <a:t>後日担当者よりご連絡いたします。</a:t>
            </a:r>
            <a:r>
              <a:rPr lang="en-US" altLang="ja-JP" sz="1400" dirty="0" smtClean="0">
                <a:latin typeface="メイリオ"/>
                <a:ea typeface="メイリオ"/>
                <a:cs typeface="メイリオ"/>
              </a:rPr>
              <a:t>&lt;</a:t>
            </a:r>
            <a:r>
              <a:rPr lang="en-US" altLang="ja-JP" sz="1400" dirty="0">
                <a:latin typeface="メイリオ"/>
                <a:ea typeface="メイリオ"/>
                <a:cs typeface="メイリオ"/>
              </a:rPr>
              <a:t>/p</a:t>
            </a:r>
            <a:r>
              <a:rPr lang="en-US" altLang="ja-JP" sz="1400" dirty="0" smtClean="0">
                <a:latin typeface="メイリオ"/>
                <a:ea typeface="メイリオ"/>
                <a:cs typeface="メイリオ"/>
              </a:rPr>
              <a:t>&gt;</a:t>
            </a:r>
          </a:p>
          <a:p>
            <a:r>
              <a:rPr lang="en-US" altLang="ja-JP" sz="1400" dirty="0" smtClean="0">
                <a:solidFill>
                  <a:srgbClr val="E46C0A"/>
                </a:solidFill>
                <a:latin typeface="メイリオ"/>
                <a:ea typeface="メイリオ"/>
                <a:cs typeface="メイリオ"/>
              </a:rPr>
              <a:t>&lt;</a:t>
            </a:r>
            <a:r>
              <a:rPr lang="en-US" altLang="ja-JP" sz="1400" dirty="0">
                <a:solidFill>
                  <a:srgbClr val="E46C0A"/>
                </a:solidFill>
                <a:latin typeface="メイリオ"/>
                <a:ea typeface="メイリオ"/>
                <a:cs typeface="メイリオ"/>
              </a:rPr>
              <a:t>!-- </a:t>
            </a:r>
            <a:r>
              <a:rPr lang="en-US" altLang="ja-JP" sz="1400" dirty="0" err="1">
                <a:solidFill>
                  <a:srgbClr val="E46C0A"/>
                </a:solidFill>
                <a:latin typeface="メイリオ"/>
                <a:ea typeface="メイリオ"/>
                <a:cs typeface="メイリオ"/>
              </a:rPr>
              <a:t>paneo</a:t>
            </a:r>
            <a:r>
              <a:rPr lang="en-US" altLang="ja-JP" sz="1400" dirty="0">
                <a:solidFill>
                  <a:srgbClr val="E46C0A"/>
                </a:solidFill>
                <a:latin typeface="メイリオ"/>
                <a:ea typeface="メイリオ"/>
                <a:cs typeface="メイリオ"/>
              </a:rPr>
              <a:t> form xx end --&gt;</a:t>
            </a:r>
          </a:p>
          <a:p>
            <a:endParaRPr lang="en-US" altLang="ja-JP" sz="1400" dirty="0" smtClean="0">
              <a:latin typeface="メイリオ"/>
              <a:ea typeface="メイリオ"/>
              <a:cs typeface="メイリオ"/>
            </a:endParaRPr>
          </a:p>
          <a:p>
            <a:endParaRPr kumimoji="1" lang="en-US" altLang="ja-JP" sz="1400" dirty="0" smtClean="0">
              <a:latin typeface="メイリオ"/>
              <a:ea typeface="メイリオ"/>
              <a:cs typeface="メイリオ"/>
            </a:endParaRPr>
          </a:p>
        </p:txBody>
      </p:sp>
      <p:pic>
        <p:nvPicPr>
          <p:cNvPr id="25" name="図 24" descr="スクリーンショット 2012-07-24 12.00.01.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80112" y="5085184"/>
            <a:ext cx="2459392" cy="1195379"/>
          </a:xfrm>
          <a:prstGeom prst="rect">
            <a:avLst/>
          </a:prstGeom>
        </p:spPr>
      </p:pic>
      <p:cxnSp>
        <p:nvCxnSpPr>
          <p:cNvPr id="37" name="直線矢印コネクタ 36"/>
          <p:cNvCxnSpPr/>
          <p:nvPr/>
        </p:nvCxnSpPr>
        <p:spPr>
          <a:xfrm>
            <a:off x="4355976" y="5445224"/>
            <a:ext cx="1008112" cy="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45025937"/>
      </p:ext>
    </p:extLst>
  </p:cSld>
  <p:clrMapOvr>
    <a:masterClrMapping/>
  </p:clrMapOvr>
  <p:timing>
    <p:tnLst>
      <p:par>
        <p:cTn xmlns:p14="http://schemas.microsoft.com/office/powerpoint/2010/mai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テキスト ボックス 18"/>
          <p:cNvSpPr txBox="1"/>
          <p:nvPr/>
        </p:nvSpPr>
        <p:spPr>
          <a:xfrm>
            <a:off x="395536" y="836712"/>
            <a:ext cx="8496944" cy="523220"/>
          </a:xfrm>
          <a:prstGeom prst="rect">
            <a:avLst/>
          </a:prstGeom>
          <a:noFill/>
        </p:spPr>
        <p:txBody>
          <a:bodyPr wrap="square" rtlCol="0">
            <a:spAutoFit/>
          </a:bodyPr>
          <a:lstStyle/>
          <a:p>
            <a:r>
              <a:rPr lang="en-US" altLang="ja-JP" sz="2800" dirty="0" smtClean="0">
                <a:latin typeface="メイリオ"/>
                <a:ea typeface="メイリオ"/>
                <a:cs typeface="メイリオ"/>
              </a:rPr>
              <a:t>7</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FORM MAIL</a:t>
            </a:r>
            <a:r>
              <a:rPr lang="ja-JP" altLang="en-US" sz="2800" dirty="0" smtClean="0">
                <a:latin typeface="メイリオ"/>
                <a:ea typeface="メイリオ"/>
                <a:cs typeface="メイリオ"/>
              </a:rPr>
              <a:t>制作について</a:t>
            </a:r>
            <a:endParaRPr lang="ja-JP" altLang="en-US" sz="2800" dirty="0">
              <a:latin typeface="メイリオ"/>
              <a:ea typeface="メイリオ"/>
              <a:cs typeface="メイリオ"/>
            </a:endParaRPr>
          </a:p>
        </p:txBody>
      </p:sp>
      <p:sp>
        <p:nvSpPr>
          <p:cNvPr id="33" name="正方形/長方形 32"/>
          <p:cNvSpPr/>
          <p:nvPr/>
        </p:nvSpPr>
        <p:spPr>
          <a:xfrm>
            <a:off x="467544" y="2204864"/>
            <a:ext cx="2664296" cy="864096"/>
          </a:xfrm>
          <a:prstGeom prst="rect">
            <a:avLst/>
          </a:prstGeom>
          <a:noFill/>
          <a:ln w="2222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sp>
        <p:nvSpPr>
          <p:cNvPr id="31" name="テキスト ボックス 30"/>
          <p:cNvSpPr txBox="1"/>
          <p:nvPr/>
        </p:nvSpPr>
        <p:spPr>
          <a:xfrm>
            <a:off x="539552" y="1556792"/>
            <a:ext cx="7200800" cy="307777"/>
          </a:xfrm>
          <a:prstGeom prst="rect">
            <a:avLst/>
          </a:prstGeom>
          <a:noFill/>
        </p:spPr>
        <p:txBody>
          <a:bodyPr wrap="square" rtlCol="0">
            <a:spAutoFit/>
          </a:bodyPr>
          <a:lstStyle/>
          <a:p>
            <a:r>
              <a:rPr kumimoji="1" lang="ja-JP" altLang="en-US" sz="1400" dirty="0" smtClean="0">
                <a:latin typeface="メイリオ"/>
                <a:ea typeface="メイリオ"/>
                <a:cs typeface="メイリオ"/>
              </a:rPr>
              <a:t>メール文面の編集方法</a:t>
            </a:r>
            <a:r>
              <a:rPr lang="ja-JP" altLang="en-US" sz="1400" dirty="0" smtClean="0">
                <a:latin typeface="メイリオ"/>
                <a:ea typeface="メイリオ"/>
                <a:cs typeface="メイリオ"/>
              </a:rPr>
              <a:t>・・・メール文面テンプレートの編集方法を記載いたします。</a:t>
            </a:r>
            <a:endParaRPr kumimoji="1" lang="en-US" altLang="ja-JP" sz="1400" dirty="0" smtClean="0">
              <a:latin typeface="メイリオ"/>
              <a:ea typeface="メイリオ"/>
              <a:cs typeface="メイリオ"/>
            </a:endParaRPr>
          </a:p>
        </p:txBody>
      </p:sp>
      <p:sp>
        <p:nvSpPr>
          <p:cNvPr id="34" name="テキスト ボックス 33"/>
          <p:cNvSpPr txBox="1"/>
          <p:nvPr/>
        </p:nvSpPr>
        <p:spPr>
          <a:xfrm>
            <a:off x="539552" y="2255292"/>
            <a:ext cx="8280920" cy="738664"/>
          </a:xfrm>
          <a:prstGeom prst="rect">
            <a:avLst/>
          </a:prstGeom>
          <a:noFill/>
        </p:spPr>
        <p:txBody>
          <a:bodyPr wrap="square" rtlCol="0">
            <a:spAutoFit/>
          </a:bodyPr>
          <a:lstStyle/>
          <a:p>
            <a:r>
              <a:rPr lang="en-US" altLang="ja-JP" sz="1400" dirty="0">
                <a:latin typeface="メイリオ"/>
                <a:ea typeface="メイリオ"/>
                <a:cs typeface="メイリオ"/>
              </a:rPr>
              <a:t>${ TITLE </a:t>
            </a:r>
            <a:r>
              <a:rPr lang="en-US" altLang="ja-JP" sz="1400" dirty="0" smtClean="0">
                <a:latin typeface="メイリオ"/>
                <a:ea typeface="メイリオ"/>
                <a:cs typeface="メイリオ"/>
              </a:rPr>
              <a:t>}</a:t>
            </a:r>
            <a:r>
              <a:rPr lang="ja-JP" altLang="en-US" sz="1400" dirty="0" smtClean="0">
                <a:latin typeface="メイリオ"/>
                <a:ea typeface="メイリオ"/>
                <a:cs typeface="メイリオ"/>
              </a:rPr>
              <a:t>　　　　　　　　　・・・</a:t>
            </a:r>
            <a:r>
              <a:rPr lang="en-US" altLang="ja-JP" sz="1400" dirty="0" smtClean="0">
                <a:latin typeface="メイリオ"/>
                <a:ea typeface="メイリオ"/>
                <a:cs typeface="メイリオ"/>
              </a:rPr>
              <a:t>FORM MAIL</a:t>
            </a:r>
            <a:r>
              <a:rPr lang="ja-JP" altLang="en-US" sz="1400" dirty="0" smtClean="0">
                <a:latin typeface="メイリオ"/>
                <a:ea typeface="メイリオ"/>
                <a:cs typeface="メイリオ"/>
              </a:rPr>
              <a:t>の設定で入力した </a:t>
            </a:r>
            <a:r>
              <a:rPr lang="en-US" altLang="ja-JP" sz="1400" dirty="0" smtClean="0">
                <a:latin typeface="メイリオ"/>
                <a:ea typeface="メイリオ"/>
                <a:cs typeface="メイリオ"/>
              </a:rPr>
              <a:t>FORM NAME</a:t>
            </a:r>
            <a:r>
              <a:rPr lang="ja-JP" altLang="en-US" sz="1400" dirty="0" smtClean="0">
                <a:latin typeface="メイリオ"/>
                <a:ea typeface="メイリオ"/>
                <a:cs typeface="メイリオ"/>
              </a:rPr>
              <a:t>が表示されます。　</a:t>
            </a:r>
            <a:endParaRPr lang="en-US" altLang="ja-JP" sz="1400" dirty="0">
              <a:latin typeface="メイリオ"/>
              <a:ea typeface="メイリオ"/>
              <a:cs typeface="メイリオ"/>
            </a:endParaRPr>
          </a:p>
          <a:p>
            <a:r>
              <a:rPr lang="en-US" altLang="ja-JP" sz="1400" dirty="0">
                <a:latin typeface="メイリオ"/>
                <a:ea typeface="メイリオ"/>
                <a:cs typeface="メイリオ"/>
              </a:rPr>
              <a:t>================</a:t>
            </a:r>
            <a:r>
              <a:rPr lang="en-US" altLang="ja-JP" sz="1400" dirty="0" smtClean="0">
                <a:latin typeface="メイリオ"/>
                <a:ea typeface="メイリオ"/>
                <a:cs typeface="メイリオ"/>
              </a:rPr>
              <a:t>=</a:t>
            </a:r>
            <a:endParaRPr lang="en-US" altLang="ja-JP" sz="1400" dirty="0">
              <a:latin typeface="メイリオ"/>
              <a:ea typeface="メイリオ"/>
              <a:cs typeface="メイリオ"/>
            </a:endParaRPr>
          </a:p>
          <a:p>
            <a:r>
              <a:rPr lang="en-US" altLang="ja-JP" sz="1400" dirty="0">
                <a:latin typeface="メイリオ"/>
                <a:ea typeface="メイリオ"/>
                <a:cs typeface="メイリオ"/>
              </a:rPr>
              <a:t>${ FORM_MSG </a:t>
            </a:r>
            <a:r>
              <a:rPr lang="en-US" altLang="ja-JP" sz="1400" dirty="0" smtClean="0">
                <a:latin typeface="メイリオ"/>
                <a:ea typeface="メイリオ"/>
                <a:cs typeface="メイリオ"/>
              </a:rPr>
              <a:t>}</a:t>
            </a:r>
            <a:r>
              <a:rPr lang="ja-JP" altLang="en-US" sz="1400" dirty="0" smtClean="0">
                <a:latin typeface="メイリオ"/>
                <a:ea typeface="メイリオ"/>
                <a:cs typeface="メイリオ"/>
              </a:rPr>
              <a:t>　　　　　　 ・・・入力したフォームの内容が表示されます。</a:t>
            </a:r>
            <a:endParaRPr kumimoji="1" lang="en-US" altLang="ja-JP" sz="1400" dirty="0" smtClean="0">
              <a:latin typeface="メイリオ"/>
              <a:ea typeface="メイリオ"/>
              <a:cs typeface="メイリオ"/>
            </a:endParaRPr>
          </a:p>
        </p:txBody>
      </p:sp>
      <p:cxnSp>
        <p:nvCxnSpPr>
          <p:cNvPr id="35" name="直線矢印コネクタ 34"/>
          <p:cNvCxnSpPr/>
          <p:nvPr/>
        </p:nvCxnSpPr>
        <p:spPr>
          <a:xfrm>
            <a:off x="1115616" y="3068960"/>
            <a:ext cx="144016" cy="576064"/>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36" name="テキスト ボックス 35"/>
          <p:cNvSpPr txBox="1"/>
          <p:nvPr/>
        </p:nvSpPr>
        <p:spPr>
          <a:xfrm>
            <a:off x="539552" y="3645024"/>
            <a:ext cx="8496944" cy="3108543"/>
          </a:xfrm>
          <a:prstGeom prst="rect">
            <a:avLst/>
          </a:prstGeom>
          <a:noFill/>
        </p:spPr>
        <p:txBody>
          <a:bodyPr wrap="square" rtlCol="0">
            <a:spAutoFit/>
          </a:bodyPr>
          <a:lstStyle/>
          <a:p>
            <a:r>
              <a:rPr lang="ja-JP" altLang="en-US" sz="1400" dirty="0" smtClean="0">
                <a:latin typeface="メイリオ"/>
                <a:ea typeface="メイリオ"/>
                <a:cs typeface="メイリオ"/>
              </a:rPr>
              <a:t>メール文面テンプレートに適宜、テキストを追加すればその内容が送信メールの内容に記載されます。</a:t>
            </a:r>
            <a:endParaRPr lang="en-US" altLang="ja-JP" sz="1400" dirty="0" smtClean="0">
              <a:latin typeface="メイリオ"/>
              <a:ea typeface="メイリオ"/>
              <a:cs typeface="メイリオ"/>
            </a:endParaRPr>
          </a:p>
          <a:p>
            <a:endParaRPr lang="en-US" altLang="ja-JP" sz="1400" dirty="0">
              <a:latin typeface="メイリオ"/>
              <a:ea typeface="メイリオ"/>
              <a:cs typeface="メイリオ"/>
            </a:endParaRPr>
          </a:p>
          <a:p>
            <a:r>
              <a:rPr lang="ja-JP" altLang="en-US" sz="1100" dirty="0">
                <a:latin typeface="メイリオ"/>
                <a:ea typeface="メイリオ"/>
                <a:cs typeface="メイリオ"/>
              </a:rPr>
              <a:t>お問い合わせありがとうございました。</a:t>
            </a:r>
          </a:p>
          <a:p>
            <a:r>
              <a:rPr lang="ja-JP" altLang="en-US" sz="1100" dirty="0">
                <a:latin typeface="メイリオ"/>
                <a:ea typeface="メイリオ"/>
                <a:cs typeface="メイリオ"/>
              </a:rPr>
              <a:t>後日担当者よりご連絡いたします。</a:t>
            </a:r>
          </a:p>
          <a:p>
            <a:endParaRPr lang="ja-JP" altLang="en-US" sz="1100" dirty="0">
              <a:latin typeface="メイリオ"/>
              <a:ea typeface="メイリオ"/>
              <a:cs typeface="メイリオ"/>
            </a:endParaRPr>
          </a:p>
          <a:p>
            <a:endParaRPr lang="ja-JP" altLang="en-US" sz="1100" dirty="0">
              <a:latin typeface="メイリオ"/>
              <a:ea typeface="メイリオ"/>
              <a:cs typeface="メイリオ"/>
            </a:endParaRPr>
          </a:p>
          <a:p>
            <a:r>
              <a:rPr lang="en-US" altLang="ja-JP" sz="1100" dirty="0">
                <a:latin typeface="メイリオ"/>
                <a:ea typeface="メイリオ"/>
                <a:cs typeface="メイリオ"/>
              </a:rPr>
              <a:t>${ TITLE }</a:t>
            </a:r>
          </a:p>
          <a:p>
            <a:r>
              <a:rPr lang="en-US" altLang="ja-JP" sz="1100" dirty="0">
                <a:latin typeface="メイリオ"/>
                <a:ea typeface="メイリオ"/>
                <a:cs typeface="メイリオ"/>
              </a:rPr>
              <a:t>=========================</a:t>
            </a:r>
            <a:r>
              <a:rPr lang="en-US" altLang="ja-JP" sz="1100" dirty="0" smtClean="0">
                <a:latin typeface="メイリオ"/>
                <a:ea typeface="メイリオ"/>
                <a:cs typeface="メイリオ"/>
              </a:rPr>
              <a:t>=</a:t>
            </a:r>
          </a:p>
          <a:p>
            <a:r>
              <a:rPr lang="en-US" altLang="ja-JP" sz="1100" dirty="0" smtClean="0">
                <a:latin typeface="メイリオ"/>
                <a:ea typeface="メイリオ"/>
                <a:cs typeface="メイリオ"/>
              </a:rPr>
              <a:t>$</a:t>
            </a:r>
            <a:r>
              <a:rPr lang="en-US" altLang="ja-JP" sz="1100" dirty="0">
                <a:latin typeface="メイリオ"/>
                <a:ea typeface="メイリオ"/>
                <a:cs typeface="メイリオ"/>
              </a:rPr>
              <a:t>{ FORM_MSG }</a:t>
            </a:r>
          </a:p>
          <a:p>
            <a:endParaRPr lang="en-US" altLang="ja-JP" sz="1100" dirty="0">
              <a:latin typeface="メイリオ"/>
              <a:ea typeface="メイリオ"/>
              <a:cs typeface="メイリオ"/>
            </a:endParaRPr>
          </a:p>
          <a:p>
            <a:endParaRPr lang="en-US" altLang="ja-JP" sz="1100" dirty="0">
              <a:latin typeface="メイリオ"/>
              <a:ea typeface="メイリオ"/>
              <a:cs typeface="メイリオ"/>
            </a:endParaRPr>
          </a:p>
          <a:p>
            <a:r>
              <a:rPr lang="en-US" altLang="ja-JP" sz="1100" dirty="0">
                <a:latin typeface="メイリオ"/>
                <a:ea typeface="メイリオ"/>
                <a:cs typeface="メイリオ"/>
              </a:rPr>
              <a:t>□*******************************</a:t>
            </a:r>
            <a:r>
              <a:rPr lang="en-US" altLang="ja-JP" sz="1100" dirty="0" smtClean="0">
                <a:latin typeface="メイリオ"/>
                <a:ea typeface="メイリオ"/>
                <a:cs typeface="メイリオ"/>
              </a:rPr>
              <a:t>*□</a:t>
            </a:r>
            <a:endParaRPr lang="en-US" altLang="ja-JP" sz="1100" dirty="0">
              <a:latin typeface="メイリオ"/>
              <a:ea typeface="メイリオ"/>
              <a:cs typeface="メイリオ"/>
            </a:endParaRPr>
          </a:p>
          <a:p>
            <a:r>
              <a:rPr lang="en-US" altLang="ja-JP" sz="1100" dirty="0">
                <a:latin typeface="メイリオ"/>
                <a:ea typeface="メイリオ"/>
                <a:cs typeface="メイリオ"/>
              </a:rPr>
              <a:t>□</a:t>
            </a:r>
            <a:r>
              <a:rPr lang="ja-JP" altLang="en-US" sz="1100" dirty="0">
                <a:latin typeface="メイリオ"/>
                <a:ea typeface="メイリオ"/>
                <a:cs typeface="メイリオ"/>
              </a:rPr>
              <a:t>株式会社</a:t>
            </a:r>
            <a:r>
              <a:rPr lang="en-US" altLang="ja-JP" sz="1100" dirty="0">
                <a:latin typeface="メイリオ"/>
                <a:ea typeface="メイリオ"/>
                <a:cs typeface="メイリオ"/>
              </a:rPr>
              <a:t>○○○○○○</a:t>
            </a:r>
          </a:p>
          <a:p>
            <a:r>
              <a:rPr lang="en-US" altLang="ja-JP" sz="1100" dirty="0">
                <a:latin typeface="メイリオ"/>
                <a:ea typeface="メイリオ"/>
                <a:cs typeface="メイリオ"/>
              </a:rPr>
              <a:t>□</a:t>
            </a:r>
            <a:r>
              <a:rPr lang="ja-JP" altLang="en-US" sz="1100" dirty="0">
                <a:latin typeface="メイリオ"/>
                <a:ea typeface="メイリオ"/>
                <a:cs typeface="メイリオ"/>
              </a:rPr>
              <a:t>住所</a:t>
            </a:r>
            <a:r>
              <a:rPr lang="en-US" altLang="ja-JP" sz="1100" dirty="0">
                <a:latin typeface="メイリオ"/>
                <a:ea typeface="メイリオ"/>
                <a:cs typeface="メイリオ"/>
              </a:rPr>
              <a:t>○○○○○○○○○○○○○○○○○○</a:t>
            </a:r>
          </a:p>
          <a:p>
            <a:r>
              <a:rPr lang="en-US" altLang="ja-JP" sz="1100" dirty="0">
                <a:latin typeface="メイリオ"/>
                <a:ea typeface="メイリオ"/>
                <a:cs typeface="メイリオ"/>
              </a:rPr>
              <a:t>□TEL</a:t>
            </a:r>
            <a:r>
              <a:rPr lang="ja-JP" altLang="en-US" sz="1100" dirty="0">
                <a:latin typeface="メイリオ"/>
                <a:ea typeface="メイリオ"/>
                <a:cs typeface="メイリオ"/>
              </a:rPr>
              <a:t>： </a:t>
            </a:r>
            <a:r>
              <a:rPr lang="en-US" altLang="ja-JP" sz="1100" dirty="0">
                <a:latin typeface="メイリオ"/>
                <a:ea typeface="メイリオ"/>
                <a:cs typeface="メイリオ"/>
              </a:rPr>
              <a:t>○○○○○○</a:t>
            </a:r>
            <a:r>
              <a:rPr lang="ja-JP" altLang="en-US" sz="1100" dirty="0">
                <a:latin typeface="メイリオ"/>
                <a:ea typeface="メイリオ"/>
                <a:cs typeface="メイリオ"/>
              </a:rPr>
              <a:t>　</a:t>
            </a:r>
            <a:r>
              <a:rPr lang="en-US" altLang="ja-JP" sz="1100" dirty="0">
                <a:latin typeface="メイリオ"/>
                <a:ea typeface="メイリオ"/>
                <a:cs typeface="メイリオ"/>
              </a:rPr>
              <a:t>FAX</a:t>
            </a:r>
            <a:r>
              <a:rPr lang="ja-JP" altLang="en-US" sz="1100" dirty="0">
                <a:latin typeface="メイリオ"/>
                <a:ea typeface="メイリオ"/>
                <a:cs typeface="メイリオ"/>
              </a:rPr>
              <a:t>： </a:t>
            </a:r>
            <a:r>
              <a:rPr lang="en-US" altLang="ja-JP" sz="1100" dirty="0">
                <a:latin typeface="メイリオ"/>
                <a:ea typeface="メイリオ"/>
                <a:cs typeface="メイリオ"/>
              </a:rPr>
              <a:t>○○○○○○○</a:t>
            </a:r>
          </a:p>
          <a:p>
            <a:r>
              <a:rPr lang="en-US" altLang="ja-JP" sz="1100" dirty="0">
                <a:latin typeface="メイリオ"/>
                <a:ea typeface="メイリオ"/>
                <a:cs typeface="メイリオ"/>
              </a:rPr>
              <a:t>□</a:t>
            </a:r>
            <a:r>
              <a:rPr lang="ja-JP" altLang="en-US" sz="1100" dirty="0">
                <a:latin typeface="メイリオ"/>
                <a:ea typeface="メイリオ"/>
                <a:cs typeface="メイリオ"/>
              </a:rPr>
              <a:t>メール： </a:t>
            </a:r>
            <a:r>
              <a:rPr lang="en-US" altLang="ja-JP" sz="1100" dirty="0">
                <a:latin typeface="メイリオ"/>
                <a:ea typeface="メイリオ"/>
                <a:cs typeface="メイリオ"/>
              </a:rPr>
              <a:t>○○○○○○○○</a:t>
            </a:r>
            <a:endParaRPr lang="en-US" altLang="ja-JP" sz="1100" dirty="0" smtClean="0">
              <a:latin typeface="メイリオ"/>
              <a:ea typeface="メイリオ"/>
              <a:cs typeface="メイリオ"/>
            </a:endParaRPr>
          </a:p>
          <a:p>
            <a:endParaRPr kumimoji="1" lang="en-US" altLang="ja-JP" sz="1400" dirty="0" smtClean="0">
              <a:latin typeface="メイリオ"/>
              <a:ea typeface="メイリオ"/>
              <a:cs typeface="メイリオ"/>
            </a:endParaRPr>
          </a:p>
        </p:txBody>
      </p:sp>
      <p:cxnSp>
        <p:nvCxnSpPr>
          <p:cNvPr id="37" name="直線矢印コネクタ 36"/>
          <p:cNvCxnSpPr/>
          <p:nvPr/>
        </p:nvCxnSpPr>
        <p:spPr>
          <a:xfrm>
            <a:off x="3995936" y="5013176"/>
            <a:ext cx="1008112" cy="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pic>
        <p:nvPicPr>
          <p:cNvPr id="6" name="図 5" descr="スクリーンショット 2012-07-24 13.16.05.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104" y="4005064"/>
            <a:ext cx="1080120" cy="2422406"/>
          </a:xfrm>
          <a:prstGeom prst="rect">
            <a:avLst/>
          </a:prstGeom>
        </p:spPr>
      </p:pic>
    </p:spTree>
    <p:extLst>
      <p:ext uri="{BB962C8B-B14F-4D97-AF65-F5344CB8AC3E}">
        <p14:creationId xmlns:p14="http://schemas.microsoft.com/office/powerpoint/2010/main" val="4169935604"/>
      </p:ext>
    </p:extLst>
  </p:cSld>
  <p:clrMapOvr>
    <a:masterClrMapping/>
  </p:clrMapOvr>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テキスト ボックス 18"/>
          <p:cNvSpPr txBox="1"/>
          <p:nvPr/>
        </p:nvSpPr>
        <p:spPr>
          <a:xfrm>
            <a:off x="395536" y="836712"/>
            <a:ext cx="8496944" cy="523220"/>
          </a:xfrm>
          <a:prstGeom prst="rect">
            <a:avLst/>
          </a:prstGeom>
          <a:noFill/>
        </p:spPr>
        <p:txBody>
          <a:bodyPr wrap="square" rtlCol="0">
            <a:spAutoFit/>
          </a:bodyPr>
          <a:lstStyle/>
          <a:p>
            <a:r>
              <a:rPr lang="ja-JP" altLang="en-US" sz="2800" dirty="0" smtClean="0">
                <a:latin typeface="メイリオ"/>
                <a:ea typeface="メイリオ"/>
                <a:cs typeface="メイリオ"/>
              </a:rPr>
              <a:t>８．</a:t>
            </a:r>
            <a:r>
              <a:rPr lang="en-US" altLang="ja-JP" sz="2800" dirty="0" smtClean="0">
                <a:latin typeface="メイリオ"/>
                <a:ea typeface="メイリオ"/>
                <a:cs typeface="メイリオ"/>
              </a:rPr>
              <a:t>FORM MAIL</a:t>
            </a:r>
            <a:r>
              <a:rPr lang="ja-JP" altLang="en-US" sz="2800" dirty="0" smtClean="0">
                <a:latin typeface="メイリオ"/>
                <a:ea typeface="メイリオ"/>
                <a:cs typeface="メイリオ"/>
              </a:rPr>
              <a:t>制作について</a:t>
            </a:r>
            <a:endParaRPr lang="ja-JP" altLang="en-US" sz="2800" dirty="0">
              <a:latin typeface="メイリオ"/>
              <a:ea typeface="メイリオ"/>
              <a:cs typeface="メイリオ"/>
            </a:endParaRPr>
          </a:p>
        </p:txBody>
      </p:sp>
      <p:sp>
        <p:nvSpPr>
          <p:cNvPr id="31" name="テキスト ボックス 30"/>
          <p:cNvSpPr txBox="1"/>
          <p:nvPr/>
        </p:nvSpPr>
        <p:spPr>
          <a:xfrm>
            <a:off x="539552" y="1556792"/>
            <a:ext cx="8208912" cy="1600438"/>
          </a:xfrm>
          <a:prstGeom prst="rect">
            <a:avLst/>
          </a:prstGeom>
          <a:noFill/>
        </p:spPr>
        <p:txBody>
          <a:bodyPr wrap="square" rtlCol="0">
            <a:spAutoFit/>
          </a:bodyPr>
          <a:lstStyle/>
          <a:p>
            <a:r>
              <a:rPr lang="en-US" altLang="ja-JP" sz="1400" dirty="0" smtClean="0">
                <a:latin typeface="メイリオ"/>
                <a:ea typeface="メイリオ"/>
                <a:cs typeface="メイリオ"/>
              </a:rPr>
              <a:t>※</a:t>
            </a:r>
            <a:r>
              <a:rPr lang="ja-JP" altLang="en-US" sz="1400" dirty="0" smtClean="0">
                <a:latin typeface="メイリオ"/>
                <a:ea typeface="メイリオ"/>
                <a:cs typeface="メイリオ"/>
              </a:rPr>
              <a:t> フォームを作成後、送信テストを必ず実施して下さい。</a:t>
            </a:r>
            <a:endParaRPr lang="en-US" altLang="ja-JP" sz="1400" dirty="0" smtClean="0">
              <a:latin typeface="メイリオ"/>
              <a:ea typeface="メイリオ"/>
              <a:cs typeface="メイリオ"/>
            </a:endParaRPr>
          </a:p>
          <a:p>
            <a:endParaRPr kumimoji="1" lang="en-US" altLang="ja-JP" sz="1400" dirty="0" smtClean="0">
              <a:latin typeface="メイリオ"/>
              <a:ea typeface="メイリオ"/>
              <a:cs typeface="メイリオ"/>
            </a:endParaRPr>
          </a:p>
          <a:p>
            <a:r>
              <a:rPr lang="ja-JP" altLang="en-US" sz="1400" dirty="0" smtClean="0">
                <a:latin typeface="メイリオ"/>
                <a:ea typeface="メイリオ"/>
                <a:cs typeface="メイリオ"/>
              </a:rPr>
              <a:t>送信テストが無事にされたことを確認した後、フォームをサイトに埋め込みます。</a:t>
            </a:r>
            <a:endParaRPr lang="en-US" altLang="ja-JP" sz="1400" dirty="0" smtClean="0">
              <a:latin typeface="メイリオ"/>
              <a:ea typeface="メイリオ"/>
              <a:cs typeface="メイリオ"/>
            </a:endParaRPr>
          </a:p>
          <a:p>
            <a:endParaRPr kumimoji="1" lang="en-US" altLang="ja-JP" sz="1400" dirty="0">
              <a:latin typeface="メイリオ"/>
              <a:ea typeface="メイリオ"/>
              <a:cs typeface="メイリオ"/>
            </a:endParaRPr>
          </a:p>
          <a:p>
            <a:r>
              <a:rPr lang="en-US" altLang="ja-JP" sz="1400" dirty="0" smtClean="0">
                <a:latin typeface="メイリオ"/>
                <a:ea typeface="メイリオ"/>
                <a:cs typeface="メイリオ"/>
              </a:rPr>
              <a:t>FORM MAIL</a:t>
            </a:r>
            <a:r>
              <a:rPr lang="ja-JP" altLang="en-US" sz="1400" dirty="0" smtClean="0">
                <a:latin typeface="メイリオ"/>
                <a:ea typeface="メイリオ"/>
                <a:cs typeface="メイリオ"/>
              </a:rPr>
              <a:t>の設定の右にある</a:t>
            </a:r>
            <a:r>
              <a:rPr lang="en-US" altLang="ja-JP" sz="1400" dirty="0" smtClean="0">
                <a:latin typeface="メイリオ"/>
                <a:ea typeface="メイリオ"/>
                <a:cs typeface="メイリオ"/>
              </a:rPr>
              <a:t>URL</a:t>
            </a:r>
            <a:r>
              <a:rPr lang="ja-JP" altLang="en-US" sz="1400" dirty="0" smtClean="0">
                <a:latin typeface="メイリオ"/>
                <a:ea typeface="メイリオ"/>
                <a:cs typeface="メイリオ"/>
              </a:rPr>
              <a:t>がフォームの</a:t>
            </a:r>
            <a:r>
              <a:rPr lang="en-US" altLang="ja-JP" sz="1400" dirty="0" smtClean="0">
                <a:latin typeface="メイリオ"/>
                <a:ea typeface="メイリオ"/>
                <a:cs typeface="メイリオ"/>
              </a:rPr>
              <a:t>URL</a:t>
            </a:r>
            <a:r>
              <a:rPr lang="ja-JP" altLang="en-US" sz="1400" dirty="0" smtClean="0">
                <a:latin typeface="メイリオ"/>
                <a:ea typeface="メイリオ"/>
                <a:cs typeface="メイリオ"/>
              </a:rPr>
              <a:t>になりますので、その</a:t>
            </a:r>
            <a:r>
              <a:rPr lang="en-US" altLang="ja-JP" sz="1400" dirty="0" smtClean="0">
                <a:latin typeface="メイリオ"/>
                <a:ea typeface="メイリオ"/>
                <a:cs typeface="メイリオ"/>
              </a:rPr>
              <a:t>URL</a:t>
            </a:r>
            <a:r>
              <a:rPr lang="ja-JP" altLang="en-US" sz="1400" dirty="0" smtClean="0">
                <a:latin typeface="メイリオ"/>
                <a:ea typeface="メイリオ"/>
                <a:cs typeface="メイリオ"/>
              </a:rPr>
              <a:t>をコピーし、表示させたい箇所へ貼り付けます。</a:t>
            </a:r>
            <a:endParaRPr lang="en-US" altLang="ja-JP" sz="1400" dirty="0">
              <a:latin typeface="メイリオ"/>
              <a:ea typeface="メイリオ"/>
              <a:cs typeface="メイリオ"/>
            </a:endParaRPr>
          </a:p>
          <a:p>
            <a:r>
              <a:rPr lang="ja-JP" altLang="en-US" sz="1400" dirty="0" smtClean="0">
                <a:latin typeface="メイリオ"/>
                <a:ea typeface="メイリオ"/>
                <a:cs typeface="メイリオ"/>
              </a:rPr>
              <a:t>（</a:t>
            </a:r>
            <a:r>
              <a:rPr lang="en-US" altLang="ja-JP" sz="1400" dirty="0" smtClean="0">
                <a:latin typeface="メイリオ"/>
                <a:ea typeface="メイリオ"/>
                <a:cs typeface="メイリオ"/>
              </a:rPr>
              <a:t>/</a:t>
            </a:r>
            <a:r>
              <a:rPr lang="en-US" altLang="ja-JP" sz="1400" dirty="0" err="1" smtClean="0">
                <a:latin typeface="メイリオ"/>
                <a:ea typeface="メイリオ"/>
                <a:cs typeface="メイリオ"/>
              </a:rPr>
              <a:t>formmail</a:t>
            </a:r>
            <a:r>
              <a:rPr lang="ja-JP" altLang="en-US" sz="1400" dirty="0" smtClean="0">
                <a:latin typeface="メイリオ"/>
                <a:ea typeface="メイリオ"/>
                <a:cs typeface="メイリオ"/>
              </a:rPr>
              <a:t>から始まる</a:t>
            </a:r>
            <a:r>
              <a:rPr lang="en-US" altLang="ja-JP" sz="1400" dirty="0" smtClean="0">
                <a:latin typeface="メイリオ"/>
                <a:ea typeface="メイリオ"/>
                <a:cs typeface="メイリオ"/>
              </a:rPr>
              <a:t>URL</a:t>
            </a:r>
            <a:r>
              <a:rPr lang="ja-JP" altLang="en-US" sz="1400" dirty="0" smtClean="0">
                <a:latin typeface="メイリオ"/>
                <a:ea typeface="メイリオ"/>
                <a:cs typeface="メイリオ"/>
              </a:rPr>
              <a:t>をコピーして下さい）</a:t>
            </a:r>
            <a:endParaRPr kumimoji="1" lang="en-US" altLang="ja-JP" sz="1400" dirty="0" smtClean="0">
              <a:latin typeface="メイリオ"/>
              <a:ea typeface="メイリオ"/>
              <a:cs typeface="メイリオ"/>
            </a:endParaRPr>
          </a:p>
        </p:txBody>
      </p:sp>
      <p:pic>
        <p:nvPicPr>
          <p:cNvPr id="3" name="図 2" descr="スクリーンショット 2012-07-24 14.04.5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592" y="3329231"/>
            <a:ext cx="4208346" cy="1124367"/>
          </a:xfrm>
          <a:prstGeom prst="rect">
            <a:avLst/>
          </a:prstGeom>
        </p:spPr>
      </p:pic>
      <p:sp>
        <p:nvSpPr>
          <p:cNvPr id="17" name="正方形/長方形 16"/>
          <p:cNvSpPr/>
          <p:nvPr/>
        </p:nvSpPr>
        <p:spPr>
          <a:xfrm>
            <a:off x="1691680" y="3284984"/>
            <a:ext cx="2664296" cy="288032"/>
          </a:xfrm>
          <a:prstGeom prst="rect">
            <a:avLst/>
          </a:prstGeom>
          <a:noFill/>
          <a:ln w="2222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cxnSp>
        <p:nvCxnSpPr>
          <p:cNvPr id="18" name="直線矢印コネクタ 17"/>
          <p:cNvCxnSpPr/>
          <p:nvPr/>
        </p:nvCxnSpPr>
        <p:spPr>
          <a:xfrm flipH="1">
            <a:off x="2267744" y="3140968"/>
            <a:ext cx="144016" cy="144016"/>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7" name="テキスト ボックス 6"/>
          <p:cNvSpPr txBox="1"/>
          <p:nvPr/>
        </p:nvSpPr>
        <p:spPr>
          <a:xfrm>
            <a:off x="683568" y="4509120"/>
            <a:ext cx="3775393" cy="307777"/>
          </a:xfrm>
          <a:prstGeom prst="rect">
            <a:avLst/>
          </a:prstGeom>
          <a:noFill/>
        </p:spPr>
        <p:txBody>
          <a:bodyPr wrap="none" rtlCol="0">
            <a:spAutoFit/>
          </a:bodyPr>
          <a:lstStyle/>
          <a:p>
            <a:r>
              <a:rPr kumimoji="1" lang="ja-JP" altLang="en-US" sz="1400" dirty="0" smtClean="0">
                <a:latin typeface="メイリオ"/>
                <a:ea typeface="メイリオ"/>
                <a:cs typeface="メイリオ"/>
              </a:rPr>
              <a:t>例）メニューナビゲーションに追加する場合</a:t>
            </a:r>
            <a:endParaRPr kumimoji="1" lang="ja-JP" altLang="en-US" sz="1400" dirty="0">
              <a:latin typeface="メイリオ"/>
              <a:ea typeface="メイリオ"/>
              <a:cs typeface="メイリオ"/>
            </a:endParaRPr>
          </a:p>
        </p:txBody>
      </p:sp>
      <p:pic>
        <p:nvPicPr>
          <p:cNvPr id="10" name="図 9" descr="スクリーンショット 2012-07-24 14.11.02.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1600" y="5013176"/>
            <a:ext cx="2520485" cy="1372890"/>
          </a:xfrm>
          <a:prstGeom prst="rect">
            <a:avLst/>
          </a:prstGeom>
        </p:spPr>
      </p:pic>
      <p:sp>
        <p:nvSpPr>
          <p:cNvPr id="13" name="テキスト ボックス 12"/>
          <p:cNvSpPr txBox="1"/>
          <p:nvPr/>
        </p:nvSpPr>
        <p:spPr>
          <a:xfrm>
            <a:off x="3995936" y="4941168"/>
            <a:ext cx="5205985" cy="738664"/>
          </a:xfrm>
          <a:prstGeom prst="rect">
            <a:avLst/>
          </a:prstGeom>
          <a:noFill/>
        </p:spPr>
        <p:txBody>
          <a:bodyPr wrap="none" rtlCol="0">
            <a:spAutoFit/>
          </a:bodyPr>
          <a:lstStyle/>
          <a:p>
            <a:r>
              <a:rPr kumimoji="1" lang="en-US" altLang="ja-JP" sz="1400" dirty="0" smtClean="0">
                <a:latin typeface="メイリオ"/>
                <a:ea typeface="メイリオ"/>
                <a:cs typeface="メイリオ"/>
              </a:rPr>
              <a:t>PAGE MENU </a:t>
            </a:r>
            <a:r>
              <a:rPr lang="ja-JP" altLang="en-US" sz="1400" dirty="0" smtClean="0">
                <a:latin typeface="メイリオ"/>
                <a:ea typeface="メイリオ"/>
                <a:cs typeface="メイリオ"/>
              </a:rPr>
              <a:t>の</a:t>
            </a:r>
            <a:r>
              <a:rPr lang="en-US" altLang="ja-JP" sz="1400" dirty="0" smtClean="0">
                <a:latin typeface="メイリオ"/>
                <a:ea typeface="メイリオ"/>
                <a:cs typeface="メイリオ"/>
              </a:rPr>
              <a:t>PAGES</a:t>
            </a:r>
            <a:r>
              <a:rPr lang="ja-JP" altLang="en-US" sz="1400" dirty="0" smtClean="0">
                <a:latin typeface="メイリオ"/>
                <a:ea typeface="メイリオ"/>
                <a:cs typeface="メイリオ"/>
              </a:rPr>
              <a:t>から該当ページの編集をクリックし、</a:t>
            </a:r>
            <a:endParaRPr lang="en-US" altLang="ja-JP" sz="1400" dirty="0" smtClean="0">
              <a:latin typeface="メイリオ"/>
              <a:ea typeface="メイリオ"/>
              <a:cs typeface="メイリオ"/>
            </a:endParaRPr>
          </a:p>
          <a:p>
            <a:r>
              <a:rPr kumimoji="1" lang="ja-JP" altLang="en-US" sz="1400" dirty="0" smtClean="0">
                <a:latin typeface="メイリオ"/>
                <a:ea typeface="メイリオ"/>
                <a:cs typeface="メイリオ"/>
              </a:rPr>
              <a:t>そこの「ダイレクトリンク</a:t>
            </a:r>
            <a:r>
              <a:rPr kumimoji="1" lang="en-US" altLang="ja-JP" sz="1400" dirty="0" smtClean="0">
                <a:latin typeface="メイリオ"/>
                <a:ea typeface="メイリオ"/>
                <a:cs typeface="メイリオ"/>
              </a:rPr>
              <a:t>URL</a:t>
            </a:r>
            <a:r>
              <a:rPr kumimoji="1" lang="ja-JP" altLang="en-US" sz="1400" dirty="0" smtClean="0">
                <a:latin typeface="メイリオ"/>
                <a:ea typeface="メイリオ"/>
                <a:cs typeface="メイリオ"/>
              </a:rPr>
              <a:t>」に上記でコピーしたフォーム</a:t>
            </a:r>
            <a:endParaRPr kumimoji="1" lang="en-US" altLang="ja-JP" sz="1400" dirty="0" smtClean="0">
              <a:latin typeface="メイリオ"/>
              <a:ea typeface="メイリオ"/>
              <a:cs typeface="メイリオ"/>
            </a:endParaRPr>
          </a:p>
          <a:p>
            <a:r>
              <a:rPr kumimoji="1" lang="ja-JP" altLang="en-US" sz="1400" dirty="0" smtClean="0">
                <a:latin typeface="メイリオ"/>
                <a:ea typeface="メイリオ"/>
                <a:cs typeface="メイリオ"/>
              </a:rPr>
              <a:t>の</a:t>
            </a:r>
            <a:r>
              <a:rPr kumimoji="1" lang="en-US" altLang="ja-JP" sz="1400" dirty="0" smtClean="0">
                <a:latin typeface="メイリオ"/>
                <a:ea typeface="メイリオ"/>
                <a:cs typeface="メイリオ"/>
              </a:rPr>
              <a:t>URL</a:t>
            </a:r>
            <a:r>
              <a:rPr kumimoji="1" lang="ja-JP" altLang="en-US" sz="1400" dirty="0" smtClean="0">
                <a:latin typeface="メイリオ"/>
                <a:ea typeface="メイリオ"/>
                <a:cs typeface="メイリオ"/>
              </a:rPr>
              <a:t>を貼りつ</a:t>
            </a:r>
            <a:r>
              <a:rPr lang="ja-JP" altLang="en-US" sz="1400" dirty="0" smtClean="0">
                <a:latin typeface="メイリオ"/>
                <a:ea typeface="メイリオ"/>
                <a:cs typeface="メイリオ"/>
              </a:rPr>
              <a:t>け、更新を行います。</a:t>
            </a:r>
            <a:endParaRPr kumimoji="1" lang="ja-JP" altLang="en-US" sz="1400" dirty="0">
              <a:latin typeface="メイリオ"/>
              <a:ea typeface="メイリオ"/>
              <a:cs typeface="メイリオ"/>
            </a:endParaRPr>
          </a:p>
        </p:txBody>
      </p:sp>
    </p:spTree>
    <p:extLst>
      <p:ext uri="{BB962C8B-B14F-4D97-AF65-F5344CB8AC3E}">
        <p14:creationId xmlns:p14="http://schemas.microsoft.com/office/powerpoint/2010/main" val="3720411798"/>
      </p:ext>
    </p:extLst>
  </p:cSld>
  <p:clrMapOvr>
    <a:masterClrMapping/>
  </p:clrMapOvr>
  <p:timing>
    <p:tnLst>
      <p:par>
        <p:cTn xmlns:p14="http://schemas.microsoft.com/office/powerpoint/2010/mai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正方形/長方形 16"/>
          <p:cNvSpPr/>
          <p:nvPr/>
        </p:nvSpPr>
        <p:spPr>
          <a:xfrm>
            <a:off x="0" y="1700808"/>
            <a:ext cx="9144000" cy="1656184"/>
          </a:xfrm>
          <a:prstGeom prst="rect">
            <a:avLst/>
          </a:prstGeom>
          <a:solidFill>
            <a:srgbClr val="CCFFCC"/>
          </a:solidFill>
          <a:ln>
            <a:solidFill>
              <a:srgbClr val="CCFFCC"/>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US" altLang="ja-JP" dirty="0">
              <a:solidFill>
                <a:schemeClr val="tx1"/>
              </a:solidFill>
              <a:latin typeface="メイリオ" pitchFamily="50" charset="-128"/>
              <a:ea typeface="メイリオ" pitchFamily="50" charset="-128"/>
            </a:endParaRPr>
          </a:p>
        </p:txBody>
      </p:sp>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2" name="テキスト ボックス 3"/>
          <p:cNvSpPr txBox="1">
            <a:spLocks noChangeArrowheads="1"/>
          </p:cNvSpPr>
          <p:nvPr/>
        </p:nvSpPr>
        <p:spPr bwMode="auto">
          <a:xfrm>
            <a:off x="127894" y="2064764"/>
            <a:ext cx="9001125" cy="584776"/>
          </a:xfrm>
          <a:prstGeom prst="rect">
            <a:avLst/>
          </a:prstGeom>
          <a:noFill/>
          <a:ln w="9525">
            <a:noFill/>
            <a:miter lim="800000"/>
            <a:headEnd/>
            <a:tailEnd/>
          </a:ln>
        </p:spPr>
        <p:txBody>
          <a:bodyPr>
            <a:prstTxWarp prst="textNoShape">
              <a:avLst/>
            </a:prstTxWarp>
            <a:spAutoFit/>
          </a:bodyPr>
          <a:lstStyle/>
          <a:p>
            <a:pPr algn="ctr"/>
            <a:r>
              <a:rPr lang="en-US" altLang="ja-JP" sz="3200" dirty="0" smtClean="0">
                <a:latin typeface="メイリオ" pitchFamily="50" charset="-128"/>
                <a:ea typeface="メイリオ" pitchFamily="50" charset="-128"/>
              </a:rPr>
              <a:t>PANEO</a:t>
            </a:r>
            <a:r>
              <a:rPr lang="ja-JP" altLang="en-US" sz="3200" dirty="0" smtClean="0">
                <a:latin typeface="メイリオ" pitchFamily="50" charset="-128"/>
                <a:ea typeface="メイリオ" pitchFamily="50" charset="-128"/>
              </a:rPr>
              <a:t> </a:t>
            </a:r>
            <a:r>
              <a:rPr lang="en-US" altLang="ja-JP" sz="3200" dirty="0" smtClean="0">
                <a:latin typeface="メイリオ" pitchFamily="50" charset="-128"/>
                <a:ea typeface="メイリオ" pitchFamily="50" charset="-128"/>
              </a:rPr>
              <a:t>CMS</a:t>
            </a:r>
            <a:r>
              <a:rPr lang="ja-JP" altLang="en-US" sz="3200" dirty="0" smtClean="0">
                <a:latin typeface="メイリオ" pitchFamily="50" charset="-128"/>
                <a:ea typeface="メイリオ" pitchFamily="50" charset="-128"/>
              </a:rPr>
              <a:t> </a:t>
            </a:r>
            <a:r>
              <a:rPr lang="ja-JP" altLang="en-US" sz="3200" dirty="0" smtClean="0">
                <a:latin typeface="メイリオ" pitchFamily="50" charset="-128"/>
                <a:ea typeface="メイリオ" pitchFamily="50" charset="-128"/>
              </a:rPr>
              <a:t>記事編集機能</a:t>
            </a:r>
            <a:r>
              <a:rPr lang="ja-JP" altLang="en-US" sz="3200" dirty="0" smtClean="0">
                <a:latin typeface="メイリオ" pitchFamily="50" charset="-128"/>
                <a:ea typeface="メイリオ" pitchFamily="50" charset="-128"/>
              </a:rPr>
              <a:t>について</a:t>
            </a:r>
            <a:endParaRPr lang="en-US" altLang="ja-JP" sz="3200" dirty="0" smtClean="0">
              <a:latin typeface="メイリオ" pitchFamily="50" charset="-128"/>
              <a:ea typeface="メイリオ" pitchFamily="50" charset="-128"/>
            </a:endParaRPr>
          </a:p>
        </p:txBody>
      </p:sp>
      <p:cxnSp>
        <p:nvCxnSpPr>
          <p:cNvPr id="13" name="直線コネクタ 12"/>
          <p:cNvCxnSpPr/>
          <p:nvPr/>
        </p:nvCxnSpPr>
        <p:spPr>
          <a:xfrm>
            <a:off x="179512" y="2924944"/>
            <a:ext cx="8712968" cy="0"/>
          </a:xfrm>
          <a:prstGeom prst="line">
            <a:avLst/>
          </a:prstGeom>
          <a:ln>
            <a:solidFill>
              <a:srgbClr val="008000"/>
            </a:solidFill>
          </a:ln>
        </p:spPr>
        <p:style>
          <a:lnRef idx="2">
            <a:schemeClr val="accent1"/>
          </a:lnRef>
          <a:fillRef idx="0">
            <a:schemeClr val="accent1"/>
          </a:fillRef>
          <a:effectRef idx="1">
            <a:schemeClr val="accent1"/>
          </a:effectRef>
          <a:fontRef idx="minor">
            <a:schemeClr val="tx1"/>
          </a:fontRef>
        </p:style>
      </p:cxn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テキスト ボックス 2"/>
          <p:cNvSpPr txBox="1"/>
          <p:nvPr/>
        </p:nvSpPr>
        <p:spPr>
          <a:xfrm>
            <a:off x="1187624" y="3933056"/>
            <a:ext cx="6151256" cy="369332"/>
          </a:xfrm>
          <a:prstGeom prst="rect">
            <a:avLst/>
          </a:prstGeom>
          <a:noFill/>
        </p:spPr>
        <p:txBody>
          <a:bodyPr wrap="none" rtlCol="0">
            <a:spAutoFit/>
          </a:bodyPr>
          <a:lstStyle/>
          <a:p>
            <a:r>
              <a:rPr kumimoji="1" lang="ja-JP" altLang="en-US" dirty="0" smtClean="0">
                <a:latin typeface="メイリオ"/>
                <a:ea typeface="メイリオ"/>
                <a:cs typeface="メイリオ"/>
              </a:rPr>
              <a:t>ここでは</a:t>
            </a:r>
            <a:r>
              <a:rPr kumimoji="1" lang="en-US" altLang="ja-JP" dirty="0" smtClean="0">
                <a:latin typeface="メイリオ"/>
                <a:ea typeface="メイリオ"/>
                <a:cs typeface="メイリオ"/>
              </a:rPr>
              <a:t>PANEO CMS</a:t>
            </a:r>
            <a:r>
              <a:rPr kumimoji="1" lang="ja-JP" altLang="en-US" dirty="0" smtClean="0">
                <a:latin typeface="メイリオ"/>
                <a:ea typeface="メイリオ"/>
                <a:cs typeface="メイリオ"/>
              </a:rPr>
              <a:t>の</a:t>
            </a:r>
            <a:r>
              <a:rPr kumimoji="1" lang="ja-JP" altLang="en-US" dirty="0" smtClean="0">
                <a:latin typeface="メイリオ"/>
                <a:ea typeface="メイリオ"/>
                <a:cs typeface="メイリオ"/>
              </a:rPr>
              <a:t>記事編集機能</a:t>
            </a:r>
            <a:r>
              <a:rPr kumimoji="1" lang="ja-JP" altLang="en-US" dirty="0" smtClean="0">
                <a:latin typeface="メイリオ"/>
                <a:ea typeface="メイリオ"/>
                <a:cs typeface="メイリオ"/>
              </a:rPr>
              <a:t>を</a:t>
            </a:r>
            <a:r>
              <a:rPr kumimoji="1" lang="ja-JP" altLang="en-US" dirty="0" smtClean="0">
                <a:latin typeface="メイリオ"/>
                <a:ea typeface="メイリオ"/>
                <a:cs typeface="メイリオ"/>
              </a:rPr>
              <a:t>説明いたします。</a:t>
            </a:r>
            <a:endParaRPr kumimoji="1" lang="ja-JP" altLang="en-US" dirty="0">
              <a:latin typeface="メイリオ"/>
              <a:ea typeface="メイリオ"/>
              <a:cs typeface="メイリオ"/>
            </a:endParaRPr>
          </a:p>
        </p:txBody>
      </p:sp>
    </p:spTree>
    <p:extLst>
      <p:ext uri="{BB962C8B-B14F-4D97-AF65-F5344CB8AC3E}">
        <p14:creationId xmlns:p14="http://schemas.microsoft.com/office/powerpoint/2010/main" val="2033595789"/>
      </p:ext>
    </p:extLst>
  </p:cSld>
  <p:clrMapOvr>
    <a:masterClrMapping/>
  </p:clrMapOvr>
  <p:timing>
    <p:tnLst>
      <p:par>
        <p:cTn xmlns:p14="http://schemas.microsoft.com/office/powerpoint/2010/mai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テキスト ボックス 18"/>
          <p:cNvSpPr txBox="1"/>
          <p:nvPr/>
        </p:nvSpPr>
        <p:spPr>
          <a:xfrm>
            <a:off x="395536" y="836712"/>
            <a:ext cx="8496944" cy="523220"/>
          </a:xfrm>
          <a:prstGeom prst="rect">
            <a:avLst/>
          </a:prstGeom>
          <a:noFill/>
        </p:spPr>
        <p:txBody>
          <a:bodyPr wrap="square" rtlCol="0">
            <a:spAutoFit/>
          </a:bodyPr>
          <a:lstStyle/>
          <a:p>
            <a:r>
              <a:rPr lang="ja-JP" altLang="en-US" sz="2800" dirty="0" smtClean="0">
                <a:latin typeface="メイリオ"/>
                <a:ea typeface="メイリオ"/>
                <a:cs typeface="メイリオ"/>
              </a:rPr>
              <a:t>１</a:t>
            </a:r>
            <a:r>
              <a:rPr lang="ja-JP" altLang="en-US" sz="2800" dirty="0" smtClean="0">
                <a:latin typeface="メイリオ"/>
                <a:ea typeface="メイリオ"/>
                <a:cs typeface="メイリオ"/>
              </a:rPr>
              <a:t>．</a:t>
            </a:r>
            <a:r>
              <a:rPr lang="en-US" altLang="ja-JP" sz="2800" dirty="0" smtClean="0">
                <a:latin typeface="メイリオ"/>
                <a:ea typeface="メイリオ"/>
                <a:cs typeface="メイリオ"/>
              </a:rPr>
              <a:t>PANEO</a:t>
            </a:r>
            <a:r>
              <a:rPr lang="ja-JP" altLang="en-US" sz="2800" dirty="0" smtClean="0">
                <a:latin typeface="メイリオ"/>
                <a:ea typeface="メイリオ"/>
                <a:cs typeface="メイリオ"/>
              </a:rPr>
              <a:t> </a:t>
            </a:r>
            <a:r>
              <a:rPr lang="en-US" altLang="ja-JP" sz="2800" dirty="0" smtClean="0">
                <a:latin typeface="メイリオ"/>
                <a:ea typeface="メイリオ"/>
                <a:cs typeface="メイリオ"/>
              </a:rPr>
              <a:t>ARTICLE</a:t>
            </a:r>
            <a:r>
              <a:rPr lang="ja-JP" altLang="en-US" sz="2800" dirty="0" smtClean="0">
                <a:latin typeface="メイリオ"/>
                <a:ea typeface="メイリオ"/>
                <a:cs typeface="メイリオ"/>
              </a:rPr>
              <a:t>（記事編集機能）</a:t>
            </a:r>
            <a:r>
              <a:rPr lang="ja-JP" altLang="en-US" sz="2800" dirty="0" smtClean="0">
                <a:latin typeface="メイリオ"/>
                <a:ea typeface="メイリオ"/>
                <a:cs typeface="メイリオ"/>
              </a:rPr>
              <a:t>について</a:t>
            </a:r>
            <a:endParaRPr lang="ja-JP" altLang="en-US" sz="2800" dirty="0">
              <a:latin typeface="メイリオ"/>
              <a:ea typeface="メイリオ"/>
              <a:cs typeface="メイリオ"/>
            </a:endParaRPr>
          </a:p>
        </p:txBody>
      </p:sp>
      <p:sp>
        <p:nvSpPr>
          <p:cNvPr id="20" name="テキスト ボックス 19"/>
          <p:cNvSpPr txBox="1"/>
          <p:nvPr/>
        </p:nvSpPr>
        <p:spPr>
          <a:xfrm>
            <a:off x="539552" y="1556792"/>
            <a:ext cx="8208912" cy="307777"/>
          </a:xfrm>
          <a:prstGeom prst="rect">
            <a:avLst/>
          </a:prstGeom>
          <a:noFill/>
        </p:spPr>
        <p:txBody>
          <a:bodyPr wrap="square" rtlCol="0">
            <a:spAutoFit/>
          </a:bodyPr>
          <a:lstStyle/>
          <a:p>
            <a:r>
              <a:rPr lang="en-US" altLang="ja-JP" sz="1400" dirty="0" smtClean="0">
                <a:latin typeface="メイリオ"/>
                <a:ea typeface="メイリオ"/>
                <a:cs typeface="メイリオ"/>
              </a:rPr>
              <a:t>※</a:t>
            </a:r>
            <a:r>
              <a:rPr lang="ja-JP" altLang="en-US" sz="1400" dirty="0" smtClean="0">
                <a:latin typeface="メイリオ"/>
                <a:ea typeface="メイリオ"/>
                <a:cs typeface="メイリオ"/>
              </a:rPr>
              <a:t> </a:t>
            </a:r>
            <a:r>
              <a:rPr lang="en-US" altLang="ja-JP" sz="1400" dirty="0" smtClean="0">
                <a:latin typeface="メイリオ"/>
                <a:ea typeface="メイリオ"/>
                <a:cs typeface="メイリオ"/>
              </a:rPr>
              <a:t>v1.0</a:t>
            </a:r>
            <a:r>
              <a:rPr lang="ja-JP" altLang="en-US" sz="1400" dirty="0" smtClean="0">
                <a:latin typeface="メイリオ"/>
                <a:ea typeface="メイリオ"/>
                <a:cs typeface="メイリオ"/>
              </a:rPr>
              <a:t>系から記事編集機能が追加されました。</a:t>
            </a:r>
            <a:endParaRPr kumimoji="1" lang="en-US" altLang="ja-JP" sz="1400" dirty="0" smtClean="0">
              <a:latin typeface="メイリオ"/>
              <a:ea typeface="メイリオ"/>
              <a:cs typeface="メイリオ"/>
            </a:endParaRPr>
          </a:p>
        </p:txBody>
      </p:sp>
      <p:pic>
        <p:nvPicPr>
          <p:cNvPr id="4" name="図 3"/>
          <p:cNvPicPr>
            <a:picLocks noChangeAspect="1"/>
          </p:cNvPicPr>
          <p:nvPr/>
        </p:nvPicPr>
        <p:blipFill>
          <a:blip r:embed="rId3"/>
          <a:stretch>
            <a:fillRect/>
          </a:stretch>
        </p:blipFill>
        <p:spPr>
          <a:xfrm>
            <a:off x="539552" y="2132856"/>
            <a:ext cx="1952510" cy="4177463"/>
          </a:xfrm>
          <a:prstGeom prst="rect">
            <a:avLst/>
          </a:prstGeom>
        </p:spPr>
      </p:pic>
      <p:sp>
        <p:nvSpPr>
          <p:cNvPr id="5" name="テキスト ボックス 4"/>
          <p:cNvSpPr txBox="1"/>
          <p:nvPr/>
        </p:nvSpPr>
        <p:spPr>
          <a:xfrm>
            <a:off x="2699792" y="2492896"/>
            <a:ext cx="5374000" cy="2031325"/>
          </a:xfrm>
          <a:prstGeom prst="rect">
            <a:avLst/>
          </a:prstGeom>
          <a:noFill/>
        </p:spPr>
        <p:txBody>
          <a:bodyPr wrap="none" rtlCol="0">
            <a:spAutoFit/>
          </a:bodyPr>
          <a:lstStyle/>
          <a:p>
            <a:r>
              <a:rPr lang="en-US" altLang="ja-JP" dirty="0" err="1" smtClean="0"/>
              <a:t>config_article.py</a:t>
            </a:r>
            <a:r>
              <a:rPr lang="ja-JP" altLang="en-US" dirty="0" smtClean="0"/>
              <a:t>の設定を行う事により</a:t>
            </a:r>
            <a:endParaRPr lang="en-US" altLang="ja-JP" dirty="0" smtClean="0"/>
          </a:p>
          <a:p>
            <a:r>
              <a:rPr kumimoji="1" lang="ja-JP" altLang="en-US" dirty="0" smtClean="0"/>
              <a:t>左図のように独自の記事編集機能を追加できます。</a:t>
            </a:r>
            <a:endParaRPr kumimoji="1" lang="en-US" altLang="ja-JP" dirty="0" smtClean="0"/>
          </a:p>
          <a:p>
            <a:r>
              <a:rPr lang="en-US" altLang="ja-JP" dirty="0"/>
              <a:t>※</a:t>
            </a:r>
            <a:r>
              <a:rPr lang="en-US" altLang="ja-JP" dirty="0" err="1" smtClean="0"/>
              <a:t>config_article.py</a:t>
            </a:r>
            <a:r>
              <a:rPr lang="ja-JP" altLang="en-US" dirty="0" smtClean="0"/>
              <a:t>の詳細は設置仕様を参照ください。</a:t>
            </a:r>
            <a:endParaRPr lang="en-US" altLang="ja-JP" dirty="0" smtClean="0"/>
          </a:p>
          <a:p>
            <a:endParaRPr lang="en-US" altLang="ja-JP" dirty="0"/>
          </a:p>
          <a:p>
            <a:r>
              <a:rPr lang="en-US" altLang="ja-JP" dirty="0" smtClean="0"/>
              <a:t>PANEO</a:t>
            </a:r>
            <a:r>
              <a:rPr lang="ja-JP" altLang="en-US" dirty="0" smtClean="0"/>
              <a:t>の記事編集機能は記事全体及び記事単体に</a:t>
            </a:r>
            <a:endParaRPr lang="en-US" altLang="ja-JP" dirty="0" smtClean="0"/>
          </a:p>
          <a:p>
            <a:r>
              <a:rPr lang="ja-JP" altLang="en-US" dirty="0" smtClean="0"/>
              <a:t>パスワード設定を行い。</a:t>
            </a:r>
            <a:endParaRPr lang="en-US" altLang="ja-JP" dirty="0" smtClean="0"/>
          </a:p>
          <a:p>
            <a:r>
              <a:rPr lang="ja-JP" altLang="en-US" dirty="0" smtClean="0"/>
              <a:t>記事編集の移譲を行うことが可能です。</a:t>
            </a:r>
            <a:endParaRPr lang="en-US" altLang="ja-JP" dirty="0" smtClean="0"/>
          </a:p>
        </p:txBody>
      </p:sp>
    </p:spTree>
    <p:extLst>
      <p:ext uri="{BB962C8B-B14F-4D97-AF65-F5344CB8AC3E}">
        <p14:creationId xmlns:p14="http://schemas.microsoft.com/office/powerpoint/2010/main" val="3681379670"/>
      </p:ext>
    </p:extLst>
  </p:cSld>
  <p:clrMapOvr>
    <a:masterClrMapping/>
  </p:clrMapOvr>
  <p:timing>
    <p:tnLst>
      <p:par>
        <p:cTn xmlns:p14="http://schemas.microsoft.com/office/powerpoint/2010/mai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テキスト ボックス 18"/>
          <p:cNvSpPr txBox="1"/>
          <p:nvPr/>
        </p:nvSpPr>
        <p:spPr>
          <a:xfrm>
            <a:off x="395536" y="836712"/>
            <a:ext cx="8496944" cy="523220"/>
          </a:xfrm>
          <a:prstGeom prst="rect">
            <a:avLst/>
          </a:prstGeom>
          <a:noFill/>
        </p:spPr>
        <p:txBody>
          <a:bodyPr wrap="square" rtlCol="0">
            <a:spAutoFit/>
          </a:bodyPr>
          <a:lstStyle/>
          <a:p>
            <a:r>
              <a:rPr lang="ja-JP" altLang="en-US" sz="2800" dirty="0" smtClean="0">
                <a:latin typeface="メイリオ"/>
                <a:ea typeface="メイリオ"/>
                <a:cs typeface="メイリオ"/>
              </a:rPr>
              <a:t>２</a:t>
            </a:r>
            <a:r>
              <a:rPr lang="ja-JP" altLang="en-US" sz="2800" dirty="0" smtClean="0">
                <a:latin typeface="メイリオ"/>
                <a:ea typeface="メイリオ"/>
                <a:cs typeface="メイリオ"/>
              </a:rPr>
              <a:t>．</a:t>
            </a:r>
            <a:r>
              <a:rPr lang="ja-JP" altLang="en-US" sz="2800" dirty="0" smtClean="0">
                <a:latin typeface="メイリオ"/>
                <a:ea typeface="メイリオ"/>
                <a:cs typeface="メイリオ"/>
              </a:rPr>
              <a:t>記事編集機能</a:t>
            </a:r>
            <a:endParaRPr lang="ja-JP" altLang="en-US" sz="2800" dirty="0">
              <a:latin typeface="メイリオ"/>
              <a:ea typeface="メイリオ"/>
              <a:cs typeface="メイリオ"/>
            </a:endParaRPr>
          </a:p>
        </p:txBody>
      </p:sp>
      <p:pic>
        <p:nvPicPr>
          <p:cNvPr id="3" name="図 2"/>
          <p:cNvPicPr>
            <a:picLocks noChangeAspect="1"/>
          </p:cNvPicPr>
          <p:nvPr/>
        </p:nvPicPr>
        <p:blipFill>
          <a:blip r:embed="rId3"/>
          <a:stretch>
            <a:fillRect/>
          </a:stretch>
        </p:blipFill>
        <p:spPr>
          <a:xfrm>
            <a:off x="611560" y="1700808"/>
            <a:ext cx="7960538" cy="3695693"/>
          </a:xfrm>
          <a:prstGeom prst="rect">
            <a:avLst/>
          </a:prstGeom>
        </p:spPr>
      </p:pic>
      <p:sp>
        <p:nvSpPr>
          <p:cNvPr id="17" name="テキスト ボックス 16"/>
          <p:cNvSpPr txBox="1"/>
          <p:nvPr/>
        </p:nvSpPr>
        <p:spPr>
          <a:xfrm>
            <a:off x="827584" y="5517232"/>
            <a:ext cx="7632848" cy="523220"/>
          </a:xfrm>
          <a:prstGeom prst="rect">
            <a:avLst/>
          </a:prstGeom>
          <a:noFill/>
        </p:spPr>
        <p:txBody>
          <a:bodyPr wrap="square" rtlCol="0">
            <a:spAutoFit/>
          </a:bodyPr>
          <a:lstStyle/>
          <a:p>
            <a:r>
              <a:rPr kumimoji="1" lang="ja-JP" altLang="en-US" sz="1400" dirty="0" smtClean="0">
                <a:latin typeface="メイリオ"/>
                <a:ea typeface="メイリオ"/>
                <a:cs typeface="メイリオ"/>
              </a:rPr>
              <a:t>メニューを選択すると上記のような記事の編集画面が表示されます。</a:t>
            </a:r>
            <a:endParaRPr kumimoji="1" lang="en-US" altLang="ja-JP" sz="1400" dirty="0" smtClean="0">
              <a:latin typeface="メイリオ"/>
              <a:ea typeface="メイリオ"/>
              <a:cs typeface="メイリオ"/>
            </a:endParaRPr>
          </a:p>
          <a:p>
            <a:r>
              <a:rPr lang="ja-JP" altLang="en-US" sz="1400" dirty="0" smtClean="0">
                <a:latin typeface="メイリオ"/>
                <a:ea typeface="メイリオ"/>
                <a:cs typeface="メイリオ"/>
              </a:rPr>
              <a:t>新しく追加するときは「新しい記事の追加」を編集する場合は、「編集」をクリックします。</a:t>
            </a:r>
            <a:endParaRPr kumimoji="1" lang="ja-JP" altLang="en-US" sz="1400" dirty="0">
              <a:latin typeface="メイリオ"/>
              <a:ea typeface="メイリオ"/>
              <a:cs typeface="メイリオ"/>
            </a:endParaRPr>
          </a:p>
        </p:txBody>
      </p:sp>
    </p:spTree>
    <p:extLst>
      <p:ext uri="{BB962C8B-B14F-4D97-AF65-F5344CB8AC3E}">
        <p14:creationId xmlns:p14="http://schemas.microsoft.com/office/powerpoint/2010/main" val="3928334923"/>
      </p:ext>
    </p:extLst>
  </p:cSld>
  <p:clrMapOvr>
    <a:masterClrMapping/>
  </p:clrMapOvr>
  <p:timing>
    <p:tnLst>
      <p:par>
        <p:cTn xmlns:p14="http://schemas.microsoft.com/office/powerpoint/2010/mai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テキスト ボックス 18"/>
          <p:cNvSpPr txBox="1"/>
          <p:nvPr/>
        </p:nvSpPr>
        <p:spPr>
          <a:xfrm>
            <a:off x="395536" y="836712"/>
            <a:ext cx="8496944" cy="523220"/>
          </a:xfrm>
          <a:prstGeom prst="rect">
            <a:avLst/>
          </a:prstGeom>
          <a:noFill/>
        </p:spPr>
        <p:txBody>
          <a:bodyPr wrap="square" rtlCol="0">
            <a:spAutoFit/>
          </a:bodyPr>
          <a:lstStyle/>
          <a:p>
            <a:r>
              <a:rPr lang="ja-JP" altLang="en-US" sz="2800" dirty="0" smtClean="0">
                <a:latin typeface="メイリオ"/>
                <a:ea typeface="メイリオ"/>
                <a:cs typeface="メイリオ"/>
              </a:rPr>
              <a:t>３</a:t>
            </a:r>
            <a:r>
              <a:rPr lang="ja-JP" altLang="en-US" sz="2800" dirty="0" smtClean="0">
                <a:latin typeface="メイリオ"/>
                <a:ea typeface="メイリオ"/>
                <a:cs typeface="メイリオ"/>
              </a:rPr>
              <a:t>．</a:t>
            </a:r>
            <a:r>
              <a:rPr lang="ja-JP" altLang="en-US" sz="2800" dirty="0" smtClean="0">
                <a:latin typeface="メイリオ"/>
                <a:ea typeface="メイリオ"/>
                <a:cs typeface="メイリオ"/>
              </a:rPr>
              <a:t>記事編集の移譲</a:t>
            </a:r>
            <a:endParaRPr lang="ja-JP" altLang="en-US" sz="2800" dirty="0">
              <a:latin typeface="メイリオ"/>
              <a:ea typeface="メイリオ"/>
              <a:cs typeface="メイリオ"/>
            </a:endParaRPr>
          </a:p>
        </p:txBody>
      </p:sp>
      <p:pic>
        <p:nvPicPr>
          <p:cNvPr id="4" name="図 3"/>
          <p:cNvPicPr>
            <a:picLocks noChangeAspect="1"/>
          </p:cNvPicPr>
          <p:nvPr/>
        </p:nvPicPr>
        <p:blipFill>
          <a:blip r:embed="rId3"/>
          <a:stretch>
            <a:fillRect/>
          </a:stretch>
        </p:blipFill>
        <p:spPr>
          <a:xfrm>
            <a:off x="0" y="1412776"/>
            <a:ext cx="9144000" cy="1971214"/>
          </a:xfrm>
          <a:prstGeom prst="rect">
            <a:avLst/>
          </a:prstGeom>
        </p:spPr>
      </p:pic>
      <p:sp>
        <p:nvSpPr>
          <p:cNvPr id="5" name="正方形/長方形 4"/>
          <p:cNvSpPr/>
          <p:nvPr/>
        </p:nvSpPr>
        <p:spPr>
          <a:xfrm>
            <a:off x="179512" y="3284984"/>
            <a:ext cx="8568952" cy="646331"/>
          </a:xfrm>
          <a:prstGeom prst="rect">
            <a:avLst/>
          </a:prstGeom>
        </p:spPr>
        <p:txBody>
          <a:bodyPr wrap="square">
            <a:spAutoFit/>
          </a:bodyPr>
          <a:lstStyle/>
          <a:p>
            <a:r>
              <a:rPr lang="ja-JP" altLang="en-US" dirty="0" smtClean="0"/>
              <a:t>記事一覧画面の下部に上記のような情報が各記事編集画面に表示されています。</a:t>
            </a:r>
            <a:endParaRPr lang="en-US" altLang="ja-JP" dirty="0" smtClean="0"/>
          </a:p>
          <a:p>
            <a:r>
              <a:rPr lang="ja-JP" altLang="en-US" dirty="0" smtClean="0"/>
              <a:t>上記内容により、記事編集単独の管理画面が表示されます。</a:t>
            </a:r>
            <a:endParaRPr lang="ja-JP" altLang="en-US" dirty="0"/>
          </a:p>
        </p:txBody>
      </p:sp>
      <p:pic>
        <p:nvPicPr>
          <p:cNvPr id="6" name="図 5"/>
          <p:cNvPicPr>
            <a:picLocks noChangeAspect="1"/>
          </p:cNvPicPr>
          <p:nvPr/>
        </p:nvPicPr>
        <p:blipFill>
          <a:blip r:embed="rId4"/>
          <a:stretch>
            <a:fillRect/>
          </a:stretch>
        </p:blipFill>
        <p:spPr>
          <a:xfrm>
            <a:off x="323528" y="4221088"/>
            <a:ext cx="3203848" cy="2269392"/>
          </a:xfrm>
          <a:prstGeom prst="rect">
            <a:avLst/>
          </a:prstGeom>
        </p:spPr>
      </p:pic>
      <p:sp>
        <p:nvSpPr>
          <p:cNvPr id="18" name="正方形/長方形 17"/>
          <p:cNvSpPr/>
          <p:nvPr/>
        </p:nvSpPr>
        <p:spPr>
          <a:xfrm>
            <a:off x="3707904" y="4149080"/>
            <a:ext cx="5120952" cy="646331"/>
          </a:xfrm>
          <a:prstGeom prst="rect">
            <a:avLst/>
          </a:prstGeom>
        </p:spPr>
        <p:txBody>
          <a:bodyPr wrap="square">
            <a:spAutoFit/>
          </a:bodyPr>
          <a:lstStyle/>
          <a:p>
            <a:r>
              <a:rPr lang="ja-JP" altLang="en-US" dirty="0" smtClean="0"/>
              <a:t>左図のように、該当記事のみの編集が可能になり、機能メニューは表示されません。</a:t>
            </a:r>
            <a:endParaRPr lang="ja-JP" altLang="en-US" dirty="0"/>
          </a:p>
        </p:txBody>
      </p:sp>
    </p:spTree>
    <p:extLst>
      <p:ext uri="{BB962C8B-B14F-4D97-AF65-F5344CB8AC3E}">
        <p14:creationId xmlns:p14="http://schemas.microsoft.com/office/powerpoint/2010/main" val="3644926011"/>
      </p:ext>
    </p:extLst>
  </p:cSld>
  <p:clrMapOvr>
    <a:masterClrMapping/>
  </p:clrMapOvr>
  <p:timing>
    <p:tnLst>
      <p:par>
        <p:cTn xmlns:p14="http://schemas.microsoft.com/office/powerpoint/2010/mai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テキスト ボックス 18"/>
          <p:cNvSpPr txBox="1"/>
          <p:nvPr/>
        </p:nvSpPr>
        <p:spPr>
          <a:xfrm>
            <a:off x="395536" y="836712"/>
            <a:ext cx="8496944" cy="523220"/>
          </a:xfrm>
          <a:prstGeom prst="rect">
            <a:avLst/>
          </a:prstGeom>
          <a:noFill/>
        </p:spPr>
        <p:txBody>
          <a:bodyPr wrap="square" rtlCol="0">
            <a:spAutoFit/>
          </a:bodyPr>
          <a:lstStyle/>
          <a:p>
            <a:r>
              <a:rPr lang="ja-JP" altLang="en-US" sz="2800" dirty="0" smtClean="0">
                <a:latin typeface="メイリオ"/>
                <a:ea typeface="メイリオ"/>
                <a:cs typeface="メイリオ"/>
              </a:rPr>
              <a:t>４</a:t>
            </a:r>
            <a:r>
              <a:rPr lang="ja-JP" altLang="en-US" sz="2800" dirty="0" smtClean="0">
                <a:latin typeface="メイリオ"/>
                <a:ea typeface="メイリオ"/>
                <a:cs typeface="メイリオ"/>
              </a:rPr>
              <a:t>．</a:t>
            </a:r>
            <a:r>
              <a:rPr lang="ja-JP" altLang="en-US" sz="2800" dirty="0" smtClean="0">
                <a:latin typeface="メイリオ"/>
                <a:ea typeface="メイリオ"/>
                <a:cs typeface="メイリオ"/>
              </a:rPr>
              <a:t>記事編集</a:t>
            </a:r>
            <a:endParaRPr lang="ja-JP" altLang="en-US" sz="2800" dirty="0">
              <a:latin typeface="メイリオ"/>
              <a:ea typeface="メイリオ"/>
              <a:cs typeface="メイリオ"/>
            </a:endParaRPr>
          </a:p>
        </p:txBody>
      </p:sp>
      <p:pic>
        <p:nvPicPr>
          <p:cNvPr id="3" name="図 2"/>
          <p:cNvPicPr>
            <a:picLocks noChangeAspect="1"/>
          </p:cNvPicPr>
          <p:nvPr/>
        </p:nvPicPr>
        <p:blipFill>
          <a:blip r:embed="rId3"/>
          <a:stretch>
            <a:fillRect/>
          </a:stretch>
        </p:blipFill>
        <p:spPr>
          <a:xfrm>
            <a:off x="395536" y="1484784"/>
            <a:ext cx="3471330" cy="2736304"/>
          </a:xfrm>
          <a:prstGeom prst="rect">
            <a:avLst/>
          </a:prstGeom>
        </p:spPr>
      </p:pic>
      <p:pic>
        <p:nvPicPr>
          <p:cNvPr id="7" name="図 6"/>
          <p:cNvPicPr>
            <a:picLocks noChangeAspect="1"/>
          </p:cNvPicPr>
          <p:nvPr/>
        </p:nvPicPr>
        <p:blipFill>
          <a:blip r:embed="rId4"/>
          <a:stretch>
            <a:fillRect/>
          </a:stretch>
        </p:blipFill>
        <p:spPr>
          <a:xfrm>
            <a:off x="4067944" y="1556792"/>
            <a:ext cx="4824956" cy="2382059"/>
          </a:xfrm>
          <a:prstGeom prst="rect">
            <a:avLst/>
          </a:prstGeom>
        </p:spPr>
      </p:pic>
      <p:sp>
        <p:nvSpPr>
          <p:cNvPr id="17" name="正方形/長方形 16"/>
          <p:cNvSpPr/>
          <p:nvPr/>
        </p:nvSpPr>
        <p:spPr>
          <a:xfrm>
            <a:off x="467544" y="4493438"/>
            <a:ext cx="8352928" cy="1815882"/>
          </a:xfrm>
          <a:prstGeom prst="rect">
            <a:avLst/>
          </a:prstGeom>
        </p:spPr>
        <p:txBody>
          <a:bodyPr wrap="square">
            <a:spAutoFit/>
          </a:bodyPr>
          <a:lstStyle/>
          <a:p>
            <a:r>
              <a:rPr lang="ja-JP" altLang="en-US" sz="1600" dirty="0" smtClean="0"/>
              <a:t>一覧画面から編集をクリックすると上記のように記事編集画面になります。</a:t>
            </a:r>
            <a:endParaRPr lang="en-US" altLang="ja-JP" sz="1600" dirty="0" smtClean="0"/>
          </a:p>
          <a:p>
            <a:r>
              <a:rPr lang="en-US" altLang="ja-JP" sz="1600" dirty="0" smtClean="0"/>
              <a:t>PANEO</a:t>
            </a:r>
            <a:r>
              <a:rPr lang="ja-JP" altLang="en-US" sz="1600" dirty="0" smtClean="0"/>
              <a:t>の記事編集はページ編集と同等の機能を持っております。</a:t>
            </a:r>
            <a:endParaRPr lang="en-US" altLang="ja-JP" sz="1600" dirty="0" smtClean="0"/>
          </a:p>
          <a:p>
            <a:r>
              <a:rPr lang="ja-JP" altLang="en-US" sz="1600" dirty="0" smtClean="0"/>
              <a:t>テンプレートの選択やフィールド単位のコンテンツ編集機能・画像アップ機能など、記事編集とまったく同一の動作をします。</a:t>
            </a:r>
            <a:endParaRPr lang="en-US" altLang="ja-JP" sz="1600" dirty="0" smtClean="0"/>
          </a:p>
          <a:p>
            <a:endParaRPr lang="en-US" altLang="ja-JP" sz="1600" dirty="0"/>
          </a:p>
          <a:p>
            <a:r>
              <a:rPr lang="ja-JP" altLang="en-US" sz="1600" dirty="0" smtClean="0"/>
              <a:t>また、一番下部に記事単体の編集機能の</a:t>
            </a:r>
            <a:r>
              <a:rPr lang="en-US" altLang="ja-JP" sz="1600" dirty="0" smtClean="0"/>
              <a:t>URL</a:t>
            </a:r>
            <a:r>
              <a:rPr lang="ja-JP" altLang="en-US" sz="1600" dirty="0" smtClean="0"/>
              <a:t>が表示されておりますので、</a:t>
            </a:r>
            <a:endParaRPr lang="en-US" altLang="ja-JP" sz="1600" dirty="0" smtClean="0"/>
          </a:p>
          <a:p>
            <a:r>
              <a:rPr lang="ja-JP" altLang="en-US" sz="1600" dirty="0" smtClean="0"/>
              <a:t>該当記事のみの編集を委譲することが可能です。</a:t>
            </a:r>
            <a:endParaRPr lang="ja-JP" altLang="en-US" sz="1600" dirty="0"/>
          </a:p>
        </p:txBody>
      </p:sp>
    </p:spTree>
    <p:extLst>
      <p:ext uri="{BB962C8B-B14F-4D97-AF65-F5344CB8AC3E}">
        <p14:creationId xmlns:p14="http://schemas.microsoft.com/office/powerpoint/2010/main" val="3616648104"/>
      </p:ext>
    </p:extLst>
  </p:cSld>
  <p:clrMapOvr>
    <a:masterClrMapping/>
  </p:clrMapOvr>
  <p:timing>
    <p:tnLst>
      <p:par>
        <p:cTn xmlns:p14="http://schemas.microsoft.com/office/powerpoint/2010/mai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テキスト ボックス 18"/>
          <p:cNvSpPr txBox="1"/>
          <p:nvPr/>
        </p:nvSpPr>
        <p:spPr>
          <a:xfrm>
            <a:off x="395536" y="836712"/>
            <a:ext cx="8496944" cy="523220"/>
          </a:xfrm>
          <a:prstGeom prst="rect">
            <a:avLst/>
          </a:prstGeom>
          <a:noFill/>
        </p:spPr>
        <p:txBody>
          <a:bodyPr wrap="square" rtlCol="0">
            <a:spAutoFit/>
          </a:bodyPr>
          <a:lstStyle/>
          <a:p>
            <a:r>
              <a:rPr lang="ja-JP" altLang="en-US" sz="2800" dirty="0" smtClean="0">
                <a:latin typeface="メイリオ"/>
                <a:ea typeface="メイリオ"/>
                <a:cs typeface="メイリオ"/>
              </a:rPr>
              <a:t>５</a:t>
            </a:r>
            <a:r>
              <a:rPr lang="ja-JP" altLang="en-US" sz="2800" dirty="0" smtClean="0">
                <a:latin typeface="メイリオ"/>
                <a:ea typeface="メイリオ"/>
                <a:cs typeface="メイリオ"/>
              </a:rPr>
              <a:t>．</a:t>
            </a:r>
            <a:r>
              <a:rPr lang="ja-JP" altLang="en-US" sz="2800" dirty="0" smtClean="0">
                <a:latin typeface="メイリオ"/>
                <a:ea typeface="メイリオ"/>
                <a:cs typeface="メイリオ"/>
              </a:rPr>
              <a:t>グループ・カテゴリ</a:t>
            </a:r>
            <a:endParaRPr lang="ja-JP" altLang="en-US" sz="2800" dirty="0">
              <a:latin typeface="メイリオ"/>
              <a:ea typeface="メイリオ"/>
              <a:cs typeface="メイリオ"/>
            </a:endParaRPr>
          </a:p>
        </p:txBody>
      </p:sp>
      <p:sp>
        <p:nvSpPr>
          <p:cNvPr id="17" name="正方形/長方形 16"/>
          <p:cNvSpPr/>
          <p:nvPr/>
        </p:nvSpPr>
        <p:spPr>
          <a:xfrm>
            <a:off x="395536" y="4581128"/>
            <a:ext cx="8352928" cy="1077218"/>
          </a:xfrm>
          <a:prstGeom prst="rect">
            <a:avLst/>
          </a:prstGeom>
        </p:spPr>
        <p:txBody>
          <a:bodyPr wrap="square">
            <a:spAutoFit/>
          </a:bodyPr>
          <a:lstStyle/>
          <a:p>
            <a:r>
              <a:rPr lang="ja-JP" altLang="en-US" sz="1600" dirty="0" smtClean="0"/>
              <a:t>記事に、グループ設定・カテゴリ設定を行えます。</a:t>
            </a:r>
            <a:endParaRPr lang="en-US" altLang="ja-JP" sz="1600" dirty="0" smtClean="0"/>
          </a:p>
          <a:p>
            <a:r>
              <a:rPr lang="ja-JP" altLang="en-US" sz="1600" dirty="0" smtClean="0"/>
              <a:t>内容の設定は、</a:t>
            </a:r>
            <a:r>
              <a:rPr lang="en-US" altLang="ja-JP" sz="1600" dirty="0" err="1" smtClean="0"/>
              <a:t>config_article.py</a:t>
            </a:r>
            <a:r>
              <a:rPr lang="ja-JP" altLang="en-US" sz="1600" dirty="0" smtClean="0"/>
              <a:t>にて行います。</a:t>
            </a:r>
            <a:endParaRPr lang="en-US" altLang="ja-JP" sz="1600" dirty="0" smtClean="0"/>
          </a:p>
          <a:p>
            <a:r>
              <a:rPr lang="ja-JP" altLang="en-US" sz="1600" dirty="0" smtClean="0"/>
              <a:t>テンプレート上でのリスト表示の仕方が個々表示されていますので、</a:t>
            </a:r>
            <a:endParaRPr lang="en-US" altLang="ja-JP" sz="1600" dirty="0" smtClean="0"/>
          </a:p>
          <a:p>
            <a:r>
              <a:rPr lang="ja-JP" altLang="en-US" sz="1600" dirty="0" smtClean="0"/>
              <a:t>コピー・ペーストするだけで、どのテンプレートからも該当リストの表示を行えます。</a:t>
            </a:r>
            <a:endParaRPr lang="ja-JP" altLang="en-US" sz="1600" dirty="0"/>
          </a:p>
        </p:txBody>
      </p:sp>
      <p:pic>
        <p:nvPicPr>
          <p:cNvPr id="4" name="図 3"/>
          <p:cNvPicPr>
            <a:picLocks noChangeAspect="1"/>
          </p:cNvPicPr>
          <p:nvPr/>
        </p:nvPicPr>
        <p:blipFill>
          <a:blip r:embed="rId3"/>
          <a:stretch>
            <a:fillRect/>
          </a:stretch>
        </p:blipFill>
        <p:spPr>
          <a:xfrm>
            <a:off x="539551" y="1412776"/>
            <a:ext cx="4955693" cy="2952328"/>
          </a:xfrm>
          <a:prstGeom prst="rect">
            <a:avLst/>
          </a:prstGeom>
        </p:spPr>
      </p:pic>
    </p:spTree>
    <p:extLst>
      <p:ext uri="{BB962C8B-B14F-4D97-AF65-F5344CB8AC3E}">
        <p14:creationId xmlns:p14="http://schemas.microsoft.com/office/powerpoint/2010/main" val="2071433104"/>
      </p:ext>
    </p:extLst>
  </p:cSld>
  <p:clrMapOvr>
    <a:masterClrMapping/>
  </p:clrMapOvr>
  <p:timing>
    <p:tnLst>
      <p:par>
        <p:cTn xmlns:p14="http://schemas.microsoft.com/office/powerpoint/2010/mai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正方形/長方形 16"/>
          <p:cNvSpPr/>
          <p:nvPr/>
        </p:nvSpPr>
        <p:spPr>
          <a:xfrm>
            <a:off x="0" y="1700808"/>
            <a:ext cx="9144000" cy="1656184"/>
          </a:xfrm>
          <a:prstGeom prst="rect">
            <a:avLst/>
          </a:prstGeom>
          <a:solidFill>
            <a:srgbClr val="CCFFCC"/>
          </a:solidFill>
          <a:ln>
            <a:solidFill>
              <a:srgbClr val="CCFFCC"/>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US" altLang="ja-JP" dirty="0">
              <a:solidFill>
                <a:schemeClr val="tx1"/>
              </a:solidFill>
              <a:latin typeface="メイリオ" pitchFamily="50" charset="-128"/>
              <a:ea typeface="メイリオ" pitchFamily="50" charset="-128"/>
            </a:endParaRPr>
          </a:p>
        </p:txBody>
      </p:sp>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2" name="テキスト ボックス 3"/>
          <p:cNvSpPr txBox="1">
            <a:spLocks noChangeArrowheads="1"/>
          </p:cNvSpPr>
          <p:nvPr/>
        </p:nvSpPr>
        <p:spPr bwMode="auto">
          <a:xfrm>
            <a:off x="127894" y="2064764"/>
            <a:ext cx="9001125" cy="584776"/>
          </a:xfrm>
          <a:prstGeom prst="rect">
            <a:avLst/>
          </a:prstGeom>
          <a:noFill/>
          <a:ln w="9525">
            <a:noFill/>
            <a:miter lim="800000"/>
            <a:headEnd/>
            <a:tailEnd/>
          </a:ln>
        </p:spPr>
        <p:txBody>
          <a:bodyPr>
            <a:prstTxWarp prst="textNoShape">
              <a:avLst/>
            </a:prstTxWarp>
            <a:spAutoFit/>
          </a:bodyPr>
          <a:lstStyle/>
          <a:p>
            <a:pPr algn="ctr"/>
            <a:r>
              <a:rPr lang="en-US" altLang="ja-JP" sz="3200" dirty="0" smtClean="0">
                <a:latin typeface="メイリオ" pitchFamily="50" charset="-128"/>
                <a:ea typeface="メイリオ" pitchFamily="50" charset="-128"/>
              </a:rPr>
              <a:t>PANEO</a:t>
            </a:r>
            <a:r>
              <a:rPr lang="ja-JP" altLang="en-US" sz="3200" dirty="0" smtClean="0">
                <a:latin typeface="メイリオ" pitchFamily="50" charset="-128"/>
                <a:ea typeface="メイリオ" pitchFamily="50" charset="-128"/>
              </a:rPr>
              <a:t> </a:t>
            </a:r>
            <a:r>
              <a:rPr lang="en-US" altLang="ja-JP" sz="3200" dirty="0" smtClean="0">
                <a:latin typeface="メイリオ" pitchFamily="50" charset="-128"/>
                <a:ea typeface="メイリオ" pitchFamily="50" charset="-128"/>
              </a:rPr>
              <a:t>CMS</a:t>
            </a:r>
            <a:r>
              <a:rPr lang="ja-JP" altLang="en-US" sz="3200" dirty="0" smtClean="0">
                <a:latin typeface="メイリオ" pitchFamily="50" charset="-128"/>
                <a:ea typeface="メイリオ" pitchFamily="50" charset="-128"/>
              </a:rPr>
              <a:t> テンプレート制作ルールについて</a:t>
            </a:r>
            <a:endParaRPr lang="en-US" altLang="ja-JP" sz="3200" dirty="0" smtClean="0">
              <a:latin typeface="メイリオ" pitchFamily="50" charset="-128"/>
              <a:ea typeface="メイリオ" pitchFamily="50" charset="-128"/>
            </a:endParaRPr>
          </a:p>
        </p:txBody>
      </p:sp>
      <p:cxnSp>
        <p:nvCxnSpPr>
          <p:cNvPr id="13" name="直線コネクタ 12"/>
          <p:cNvCxnSpPr/>
          <p:nvPr/>
        </p:nvCxnSpPr>
        <p:spPr>
          <a:xfrm>
            <a:off x="179512" y="2924944"/>
            <a:ext cx="8712968" cy="0"/>
          </a:xfrm>
          <a:prstGeom prst="line">
            <a:avLst/>
          </a:prstGeom>
          <a:ln>
            <a:solidFill>
              <a:srgbClr val="008000"/>
            </a:solidFill>
          </a:ln>
        </p:spPr>
        <p:style>
          <a:lnRef idx="2">
            <a:schemeClr val="accent1"/>
          </a:lnRef>
          <a:fillRef idx="0">
            <a:schemeClr val="accent1"/>
          </a:fillRef>
          <a:effectRef idx="1">
            <a:schemeClr val="accent1"/>
          </a:effectRef>
          <a:fontRef idx="minor">
            <a:schemeClr val="tx1"/>
          </a:fontRef>
        </p:style>
      </p:cxn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テキスト ボックス 2"/>
          <p:cNvSpPr txBox="1"/>
          <p:nvPr/>
        </p:nvSpPr>
        <p:spPr>
          <a:xfrm>
            <a:off x="1187624" y="3933056"/>
            <a:ext cx="7305418" cy="369332"/>
          </a:xfrm>
          <a:prstGeom prst="rect">
            <a:avLst/>
          </a:prstGeom>
          <a:noFill/>
        </p:spPr>
        <p:txBody>
          <a:bodyPr wrap="none" rtlCol="0">
            <a:spAutoFit/>
          </a:bodyPr>
          <a:lstStyle/>
          <a:p>
            <a:r>
              <a:rPr kumimoji="1" lang="ja-JP" altLang="en-US" dirty="0" smtClean="0">
                <a:latin typeface="メイリオ"/>
                <a:ea typeface="メイリオ"/>
                <a:cs typeface="メイリオ"/>
              </a:rPr>
              <a:t>ここでは</a:t>
            </a:r>
            <a:r>
              <a:rPr kumimoji="1" lang="en-US" altLang="ja-JP" dirty="0" smtClean="0">
                <a:latin typeface="メイリオ"/>
                <a:ea typeface="メイリオ"/>
                <a:cs typeface="メイリオ"/>
              </a:rPr>
              <a:t>PANEO CMS</a:t>
            </a:r>
            <a:r>
              <a:rPr kumimoji="1" lang="ja-JP" altLang="en-US" dirty="0" smtClean="0">
                <a:latin typeface="メイリオ"/>
                <a:ea typeface="メイリオ"/>
                <a:cs typeface="メイリオ"/>
              </a:rPr>
              <a:t>のテンプレート制作ルールを説明いたします。</a:t>
            </a:r>
            <a:endParaRPr kumimoji="1" lang="ja-JP" altLang="en-US" dirty="0">
              <a:latin typeface="メイリオ"/>
              <a:ea typeface="メイリオ"/>
              <a:cs typeface="メイリオ"/>
            </a:endParaRPr>
          </a:p>
        </p:txBody>
      </p:sp>
      <p:sp>
        <p:nvSpPr>
          <p:cNvPr id="18" name="テキスト ボックス 17"/>
          <p:cNvSpPr txBox="1"/>
          <p:nvPr/>
        </p:nvSpPr>
        <p:spPr>
          <a:xfrm>
            <a:off x="755576" y="4509120"/>
            <a:ext cx="8174759" cy="1477328"/>
          </a:xfrm>
          <a:prstGeom prst="rect">
            <a:avLst/>
          </a:prstGeom>
          <a:noFill/>
        </p:spPr>
        <p:txBody>
          <a:bodyPr wrap="none" rtlCol="0">
            <a:spAutoFit/>
          </a:bodyPr>
          <a:lstStyle/>
          <a:p>
            <a:r>
              <a:rPr lang="en-US" altLang="ja-JP" dirty="0">
                <a:latin typeface="メイリオ"/>
                <a:ea typeface="メイリオ"/>
                <a:cs typeface="メイリオ"/>
              </a:rPr>
              <a:t>PANEO CMS</a:t>
            </a:r>
            <a:r>
              <a:rPr lang="ja-JP" altLang="en-US" dirty="0">
                <a:latin typeface="メイリオ"/>
                <a:ea typeface="メイリオ"/>
                <a:cs typeface="メイリオ"/>
              </a:rPr>
              <a:t>では、</a:t>
            </a:r>
            <a:r>
              <a:rPr lang="en-US" altLang="ja-JP" dirty="0">
                <a:latin typeface="メイリオ"/>
                <a:ea typeface="メイリオ"/>
                <a:cs typeface="メイリオ"/>
              </a:rPr>
              <a:t>HTML</a:t>
            </a:r>
            <a:r>
              <a:rPr lang="ja-JP" altLang="en-US" dirty="0">
                <a:latin typeface="メイリオ"/>
                <a:ea typeface="メイリオ"/>
                <a:cs typeface="メイリオ"/>
              </a:rPr>
              <a:t>ファイルに記載された独自のタグから、各ページ</a:t>
            </a:r>
            <a:r>
              <a:rPr lang="ja-JP" altLang="en-US" dirty="0" smtClean="0">
                <a:latin typeface="メイリオ"/>
                <a:ea typeface="メイリオ"/>
                <a:cs typeface="メイリオ"/>
              </a:rPr>
              <a:t>の</a:t>
            </a:r>
            <a:endParaRPr lang="en-US" altLang="ja-JP" dirty="0" smtClean="0">
              <a:latin typeface="メイリオ"/>
              <a:ea typeface="メイリオ"/>
              <a:cs typeface="メイリオ"/>
            </a:endParaRPr>
          </a:p>
          <a:p>
            <a:r>
              <a:rPr lang="ja-JP" altLang="en-US" dirty="0" smtClean="0">
                <a:latin typeface="メイリオ"/>
                <a:ea typeface="メイリオ"/>
                <a:cs typeface="メイリオ"/>
              </a:rPr>
              <a:t>入力</a:t>
            </a:r>
            <a:r>
              <a:rPr lang="ja-JP" altLang="en-US" dirty="0">
                <a:latin typeface="メイリオ"/>
                <a:ea typeface="メイリオ"/>
                <a:cs typeface="メイリオ"/>
              </a:rPr>
              <a:t>項目を管理画面上に自動的に作成します</a:t>
            </a:r>
            <a:r>
              <a:rPr lang="ja-JP" altLang="en-US" dirty="0" smtClean="0">
                <a:latin typeface="メイリオ"/>
                <a:ea typeface="メイリオ"/>
                <a:cs typeface="メイリオ"/>
              </a:rPr>
              <a:t>。</a:t>
            </a:r>
            <a:endParaRPr lang="en-US" altLang="ja-JP" dirty="0" smtClean="0">
              <a:latin typeface="メイリオ"/>
              <a:ea typeface="メイリオ"/>
              <a:cs typeface="メイリオ"/>
            </a:endParaRPr>
          </a:p>
          <a:p>
            <a:endParaRPr lang="en-US" altLang="ja-JP" dirty="0">
              <a:latin typeface="メイリオ"/>
              <a:ea typeface="メイリオ"/>
              <a:cs typeface="メイリオ"/>
            </a:endParaRPr>
          </a:p>
          <a:p>
            <a:r>
              <a:rPr lang="ja-JP" altLang="en-US" dirty="0">
                <a:latin typeface="メイリオ"/>
                <a:ea typeface="メイリオ"/>
                <a:cs typeface="メイリオ"/>
              </a:rPr>
              <a:t>それによりサイト管理者は、</a:t>
            </a:r>
            <a:r>
              <a:rPr lang="en-US" altLang="ja-JP" dirty="0">
                <a:latin typeface="メイリオ"/>
                <a:ea typeface="メイリオ"/>
                <a:cs typeface="メイリオ"/>
              </a:rPr>
              <a:t>HTML</a:t>
            </a:r>
            <a:r>
              <a:rPr lang="ja-JP" altLang="en-US" dirty="0">
                <a:latin typeface="メイリオ"/>
                <a:ea typeface="メイリオ"/>
                <a:cs typeface="メイリオ"/>
              </a:rPr>
              <a:t>ファイルから自由に入力項目を追加</a:t>
            </a:r>
            <a:r>
              <a:rPr lang="ja-JP" altLang="en-US" dirty="0" smtClean="0">
                <a:latin typeface="メイリオ"/>
                <a:ea typeface="メイリオ"/>
                <a:cs typeface="メイリオ"/>
              </a:rPr>
              <a:t>する</a:t>
            </a:r>
            <a:endParaRPr lang="en-US" altLang="ja-JP" dirty="0">
              <a:latin typeface="メイリオ"/>
              <a:ea typeface="メイリオ"/>
              <a:cs typeface="メイリオ"/>
            </a:endParaRPr>
          </a:p>
          <a:p>
            <a:r>
              <a:rPr lang="ja-JP" altLang="en-US" dirty="0" smtClean="0">
                <a:latin typeface="メイリオ"/>
                <a:ea typeface="メイリオ"/>
                <a:cs typeface="メイリオ"/>
              </a:rPr>
              <a:t>こと</a:t>
            </a:r>
            <a:r>
              <a:rPr lang="ja-JP" altLang="en-US" dirty="0">
                <a:latin typeface="メイリオ"/>
                <a:ea typeface="メイリオ"/>
                <a:cs typeface="メイリオ"/>
              </a:rPr>
              <a:t>ができます。</a:t>
            </a:r>
            <a:endParaRPr lang="en-US" altLang="ja-JP" dirty="0">
              <a:latin typeface="メイリオ"/>
              <a:ea typeface="メイリオ"/>
              <a:cs typeface="メイリオ"/>
            </a:endParaRPr>
          </a:p>
        </p:txBody>
      </p:sp>
    </p:spTree>
    <p:extLst>
      <p:ext uri="{BB962C8B-B14F-4D97-AF65-F5344CB8AC3E}">
        <p14:creationId xmlns:p14="http://schemas.microsoft.com/office/powerpoint/2010/main" val="2298266732"/>
      </p:ext>
    </p:extLst>
  </p:cSld>
  <p:clrMapOvr>
    <a:masterClrMapping/>
  </p:clrMapOvr>
  <p:timing>
    <p:tnLst>
      <p:par>
        <p:cTn xmlns:p14="http://schemas.microsoft.com/office/powerpoint/2010/mai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テキスト ボックス 18"/>
          <p:cNvSpPr txBox="1"/>
          <p:nvPr/>
        </p:nvSpPr>
        <p:spPr>
          <a:xfrm>
            <a:off x="251520" y="980728"/>
            <a:ext cx="7327021" cy="3808735"/>
          </a:xfrm>
          <a:prstGeom prst="rect">
            <a:avLst/>
          </a:prstGeom>
          <a:noFill/>
        </p:spPr>
        <p:txBody>
          <a:bodyPr wrap="none" rtlCol="0">
            <a:spAutoFit/>
          </a:bodyPr>
          <a:lstStyle/>
          <a:p>
            <a:r>
              <a:rPr lang="ja-JP" altLang="en-US" sz="1050" dirty="0" smtClean="0">
                <a:latin typeface="メイリオ"/>
                <a:ea typeface="メイリオ"/>
                <a:cs typeface="メイリオ"/>
              </a:rPr>
              <a:t>既存のテンプレートおよび、オリジナルで作成したテンプレートを以下のルールに従って</a:t>
            </a:r>
            <a:endParaRPr lang="en-US" altLang="ja-JP" sz="1050" dirty="0" smtClean="0">
              <a:latin typeface="メイリオ"/>
              <a:ea typeface="メイリオ"/>
              <a:cs typeface="メイリオ"/>
            </a:endParaRPr>
          </a:p>
          <a:p>
            <a:r>
              <a:rPr lang="ja-JP" altLang="en-US" sz="1050" dirty="0" smtClean="0">
                <a:latin typeface="メイリオ"/>
                <a:ea typeface="メイリオ"/>
                <a:cs typeface="メイリオ"/>
              </a:rPr>
              <a:t>独自タグを</a:t>
            </a:r>
            <a:r>
              <a:rPr lang="ja-JP" altLang="en-US" sz="1050" dirty="0">
                <a:latin typeface="メイリオ"/>
                <a:ea typeface="メイリオ"/>
                <a:cs typeface="メイリオ"/>
              </a:rPr>
              <a:t>付加することにより、管理画面上に自動的にテキストや画像の入力項目を作成することが可能です</a:t>
            </a:r>
            <a:r>
              <a:rPr lang="ja-JP" altLang="en-US" sz="1050" dirty="0" smtClean="0">
                <a:latin typeface="メイリオ"/>
                <a:ea typeface="メイリオ"/>
                <a:cs typeface="メイリオ"/>
              </a:rPr>
              <a:t>。</a:t>
            </a:r>
            <a:endParaRPr lang="en-US" altLang="ja-JP" sz="1050" dirty="0" smtClean="0">
              <a:latin typeface="メイリオ"/>
              <a:ea typeface="メイリオ"/>
              <a:cs typeface="メイリオ"/>
            </a:endParaRPr>
          </a:p>
          <a:p>
            <a:endParaRPr lang="en-US" altLang="ja-JP" sz="1050" dirty="0">
              <a:latin typeface="メイリオ"/>
              <a:ea typeface="メイリオ"/>
              <a:cs typeface="メイリオ"/>
            </a:endParaRPr>
          </a:p>
          <a:p>
            <a:r>
              <a:rPr lang="en-US" altLang="ja-JP" sz="1050" dirty="0" smtClean="0">
                <a:latin typeface="メイリオ"/>
                <a:ea typeface="メイリオ"/>
                <a:cs typeface="メイリオ"/>
              </a:rPr>
              <a:t>■</a:t>
            </a:r>
            <a:r>
              <a:rPr lang="ja-JP" altLang="en-US" sz="1050" dirty="0" smtClean="0">
                <a:latin typeface="メイリオ"/>
                <a:ea typeface="メイリオ"/>
                <a:cs typeface="メイリオ"/>
              </a:rPr>
              <a:t> 独自タグ</a:t>
            </a:r>
            <a:endParaRPr lang="en-US" altLang="ja-JP" sz="1050" dirty="0" smtClean="0">
              <a:latin typeface="メイリオ"/>
              <a:ea typeface="メイリオ"/>
              <a:cs typeface="メイリオ"/>
            </a:endParaRPr>
          </a:p>
          <a:p>
            <a:r>
              <a:rPr lang="en-US" altLang="ja-JP" sz="1050" dirty="0" smtClean="0">
                <a:latin typeface="メイリオ"/>
                <a:ea typeface="メイリオ"/>
                <a:cs typeface="メイリオ"/>
              </a:rPr>
              <a:t>data</a:t>
            </a:r>
            <a:r>
              <a:rPr lang="en-US" altLang="ja-JP" sz="1050" dirty="0">
                <a:latin typeface="メイリオ"/>
                <a:ea typeface="メイリオ"/>
                <a:cs typeface="メイリオ"/>
              </a:rPr>
              <a:t>-</a:t>
            </a:r>
            <a:r>
              <a:rPr lang="en-US" altLang="ja-JP" sz="1050" dirty="0" err="1">
                <a:latin typeface="メイリオ"/>
                <a:ea typeface="メイリオ"/>
                <a:cs typeface="メイリオ"/>
              </a:rPr>
              <a:t>paneo</a:t>
            </a:r>
            <a:r>
              <a:rPr lang="en-US" altLang="ja-JP" sz="1050" dirty="0">
                <a:latin typeface="メイリオ"/>
                <a:ea typeface="メイリオ"/>
                <a:cs typeface="メイリオ"/>
              </a:rPr>
              <a:t>-type</a:t>
            </a:r>
            <a:r>
              <a:rPr lang="en-US" altLang="ja-JP" sz="1050" dirty="0" smtClean="0">
                <a:latin typeface="メイリオ"/>
                <a:ea typeface="メイリオ"/>
                <a:cs typeface="メイリオ"/>
              </a:rPr>
              <a:t>=””</a:t>
            </a:r>
            <a:r>
              <a:rPr lang="ja-JP" altLang="en-US" sz="1050" dirty="0" smtClean="0">
                <a:latin typeface="メイリオ"/>
                <a:ea typeface="メイリオ"/>
                <a:cs typeface="メイリオ"/>
              </a:rPr>
              <a:t>　フォームフィールド</a:t>
            </a:r>
            <a:r>
              <a:rPr lang="ja-JP" altLang="en-US" sz="1050" dirty="0">
                <a:latin typeface="メイリオ"/>
                <a:ea typeface="メイリオ"/>
                <a:cs typeface="メイリオ"/>
              </a:rPr>
              <a:t>の種類を定義します</a:t>
            </a:r>
            <a:r>
              <a:rPr lang="ja-JP" altLang="en-US" sz="1050" dirty="0" smtClean="0">
                <a:latin typeface="メイリオ"/>
                <a:ea typeface="メイリオ"/>
                <a:cs typeface="メイリオ"/>
              </a:rPr>
              <a:t>。　種類</a:t>
            </a:r>
            <a:r>
              <a:rPr lang="en-US" altLang="ja-JP" sz="1050" dirty="0">
                <a:latin typeface="メイリオ"/>
                <a:ea typeface="メイリオ"/>
                <a:cs typeface="メイリオ"/>
              </a:rPr>
              <a:t>:</a:t>
            </a:r>
            <a:r>
              <a:rPr lang="en-US" altLang="ja-JP" sz="1050" b="1" dirty="0">
                <a:solidFill>
                  <a:srgbClr val="0000FF"/>
                </a:solidFill>
                <a:latin typeface="メイリオ"/>
                <a:ea typeface="メイリオ"/>
                <a:cs typeface="メイリオ"/>
              </a:rPr>
              <a:t>text </a:t>
            </a:r>
            <a:r>
              <a:rPr lang="en-US" altLang="ja-JP" sz="1050" b="1" dirty="0" err="1">
                <a:solidFill>
                  <a:srgbClr val="0000FF"/>
                </a:solidFill>
                <a:latin typeface="メイリオ"/>
                <a:ea typeface="メイリオ"/>
                <a:cs typeface="メイリオ"/>
              </a:rPr>
              <a:t>textarea</a:t>
            </a:r>
            <a:r>
              <a:rPr lang="en-US" altLang="ja-JP" sz="1050" b="1" dirty="0">
                <a:solidFill>
                  <a:srgbClr val="0000FF"/>
                </a:solidFill>
                <a:latin typeface="メイリオ"/>
                <a:ea typeface="メイリオ"/>
                <a:cs typeface="メイリオ"/>
              </a:rPr>
              <a:t> </a:t>
            </a:r>
            <a:r>
              <a:rPr lang="en-US" altLang="ja-JP" sz="1050" b="1" dirty="0" err="1" smtClean="0">
                <a:solidFill>
                  <a:srgbClr val="0000FF"/>
                </a:solidFill>
                <a:latin typeface="メイリオ"/>
                <a:ea typeface="メイリオ"/>
                <a:cs typeface="メイリオ"/>
              </a:rPr>
              <a:t>img</a:t>
            </a:r>
            <a:r>
              <a:rPr lang="en-US" altLang="ja-JP" sz="1050" b="1" dirty="0" smtClean="0">
                <a:solidFill>
                  <a:srgbClr val="0000FF"/>
                </a:solidFill>
                <a:latin typeface="メイリオ"/>
                <a:ea typeface="メイリオ"/>
                <a:cs typeface="メイリオ"/>
              </a:rPr>
              <a:t> </a:t>
            </a:r>
            <a:r>
              <a:rPr lang="en-US" altLang="ja-JP" sz="1050" b="1" dirty="0">
                <a:solidFill>
                  <a:srgbClr val="0000FF"/>
                </a:solidFill>
                <a:latin typeface="メイリオ"/>
                <a:ea typeface="メイリオ"/>
                <a:cs typeface="メイリオ"/>
              </a:rPr>
              <a:t>text-</a:t>
            </a:r>
            <a:r>
              <a:rPr lang="en-US" altLang="ja-JP" sz="1050" b="1" dirty="0" smtClean="0">
                <a:solidFill>
                  <a:srgbClr val="0000FF"/>
                </a:solidFill>
                <a:latin typeface="メイリオ"/>
                <a:ea typeface="メイリオ"/>
                <a:cs typeface="メイリオ"/>
              </a:rPr>
              <a:t>link </a:t>
            </a:r>
            <a:r>
              <a:rPr lang="en-US" altLang="ja-JP" sz="1050" b="1" dirty="0">
                <a:solidFill>
                  <a:srgbClr val="0000FF"/>
                </a:solidFill>
                <a:latin typeface="メイリオ"/>
                <a:ea typeface="メイリオ"/>
                <a:cs typeface="メイリオ"/>
              </a:rPr>
              <a:t>link-image</a:t>
            </a:r>
          </a:p>
          <a:p>
            <a:r>
              <a:rPr lang="en-US" altLang="ja-JP" sz="1050" dirty="0">
                <a:latin typeface="メイリオ"/>
                <a:ea typeface="メイリオ"/>
                <a:cs typeface="メイリオ"/>
              </a:rPr>
              <a:t>data-</a:t>
            </a:r>
            <a:r>
              <a:rPr lang="en-US" altLang="ja-JP" sz="1050" dirty="0" err="1">
                <a:latin typeface="メイリオ"/>
                <a:ea typeface="メイリオ"/>
                <a:cs typeface="メイリオ"/>
              </a:rPr>
              <a:t>paneo</a:t>
            </a:r>
            <a:r>
              <a:rPr lang="en-US" altLang="ja-JP" sz="1050" dirty="0">
                <a:latin typeface="メイリオ"/>
                <a:ea typeface="メイリオ"/>
                <a:cs typeface="メイリオ"/>
              </a:rPr>
              <a:t>-name</a:t>
            </a:r>
            <a:r>
              <a:rPr lang="en-US" altLang="ja-JP" sz="1050" dirty="0" smtClean="0">
                <a:latin typeface="メイリオ"/>
                <a:ea typeface="メイリオ"/>
                <a:cs typeface="メイリオ"/>
              </a:rPr>
              <a:t>=””</a:t>
            </a:r>
            <a:r>
              <a:rPr lang="ja-JP" altLang="en-US" sz="1050" dirty="0" smtClean="0">
                <a:latin typeface="メイリオ"/>
                <a:ea typeface="メイリオ"/>
                <a:cs typeface="メイリオ"/>
              </a:rPr>
              <a:t>　フォームフィールド</a:t>
            </a:r>
            <a:r>
              <a:rPr lang="ja-JP" altLang="en-US" sz="1050" dirty="0">
                <a:latin typeface="メイリオ"/>
                <a:ea typeface="メイリオ"/>
                <a:cs typeface="メイリオ"/>
              </a:rPr>
              <a:t>の名前を定義します</a:t>
            </a:r>
            <a:r>
              <a:rPr lang="ja-JP" altLang="en-US" sz="1050" dirty="0" smtClean="0">
                <a:latin typeface="メイリオ"/>
                <a:ea typeface="メイリオ"/>
                <a:cs typeface="メイリオ"/>
              </a:rPr>
              <a:t>。</a:t>
            </a:r>
            <a:endParaRPr lang="ja-JP" altLang="en-US" sz="1050" dirty="0">
              <a:latin typeface="メイリオ"/>
              <a:ea typeface="メイリオ"/>
              <a:cs typeface="メイリオ"/>
            </a:endParaRPr>
          </a:p>
          <a:p>
            <a:r>
              <a:rPr lang="en-US" altLang="ja-JP" sz="1050" dirty="0">
                <a:latin typeface="メイリオ"/>
                <a:ea typeface="メイリオ"/>
                <a:cs typeface="メイリオ"/>
              </a:rPr>
              <a:t>title</a:t>
            </a:r>
            <a:r>
              <a:rPr lang="en-US" altLang="ja-JP" sz="1050" dirty="0" smtClean="0">
                <a:latin typeface="メイリオ"/>
                <a:ea typeface="メイリオ"/>
                <a:cs typeface="メイリオ"/>
              </a:rPr>
              <a:t>=””</a:t>
            </a:r>
            <a:r>
              <a:rPr lang="ja-JP" altLang="en-US" sz="1050" dirty="0" smtClean="0">
                <a:latin typeface="メイリオ"/>
                <a:ea typeface="メイリオ"/>
                <a:cs typeface="メイリオ"/>
              </a:rPr>
              <a:t>　フォームフィールド</a:t>
            </a:r>
            <a:r>
              <a:rPr lang="ja-JP" altLang="en-US" sz="1050" dirty="0">
                <a:latin typeface="メイリオ"/>
                <a:ea typeface="メイリオ"/>
                <a:cs typeface="メイリオ"/>
              </a:rPr>
              <a:t>の説明を定義します。</a:t>
            </a:r>
          </a:p>
          <a:p>
            <a:endParaRPr lang="ja-JP" altLang="en-US" sz="1050" dirty="0">
              <a:latin typeface="メイリオ"/>
              <a:ea typeface="メイリオ"/>
              <a:cs typeface="メイリオ"/>
            </a:endParaRPr>
          </a:p>
          <a:p>
            <a:r>
              <a:rPr lang="en-US" altLang="ja-JP" sz="1050" dirty="0" smtClean="0">
                <a:latin typeface="メイリオ"/>
                <a:ea typeface="メイリオ"/>
                <a:cs typeface="メイリオ"/>
              </a:rPr>
              <a:t>■</a:t>
            </a:r>
            <a:r>
              <a:rPr lang="ja-JP" altLang="en-US" sz="1050" dirty="0" smtClean="0">
                <a:latin typeface="メイリオ"/>
                <a:ea typeface="メイリオ"/>
                <a:cs typeface="メイリオ"/>
              </a:rPr>
              <a:t> 使用例</a:t>
            </a:r>
            <a:endParaRPr lang="en-US" altLang="ja-JP" sz="1050" b="1" dirty="0">
              <a:solidFill>
                <a:srgbClr val="FF0000"/>
              </a:solidFill>
              <a:latin typeface="メイリオ"/>
              <a:ea typeface="メイリオ"/>
              <a:cs typeface="メイリオ"/>
            </a:endParaRPr>
          </a:p>
          <a:p>
            <a:r>
              <a:rPr lang="en-US" altLang="ja-JP" sz="1050" dirty="0">
                <a:latin typeface="メイリオ"/>
                <a:ea typeface="メイリオ"/>
                <a:cs typeface="メイリオ"/>
              </a:rPr>
              <a:t>&lt;h2 data-</a:t>
            </a:r>
            <a:r>
              <a:rPr lang="en-US" altLang="ja-JP" sz="1050" dirty="0" err="1">
                <a:latin typeface="メイリオ"/>
                <a:ea typeface="メイリオ"/>
                <a:cs typeface="メイリオ"/>
              </a:rPr>
              <a:t>paneo</a:t>
            </a:r>
            <a:r>
              <a:rPr lang="en-US" altLang="ja-JP" sz="1050" dirty="0">
                <a:latin typeface="メイリオ"/>
                <a:ea typeface="メイリオ"/>
                <a:cs typeface="メイリオ"/>
              </a:rPr>
              <a:t>-type="</a:t>
            </a:r>
            <a:r>
              <a:rPr lang="en-US" altLang="ja-JP" sz="1050" b="1" dirty="0">
                <a:solidFill>
                  <a:srgbClr val="0000FF"/>
                </a:solidFill>
                <a:latin typeface="メイリオ"/>
                <a:ea typeface="メイリオ"/>
                <a:cs typeface="メイリオ"/>
              </a:rPr>
              <a:t>text</a:t>
            </a:r>
            <a:r>
              <a:rPr lang="en-US" altLang="ja-JP" sz="1050" dirty="0">
                <a:latin typeface="メイリオ"/>
                <a:ea typeface="メイリオ"/>
                <a:cs typeface="メイリオ"/>
              </a:rPr>
              <a:t>" data-</a:t>
            </a:r>
            <a:r>
              <a:rPr lang="en-US" altLang="ja-JP" sz="1050" dirty="0" err="1">
                <a:latin typeface="メイリオ"/>
                <a:ea typeface="メイリオ"/>
                <a:cs typeface="メイリオ"/>
              </a:rPr>
              <a:t>paneo</a:t>
            </a:r>
            <a:r>
              <a:rPr lang="en-US" altLang="ja-JP" sz="1050" dirty="0">
                <a:latin typeface="メイリオ"/>
                <a:ea typeface="メイリオ"/>
                <a:cs typeface="メイリオ"/>
              </a:rPr>
              <a:t>-name="subtitle1" title="</a:t>
            </a:r>
            <a:r>
              <a:rPr lang="ja-JP" altLang="en-US" sz="1050" dirty="0">
                <a:latin typeface="メイリオ"/>
                <a:ea typeface="メイリオ"/>
                <a:cs typeface="メイリオ"/>
              </a:rPr>
              <a:t>サブタイトル</a:t>
            </a:r>
            <a:r>
              <a:rPr lang="en-US" altLang="ja-JP" sz="1050" dirty="0">
                <a:latin typeface="メイリオ"/>
                <a:ea typeface="メイリオ"/>
                <a:cs typeface="メイリオ"/>
              </a:rPr>
              <a:t>"&gt;</a:t>
            </a:r>
            <a:r>
              <a:rPr lang="ja-JP" altLang="en-US" sz="1050" dirty="0">
                <a:latin typeface="メイリオ"/>
                <a:ea typeface="メイリオ"/>
                <a:cs typeface="メイリオ"/>
              </a:rPr>
              <a:t>サブタイトル</a:t>
            </a:r>
            <a:r>
              <a:rPr lang="en-US" altLang="ja-JP" sz="1050" dirty="0">
                <a:latin typeface="メイリオ"/>
                <a:ea typeface="メイリオ"/>
                <a:cs typeface="メイリオ"/>
              </a:rPr>
              <a:t>&lt;/h2</a:t>
            </a:r>
            <a:r>
              <a:rPr lang="en-US" altLang="ja-JP" sz="1050" dirty="0" smtClean="0">
                <a:latin typeface="メイリオ"/>
                <a:ea typeface="メイリオ"/>
                <a:cs typeface="メイリオ"/>
              </a:rPr>
              <a:t>&gt;</a:t>
            </a:r>
          </a:p>
          <a:p>
            <a:endParaRPr lang="en-US" altLang="ja-JP" sz="1050" dirty="0">
              <a:latin typeface="メイリオ"/>
              <a:ea typeface="メイリオ"/>
              <a:cs typeface="メイリオ"/>
            </a:endParaRPr>
          </a:p>
          <a:p>
            <a:endParaRPr lang="en-US" altLang="ja-JP" sz="1050" dirty="0" smtClean="0">
              <a:latin typeface="メイリオ"/>
              <a:ea typeface="メイリオ"/>
              <a:cs typeface="メイリオ"/>
            </a:endParaRPr>
          </a:p>
          <a:p>
            <a:endParaRPr lang="en-US" altLang="ja-JP" sz="1050" dirty="0">
              <a:latin typeface="メイリオ"/>
              <a:ea typeface="メイリオ"/>
              <a:cs typeface="メイリオ"/>
            </a:endParaRPr>
          </a:p>
          <a:p>
            <a:endParaRPr lang="en-US" altLang="ja-JP" sz="1050" dirty="0" smtClean="0">
              <a:latin typeface="メイリオ"/>
              <a:ea typeface="メイリオ"/>
              <a:cs typeface="メイリオ"/>
            </a:endParaRPr>
          </a:p>
          <a:p>
            <a:r>
              <a:rPr lang="en-US" altLang="ja-JP" sz="1050" dirty="0">
                <a:latin typeface="メイリオ"/>
                <a:ea typeface="メイリオ"/>
                <a:cs typeface="メイリオ"/>
              </a:rPr>
              <a:t>&lt;p data-</a:t>
            </a:r>
            <a:r>
              <a:rPr lang="en-US" altLang="ja-JP" sz="1050" dirty="0" err="1">
                <a:latin typeface="メイリオ"/>
                <a:ea typeface="メイリオ"/>
                <a:cs typeface="メイリオ"/>
              </a:rPr>
              <a:t>paneo</a:t>
            </a:r>
            <a:r>
              <a:rPr lang="en-US" altLang="ja-JP" sz="1050" dirty="0">
                <a:latin typeface="メイリオ"/>
                <a:ea typeface="メイリオ"/>
                <a:cs typeface="メイリオ"/>
              </a:rPr>
              <a:t>-type="</a:t>
            </a:r>
            <a:r>
              <a:rPr lang="en-US" altLang="ja-JP" sz="1050" b="1" dirty="0" err="1" smtClean="0">
                <a:solidFill>
                  <a:srgbClr val="0000FF"/>
                </a:solidFill>
                <a:latin typeface="メイリオ"/>
                <a:ea typeface="メイリオ"/>
                <a:cs typeface="メイリオ"/>
              </a:rPr>
              <a:t>textarea</a:t>
            </a:r>
            <a:r>
              <a:rPr lang="en-US" altLang="ja-JP" sz="1050" dirty="0" smtClean="0">
                <a:latin typeface="メイリオ"/>
                <a:ea typeface="メイリオ"/>
                <a:cs typeface="メイリオ"/>
              </a:rPr>
              <a:t>" </a:t>
            </a:r>
            <a:r>
              <a:rPr lang="en-US" altLang="ja-JP" sz="1050" dirty="0">
                <a:latin typeface="メイリオ"/>
                <a:ea typeface="メイリオ"/>
                <a:cs typeface="メイリオ"/>
              </a:rPr>
              <a:t>data-</a:t>
            </a:r>
            <a:r>
              <a:rPr lang="en-US" altLang="ja-JP" sz="1050" dirty="0" err="1">
                <a:latin typeface="メイリオ"/>
                <a:ea typeface="メイリオ"/>
                <a:cs typeface="メイリオ"/>
              </a:rPr>
              <a:t>paneo</a:t>
            </a:r>
            <a:r>
              <a:rPr lang="en-US" altLang="ja-JP" sz="1050" dirty="0">
                <a:latin typeface="メイリオ"/>
                <a:ea typeface="メイリオ"/>
                <a:cs typeface="メイリオ"/>
              </a:rPr>
              <a:t>-name="textarea2" title="</a:t>
            </a:r>
            <a:r>
              <a:rPr lang="ja-JP" altLang="en-US" sz="1050" dirty="0">
                <a:latin typeface="メイリオ"/>
                <a:ea typeface="メイリオ"/>
                <a:cs typeface="メイリオ"/>
              </a:rPr>
              <a:t>段落テキスト</a:t>
            </a:r>
            <a:r>
              <a:rPr lang="en-US" altLang="ja-JP" sz="1050" dirty="0">
                <a:latin typeface="メイリオ"/>
                <a:ea typeface="メイリオ"/>
                <a:cs typeface="メイリオ"/>
              </a:rPr>
              <a:t>2"&gt;</a:t>
            </a:r>
            <a:r>
              <a:rPr lang="ja-JP" altLang="en-US" sz="1050" dirty="0">
                <a:latin typeface="メイリオ"/>
                <a:ea typeface="メイリオ"/>
                <a:cs typeface="メイリオ"/>
              </a:rPr>
              <a:t>複数行のテキスト</a:t>
            </a:r>
            <a:r>
              <a:rPr lang="en-US" altLang="ja-JP" sz="1050" dirty="0">
                <a:latin typeface="メイリオ"/>
                <a:ea typeface="メイリオ"/>
                <a:cs typeface="メイリオ"/>
              </a:rPr>
              <a:t>&lt;/p</a:t>
            </a:r>
            <a:r>
              <a:rPr lang="en-US" altLang="ja-JP" sz="1050" dirty="0" smtClean="0">
                <a:latin typeface="メイリオ"/>
                <a:ea typeface="メイリオ"/>
                <a:cs typeface="メイリオ"/>
              </a:rPr>
              <a:t>&gt;</a:t>
            </a:r>
          </a:p>
          <a:p>
            <a:endParaRPr lang="en-US" altLang="ja-JP" sz="1050" dirty="0">
              <a:latin typeface="メイリオ"/>
              <a:ea typeface="メイリオ"/>
              <a:cs typeface="メイリオ"/>
            </a:endParaRPr>
          </a:p>
          <a:p>
            <a:endParaRPr lang="en-US" altLang="ja-JP" sz="1050" dirty="0" smtClean="0">
              <a:latin typeface="メイリオ"/>
              <a:ea typeface="メイリオ"/>
              <a:cs typeface="メイリオ"/>
            </a:endParaRPr>
          </a:p>
          <a:p>
            <a:endParaRPr lang="en-US" altLang="ja-JP" sz="1050" dirty="0">
              <a:latin typeface="メイリオ"/>
              <a:ea typeface="メイリオ"/>
              <a:cs typeface="メイリオ"/>
            </a:endParaRPr>
          </a:p>
          <a:p>
            <a:endParaRPr lang="en-US" altLang="ja-JP" sz="1050" dirty="0" smtClean="0">
              <a:latin typeface="メイリオ"/>
              <a:ea typeface="メイリオ"/>
              <a:cs typeface="メイリオ"/>
            </a:endParaRPr>
          </a:p>
          <a:p>
            <a:endParaRPr lang="en-US" altLang="ja-JP" sz="1050" dirty="0">
              <a:latin typeface="メイリオ"/>
              <a:ea typeface="メイリオ"/>
              <a:cs typeface="メイリオ"/>
            </a:endParaRPr>
          </a:p>
          <a:p>
            <a:endParaRPr lang="en-US" altLang="ja-JP" sz="1050" dirty="0" smtClean="0">
              <a:latin typeface="メイリオ"/>
              <a:ea typeface="メイリオ"/>
              <a:cs typeface="メイリオ"/>
            </a:endParaRPr>
          </a:p>
          <a:p>
            <a:endParaRPr lang="en-US" altLang="ja-JP" sz="1050" dirty="0">
              <a:latin typeface="メイリオ"/>
              <a:ea typeface="メイリオ"/>
              <a:cs typeface="メイリオ"/>
            </a:endParaRPr>
          </a:p>
          <a:p>
            <a:endParaRPr lang="en-US" altLang="ja-JP" sz="1050" dirty="0" smtClean="0">
              <a:latin typeface="メイリオ"/>
              <a:ea typeface="メイリオ"/>
              <a:cs typeface="メイリオ"/>
            </a:endParaRPr>
          </a:p>
        </p:txBody>
      </p:sp>
      <p:pic>
        <p:nvPicPr>
          <p:cNvPr id="4" name="図 3" descr="スクリーンショット 2012-06-16 18.44.51.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2768260"/>
            <a:ext cx="2088232" cy="444716"/>
          </a:xfrm>
          <a:prstGeom prst="rect">
            <a:avLst/>
          </a:prstGeom>
        </p:spPr>
      </p:pic>
      <p:pic>
        <p:nvPicPr>
          <p:cNvPr id="7" name="図 6" descr="スクリーンショット 2012-06-16 19.20.40.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536" y="3559026"/>
            <a:ext cx="2681642" cy="1094110"/>
          </a:xfrm>
          <a:prstGeom prst="rect">
            <a:avLst/>
          </a:prstGeom>
        </p:spPr>
      </p:pic>
    </p:spTree>
    <p:extLst>
      <p:ext uri="{BB962C8B-B14F-4D97-AF65-F5344CB8AC3E}">
        <p14:creationId xmlns:p14="http://schemas.microsoft.com/office/powerpoint/2010/main" val="1257683325"/>
      </p:ext>
    </p:extLst>
  </p:cSld>
  <p:clrMapOvr>
    <a:masterClrMapping/>
  </p:clrMapOvr>
  <p:timing>
    <p:tnLst>
      <p:par>
        <p:cTn xmlns:p14="http://schemas.microsoft.com/office/powerpoint/2010/mai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テキスト ボックス 18"/>
          <p:cNvSpPr txBox="1"/>
          <p:nvPr/>
        </p:nvSpPr>
        <p:spPr>
          <a:xfrm>
            <a:off x="251520" y="980728"/>
            <a:ext cx="8756123" cy="4131901"/>
          </a:xfrm>
          <a:prstGeom prst="rect">
            <a:avLst/>
          </a:prstGeom>
          <a:noFill/>
        </p:spPr>
        <p:txBody>
          <a:bodyPr wrap="none" rtlCol="0">
            <a:spAutoFit/>
          </a:bodyPr>
          <a:lstStyle/>
          <a:p>
            <a:r>
              <a:rPr lang="en-US" altLang="ja-JP" sz="1050" dirty="0">
                <a:latin typeface="メイリオ"/>
                <a:ea typeface="メイリオ"/>
                <a:cs typeface="メイリオ"/>
              </a:rPr>
              <a:t>&lt;</a:t>
            </a:r>
            <a:r>
              <a:rPr lang="en-US" altLang="ja-JP" sz="1050" dirty="0" err="1">
                <a:latin typeface="メイリオ"/>
                <a:ea typeface="メイリオ"/>
                <a:cs typeface="メイリオ"/>
              </a:rPr>
              <a:t>img</a:t>
            </a:r>
            <a:r>
              <a:rPr lang="en-US" altLang="ja-JP" sz="1050" dirty="0">
                <a:latin typeface="メイリオ"/>
                <a:ea typeface="メイリオ"/>
                <a:cs typeface="メイリオ"/>
              </a:rPr>
              <a:t> id="img10" data-</a:t>
            </a:r>
            <a:r>
              <a:rPr lang="en-US" altLang="ja-JP" sz="1050" dirty="0" err="1">
                <a:latin typeface="メイリオ"/>
                <a:ea typeface="メイリオ"/>
                <a:cs typeface="メイリオ"/>
              </a:rPr>
              <a:t>paneo</a:t>
            </a:r>
            <a:r>
              <a:rPr lang="en-US" altLang="ja-JP" sz="1050" dirty="0">
                <a:latin typeface="メイリオ"/>
                <a:ea typeface="メイリオ"/>
                <a:cs typeface="メイリオ"/>
              </a:rPr>
              <a:t>-type="</a:t>
            </a:r>
            <a:r>
              <a:rPr lang="en-US" altLang="ja-JP" sz="1050" b="1" dirty="0" err="1">
                <a:solidFill>
                  <a:srgbClr val="0000FF"/>
                </a:solidFill>
                <a:latin typeface="メイリオ"/>
                <a:ea typeface="メイリオ"/>
                <a:cs typeface="メイリオ"/>
              </a:rPr>
              <a:t>img</a:t>
            </a:r>
            <a:r>
              <a:rPr lang="en-US" altLang="ja-JP" sz="1050" dirty="0">
                <a:latin typeface="メイリオ"/>
                <a:ea typeface="メイリオ"/>
                <a:cs typeface="メイリオ"/>
              </a:rPr>
              <a:t>" data-</a:t>
            </a:r>
            <a:r>
              <a:rPr lang="en-US" altLang="ja-JP" sz="1050" dirty="0" err="1">
                <a:latin typeface="メイリオ"/>
                <a:ea typeface="メイリオ"/>
                <a:cs typeface="メイリオ"/>
              </a:rPr>
              <a:t>paneo</a:t>
            </a:r>
            <a:r>
              <a:rPr lang="en-US" altLang="ja-JP" sz="1050" dirty="0">
                <a:latin typeface="メイリオ"/>
                <a:ea typeface="メイリオ"/>
                <a:cs typeface="メイリオ"/>
              </a:rPr>
              <a:t>-name="key_visual10" title="</a:t>
            </a:r>
            <a:r>
              <a:rPr lang="ja-JP" altLang="en-US" sz="1050" dirty="0">
                <a:latin typeface="メイリオ"/>
                <a:ea typeface="メイリオ"/>
                <a:cs typeface="メイリオ"/>
              </a:rPr>
              <a:t>メイン画像</a:t>
            </a:r>
            <a:r>
              <a:rPr lang="en-US" altLang="ja-JP" sz="1050" dirty="0">
                <a:latin typeface="メイリオ"/>
                <a:ea typeface="メイリオ"/>
                <a:cs typeface="メイリオ"/>
              </a:rPr>
              <a:t>10" </a:t>
            </a:r>
          </a:p>
          <a:p>
            <a:r>
              <a:rPr lang="en-US" altLang="ja-JP" sz="1050" dirty="0" err="1">
                <a:latin typeface="メイリオ"/>
                <a:ea typeface="メイリオ"/>
                <a:cs typeface="メイリオ"/>
              </a:rPr>
              <a:t>src</a:t>
            </a:r>
            <a:r>
              <a:rPr lang="en-US" altLang="ja-JP" sz="1050" dirty="0">
                <a:latin typeface="メイリオ"/>
                <a:ea typeface="メイリオ"/>
                <a:cs typeface="メイリオ"/>
              </a:rPr>
              <a:t>=http://</a:t>
            </a:r>
            <a:r>
              <a:rPr lang="en-US" altLang="ja-JP" sz="1050" dirty="0" err="1">
                <a:latin typeface="メイリオ"/>
                <a:ea typeface="メイリオ"/>
                <a:cs typeface="メイリオ"/>
              </a:rPr>
              <a:t>placehold.it</a:t>
            </a:r>
            <a:r>
              <a:rPr lang="en-US" altLang="ja-JP" sz="1050" dirty="0">
                <a:latin typeface="メイリオ"/>
                <a:ea typeface="メイリオ"/>
                <a:cs typeface="メイリオ"/>
              </a:rPr>
              <a:t>/2894x1788 alt="</a:t>
            </a:r>
            <a:r>
              <a:rPr lang="ja-JP" altLang="en-US" sz="1050" dirty="0">
                <a:latin typeface="メイリオ"/>
                <a:ea typeface="メイリオ"/>
                <a:cs typeface="メイリオ"/>
              </a:rPr>
              <a:t>メイン画像</a:t>
            </a:r>
            <a:r>
              <a:rPr lang="en-US" altLang="ja-JP" sz="1050" dirty="0">
                <a:latin typeface="メイリオ"/>
                <a:ea typeface="メイリオ"/>
                <a:cs typeface="メイリオ"/>
              </a:rPr>
              <a:t>10"&gt;</a:t>
            </a:r>
          </a:p>
          <a:p>
            <a:endParaRPr lang="en-US" altLang="ja-JP" sz="1050" dirty="0" smtClean="0">
              <a:latin typeface="メイリオ"/>
              <a:ea typeface="メイリオ"/>
              <a:cs typeface="メイリオ"/>
            </a:endParaRPr>
          </a:p>
          <a:p>
            <a:endParaRPr lang="en-US" altLang="ja-JP" sz="1050" dirty="0">
              <a:latin typeface="メイリオ"/>
              <a:ea typeface="メイリオ"/>
              <a:cs typeface="メイリオ"/>
            </a:endParaRPr>
          </a:p>
          <a:p>
            <a:endParaRPr lang="en-US" altLang="ja-JP" sz="1050" dirty="0" smtClean="0">
              <a:latin typeface="メイリオ"/>
              <a:ea typeface="メイリオ"/>
              <a:cs typeface="メイリオ"/>
            </a:endParaRPr>
          </a:p>
          <a:p>
            <a:endParaRPr lang="en-US" altLang="ja-JP" sz="1050" dirty="0">
              <a:latin typeface="メイリオ"/>
              <a:ea typeface="メイリオ"/>
              <a:cs typeface="メイリオ"/>
            </a:endParaRPr>
          </a:p>
          <a:p>
            <a:endParaRPr lang="en-US" altLang="ja-JP" sz="1050" dirty="0" smtClean="0">
              <a:latin typeface="メイリオ"/>
              <a:ea typeface="メイリオ"/>
              <a:cs typeface="メイリオ"/>
            </a:endParaRPr>
          </a:p>
          <a:p>
            <a:endParaRPr lang="en-US" altLang="ja-JP" sz="1050" dirty="0">
              <a:latin typeface="メイリオ"/>
              <a:ea typeface="メイリオ"/>
              <a:cs typeface="メイリオ"/>
            </a:endParaRPr>
          </a:p>
          <a:p>
            <a:endParaRPr lang="en-US" altLang="ja-JP" sz="1050" dirty="0" smtClean="0">
              <a:latin typeface="メイリオ"/>
              <a:ea typeface="メイリオ"/>
              <a:cs typeface="メイリオ"/>
            </a:endParaRPr>
          </a:p>
          <a:p>
            <a:endParaRPr lang="en-US" altLang="ja-JP" sz="1050" dirty="0">
              <a:latin typeface="メイリオ"/>
              <a:ea typeface="メイリオ"/>
              <a:cs typeface="メイリオ"/>
            </a:endParaRPr>
          </a:p>
          <a:p>
            <a:endParaRPr lang="en-US" altLang="ja-JP" sz="1050" dirty="0" smtClean="0">
              <a:latin typeface="メイリオ"/>
              <a:ea typeface="メイリオ"/>
              <a:cs typeface="メイリオ"/>
            </a:endParaRPr>
          </a:p>
          <a:p>
            <a:endParaRPr lang="en-US" altLang="ja-JP" sz="1050" dirty="0">
              <a:latin typeface="メイリオ"/>
              <a:ea typeface="メイリオ"/>
              <a:cs typeface="メイリオ"/>
            </a:endParaRPr>
          </a:p>
          <a:p>
            <a:endParaRPr lang="en-US" altLang="ja-JP" sz="1050" dirty="0" smtClean="0">
              <a:latin typeface="メイリオ"/>
              <a:ea typeface="メイリオ"/>
              <a:cs typeface="メイリオ"/>
            </a:endParaRPr>
          </a:p>
          <a:p>
            <a:r>
              <a:rPr lang="en-US" altLang="ja-JP" sz="1050" dirty="0" smtClean="0">
                <a:latin typeface="メイリオ"/>
                <a:ea typeface="メイリオ"/>
                <a:cs typeface="メイリオ"/>
              </a:rPr>
              <a:t>&lt;</a:t>
            </a:r>
            <a:r>
              <a:rPr lang="en-US" altLang="ja-JP" sz="1050" dirty="0">
                <a:latin typeface="メイリオ"/>
                <a:ea typeface="メイリオ"/>
                <a:cs typeface="メイリオ"/>
              </a:rPr>
              <a:t>a </a:t>
            </a:r>
            <a:r>
              <a:rPr lang="en-US" altLang="ja-JP" sz="1050" dirty="0" err="1">
                <a:latin typeface="メイリオ"/>
                <a:ea typeface="メイリオ"/>
                <a:cs typeface="メイリオ"/>
              </a:rPr>
              <a:t>href</a:t>
            </a:r>
            <a:r>
              <a:rPr lang="en-US" altLang="ja-JP" sz="1050" dirty="0">
                <a:latin typeface="メイリオ"/>
                <a:ea typeface="メイリオ"/>
                <a:cs typeface="メイリオ"/>
              </a:rPr>
              <a:t>="http://</a:t>
            </a:r>
            <a:r>
              <a:rPr lang="en-US" altLang="ja-JP" sz="1050" dirty="0" err="1">
                <a:latin typeface="メイリオ"/>
                <a:ea typeface="メイリオ"/>
                <a:cs typeface="メイリオ"/>
              </a:rPr>
              <a:t>www.google.com</a:t>
            </a:r>
            <a:r>
              <a:rPr lang="en-US" altLang="ja-JP" sz="1050" dirty="0">
                <a:latin typeface="メイリオ"/>
                <a:ea typeface="メイリオ"/>
                <a:cs typeface="メイリオ"/>
              </a:rPr>
              <a:t>/" data-</a:t>
            </a:r>
            <a:r>
              <a:rPr lang="en-US" altLang="ja-JP" sz="1050" dirty="0" err="1">
                <a:latin typeface="メイリオ"/>
                <a:ea typeface="メイリオ"/>
                <a:cs typeface="メイリオ"/>
              </a:rPr>
              <a:t>paneo</a:t>
            </a:r>
            <a:r>
              <a:rPr lang="en-US" altLang="ja-JP" sz="1050" dirty="0">
                <a:latin typeface="メイリオ"/>
                <a:ea typeface="メイリオ"/>
                <a:cs typeface="メイリオ"/>
              </a:rPr>
              <a:t>-type="</a:t>
            </a:r>
            <a:r>
              <a:rPr lang="en-US" altLang="ja-JP" sz="1050" b="1" dirty="0">
                <a:solidFill>
                  <a:srgbClr val="0000FF"/>
                </a:solidFill>
                <a:latin typeface="メイリオ"/>
                <a:ea typeface="メイリオ"/>
                <a:cs typeface="メイリオ"/>
              </a:rPr>
              <a:t>text-link</a:t>
            </a:r>
            <a:r>
              <a:rPr lang="en-US" altLang="ja-JP" sz="1050" dirty="0">
                <a:latin typeface="メイリオ"/>
                <a:ea typeface="メイリオ"/>
                <a:cs typeface="メイリオ"/>
              </a:rPr>
              <a:t>" data-</a:t>
            </a:r>
            <a:r>
              <a:rPr lang="en-US" altLang="ja-JP" sz="1050" dirty="0" err="1">
                <a:latin typeface="メイリオ"/>
                <a:ea typeface="メイリオ"/>
                <a:cs typeface="メイリオ"/>
              </a:rPr>
              <a:t>paneo</a:t>
            </a:r>
            <a:r>
              <a:rPr lang="en-US" altLang="ja-JP" sz="1050" dirty="0">
                <a:latin typeface="メイリオ"/>
                <a:ea typeface="メイリオ"/>
                <a:cs typeface="メイリオ"/>
              </a:rPr>
              <a:t>-name="link1" title="</a:t>
            </a:r>
            <a:r>
              <a:rPr lang="ja-JP" altLang="en-US" sz="1050" dirty="0">
                <a:latin typeface="メイリオ"/>
                <a:ea typeface="メイリオ"/>
                <a:cs typeface="メイリオ"/>
              </a:rPr>
              <a:t>テキストリンク</a:t>
            </a:r>
            <a:r>
              <a:rPr lang="en-US" altLang="ja-JP" sz="1050" dirty="0">
                <a:latin typeface="メイリオ"/>
                <a:ea typeface="メイリオ"/>
                <a:cs typeface="メイリオ"/>
              </a:rPr>
              <a:t>1"&gt;</a:t>
            </a:r>
            <a:r>
              <a:rPr lang="ja-JP" altLang="en-US" sz="1050" dirty="0">
                <a:latin typeface="メイリオ"/>
                <a:ea typeface="メイリオ"/>
                <a:cs typeface="メイリオ"/>
              </a:rPr>
              <a:t>グーグル</a:t>
            </a:r>
            <a:r>
              <a:rPr lang="en-US" altLang="ja-JP" sz="1050" dirty="0">
                <a:latin typeface="メイリオ"/>
                <a:ea typeface="メイリオ"/>
                <a:cs typeface="メイリオ"/>
              </a:rPr>
              <a:t>&lt;/a&gt;</a:t>
            </a:r>
          </a:p>
          <a:p>
            <a:endParaRPr lang="en-US" altLang="ja-JP" sz="1050" dirty="0" smtClean="0">
              <a:latin typeface="メイリオ"/>
              <a:ea typeface="メイリオ"/>
              <a:cs typeface="メイリオ"/>
            </a:endParaRPr>
          </a:p>
          <a:p>
            <a:endParaRPr lang="en-US" altLang="ja-JP" sz="1050" dirty="0">
              <a:latin typeface="メイリオ"/>
              <a:ea typeface="メイリオ"/>
              <a:cs typeface="メイリオ"/>
            </a:endParaRPr>
          </a:p>
          <a:p>
            <a:endParaRPr lang="en-US" altLang="ja-JP" sz="1050" dirty="0" smtClean="0">
              <a:latin typeface="メイリオ"/>
              <a:ea typeface="メイリオ"/>
              <a:cs typeface="メイリオ"/>
            </a:endParaRPr>
          </a:p>
          <a:p>
            <a:endParaRPr lang="en-US" altLang="ja-JP" sz="1050" dirty="0">
              <a:latin typeface="メイリオ"/>
              <a:ea typeface="メイリオ"/>
              <a:cs typeface="メイリオ"/>
            </a:endParaRPr>
          </a:p>
          <a:p>
            <a:endParaRPr lang="en-US" altLang="ja-JP" sz="1050" dirty="0" smtClean="0">
              <a:latin typeface="メイリオ"/>
              <a:ea typeface="メイリオ"/>
              <a:cs typeface="メイリオ"/>
            </a:endParaRPr>
          </a:p>
          <a:p>
            <a:endParaRPr lang="en-US" altLang="ja-JP" sz="1050" dirty="0">
              <a:latin typeface="メイリオ"/>
              <a:ea typeface="メイリオ"/>
              <a:cs typeface="メイリオ"/>
            </a:endParaRPr>
          </a:p>
          <a:p>
            <a:endParaRPr lang="en-US" altLang="ja-JP" sz="1050" dirty="0" smtClean="0">
              <a:latin typeface="メイリオ"/>
              <a:ea typeface="メイリオ"/>
              <a:cs typeface="メイリオ"/>
            </a:endParaRPr>
          </a:p>
          <a:p>
            <a:endParaRPr lang="en-US" altLang="ja-JP" sz="1050" dirty="0">
              <a:latin typeface="メイリオ"/>
              <a:ea typeface="メイリオ"/>
              <a:cs typeface="メイリオ"/>
            </a:endParaRPr>
          </a:p>
          <a:p>
            <a:r>
              <a:rPr lang="en-US" altLang="ja-JP" sz="1050" dirty="0">
                <a:latin typeface="メイリオ"/>
                <a:ea typeface="メイリオ"/>
                <a:cs typeface="メイリオ"/>
              </a:rPr>
              <a:t>&lt;a </a:t>
            </a:r>
            <a:r>
              <a:rPr lang="en-US" altLang="ja-JP" sz="1050" dirty="0" err="1">
                <a:latin typeface="メイリオ"/>
                <a:ea typeface="メイリオ"/>
                <a:cs typeface="メイリオ"/>
              </a:rPr>
              <a:t>href</a:t>
            </a:r>
            <a:r>
              <a:rPr lang="en-US" altLang="ja-JP" sz="1050" dirty="0">
                <a:latin typeface="メイリオ"/>
                <a:ea typeface="メイリオ"/>
                <a:cs typeface="メイリオ"/>
              </a:rPr>
              <a:t>="http://</a:t>
            </a:r>
            <a:r>
              <a:rPr lang="en-US" altLang="ja-JP" sz="1050" dirty="0" err="1">
                <a:latin typeface="メイリオ"/>
                <a:ea typeface="メイリオ"/>
                <a:cs typeface="メイリオ"/>
              </a:rPr>
              <a:t>www.yahoo.com</a:t>
            </a:r>
            <a:r>
              <a:rPr lang="en-US" altLang="ja-JP" sz="1050" dirty="0">
                <a:latin typeface="メイリオ"/>
                <a:ea typeface="メイリオ"/>
                <a:cs typeface="メイリオ"/>
              </a:rPr>
              <a:t>/" data-</a:t>
            </a:r>
            <a:r>
              <a:rPr lang="en-US" altLang="ja-JP" sz="1050" dirty="0" err="1">
                <a:latin typeface="メイリオ"/>
                <a:ea typeface="メイリオ"/>
                <a:cs typeface="メイリオ"/>
              </a:rPr>
              <a:t>paneo</a:t>
            </a:r>
            <a:r>
              <a:rPr lang="en-US" altLang="ja-JP" sz="1050" dirty="0">
                <a:latin typeface="メイリオ"/>
                <a:ea typeface="メイリオ"/>
                <a:cs typeface="メイリオ"/>
              </a:rPr>
              <a:t>-type="</a:t>
            </a:r>
            <a:r>
              <a:rPr lang="en-US" altLang="ja-JP" sz="1050" b="1" dirty="0">
                <a:solidFill>
                  <a:srgbClr val="0000FF"/>
                </a:solidFill>
                <a:latin typeface="メイリオ"/>
                <a:ea typeface="メイリオ"/>
                <a:cs typeface="メイリオ"/>
              </a:rPr>
              <a:t>link-image</a:t>
            </a:r>
            <a:r>
              <a:rPr lang="en-US" altLang="ja-JP" sz="1050" dirty="0">
                <a:latin typeface="メイリオ"/>
                <a:ea typeface="メイリオ"/>
                <a:cs typeface="メイリオ"/>
              </a:rPr>
              <a:t>" data-</a:t>
            </a:r>
            <a:r>
              <a:rPr lang="en-US" altLang="ja-JP" sz="1050" dirty="0" err="1">
                <a:latin typeface="メイリオ"/>
                <a:ea typeface="メイリオ"/>
                <a:cs typeface="メイリオ"/>
              </a:rPr>
              <a:t>paneo</a:t>
            </a:r>
            <a:r>
              <a:rPr lang="en-US" altLang="ja-JP" sz="1050" dirty="0">
                <a:latin typeface="メイリオ"/>
                <a:ea typeface="メイリオ"/>
                <a:cs typeface="メイリオ"/>
              </a:rPr>
              <a:t>-name="link-image1" title="</a:t>
            </a:r>
            <a:r>
              <a:rPr lang="ja-JP" altLang="en-US" sz="1050" dirty="0">
                <a:latin typeface="メイリオ"/>
                <a:ea typeface="メイリオ"/>
                <a:cs typeface="メイリオ"/>
              </a:rPr>
              <a:t>画像リンク</a:t>
            </a:r>
            <a:r>
              <a:rPr lang="en-US" altLang="ja-JP" sz="1050" dirty="0">
                <a:latin typeface="メイリオ"/>
                <a:ea typeface="メイリオ"/>
                <a:cs typeface="メイリオ"/>
              </a:rPr>
              <a:t>1"&gt;</a:t>
            </a:r>
          </a:p>
          <a:p>
            <a:r>
              <a:rPr lang="en-US" altLang="ja-JP" sz="1050" dirty="0">
                <a:latin typeface="メイリオ"/>
                <a:ea typeface="メイリオ"/>
                <a:cs typeface="メイリオ"/>
              </a:rPr>
              <a:t>    &lt;div class="</a:t>
            </a:r>
            <a:r>
              <a:rPr lang="en-US" altLang="ja-JP" sz="1050" dirty="0" err="1" smtClean="0">
                <a:latin typeface="メイリオ"/>
                <a:ea typeface="メイリオ"/>
                <a:cs typeface="メイリオ"/>
              </a:rPr>
              <a:t>paneoimg</a:t>
            </a:r>
            <a:r>
              <a:rPr lang="en-US" altLang="ja-JP" sz="1050" dirty="0" smtClean="0">
                <a:latin typeface="メイリオ"/>
                <a:ea typeface="メイリオ"/>
                <a:cs typeface="メイリオ"/>
              </a:rPr>
              <a:t>”&gt;&lt;</a:t>
            </a:r>
            <a:r>
              <a:rPr lang="en-US" altLang="ja-JP" sz="1050" dirty="0" err="1">
                <a:latin typeface="メイリオ"/>
                <a:ea typeface="メイリオ"/>
                <a:cs typeface="メイリオ"/>
              </a:rPr>
              <a:t>img</a:t>
            </a:r>
            <a:r>
              <a:rPr lang="en-US" altLang="ja-JP" sz="1050" dirty="0">
                <a:latin typeface="メイリオ"/>
                <a:ea typeface="メイリオ"/>
                <a:cs typeface="メイリオ"/>
              </a:rPr>
              <a:t> </a:t>
            </a:r>
            <a:r>
              <a:rPr lang="en-US" altLang="ja-JP" sz="1050" dirty="0" err="1">
                <a:latin typeface="メイリオ"/>
                <a:ea typeface="メイリオ"/>
                <a:cs typeface="メイリオ"/>
              </a:rPr>
              <a:t>src</a:t>
            </a:r>
            <a:r>
              <a:rPr lang="en-US" altLang="ja-JP" sz="1050" dirty="0">
                <a:latin typeface="メイリオ"/>
                <a:ea typeface="メイリオ"/>
                <a:cs typeface="メイリオ"/>
              </a:rPr>
              <a:t>="http://</a:t>
            </a:r>
            <a:r>
              <a:rPr lang="en-US" altLang="ja-JP" sz="1050" dirty="0" err="1">
                <a:latin typeface="メイリオ"/>
                <a:ea typeface="メイリオ"/>
                <a:cs typeface="メイリオ"/>
              </a:rPr>
              <a:t>placehold.it</a:t>
            </a:r>
            <a:r>
              <a:rPr lang="en-US" altLang="ja-JP" sz="1050" dirty="0">
                <a:latin typeface="メイリオ"/>
                <a:ea typeface="メイリオ"/>
                <a:cs typeface="メイリオ"/>
              </a:rPr>
              <a:t>/2170x240" alt="</a:t>
            </a:r>
            <a:r>
              <a:rPr lang="ja-JP" altLang="en-US" sz="1050" dirty="0">
                <a:latin typeface="メイリオ"/>
                <a:ea typeface="メイリオ"/>
                <a:cs typeface="メイリオ"/>
              </a:rPr>
              <a:t>リンク画像</a:t>
            </a:r>
            <a:r>
              <a:rPr lang="en-US" altLang="ja-JP" sz="1050" dirty="0" smtClean="0">
                <a:latin typeface="メイリオ"/>
                <a:ea typeface="メイリオ"/>
                <a:cs typeface="メイリオ"/>
              </a:rPr>
              <a:t>1”&gt;&lt;</a:t>
            </a:r>
            <a:r>
              <a:rPr lang="en-US" altLang="ja-JP" sz="1050" dirty="0">
                <a:latin typeface="メイリオ"/>
                <a:ea typeface="メイリオ"/>
                <a:cs typeface="メイリオ"/>
              </a:rPr>
              <a:t>/div&gt;</a:t>
            </a:r>
          </a:p>
          <a:p>
            <a:r>
              <a:rPr lang="en-US" altLang="ja-JP" sz="1050" dirty="0">
                <a:latin typeface="メイリオ"/>
                <a:ea typeface="メイリオ"/>
                <a:cs typeface="メイリオ"/>
              </a:rPr>
              <a:t> &lt;/a&gt;</a:t>
            </a:r>
            <a:endParaRPr lang="ja-JP" altLang="en-US" sz="1050" dirty="0">
              <a:latin typeface="メイリオ"/>
              <a:ea typeface="メイリオ"/>
              <a:cs typeface="メイリオ"/>
            </a:endParaRPr>
          </a:p>
        </p:txBody>
      </p:sp>
      <p:pic>
        <p:nvPicPr>
          <p:cNvPr id="3" name="図 2" descr="スクリーンショット 2012-06-16 19.23.47.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8773" y="1484784"/>
            <a:ext cx="2635920" cy="1467286"/>
          </a:xfrm>
          <a:prstGeom prst="rect">
            <a:avLst/>
          </a:prstGeom>
        </p:spPr>
      </p:pic>
      <p:pic>
        <p:nvPicPr>
          <p:cNvPr id="5" name="図 4" descr="スクリーンショット 2012-06-16 19.18.18.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8773" y="3356992"/>
            <a:ext cx="3601219" cy="956444"/>
          </a:xfrm>
          <a:prstGeom prst="rect">
            <a:avLst/>
          </a:prstGeom>
        </p:spPr>
      </p:pic>
      <p:pic>
        <p:nvPicPr>
          <p:cNvPr id="7" name="図 6" descr="スクリーンショット 2012-06-16 19.26.07.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8772" y="5013176"/>
            <a:ext cx="3457203" cy="1621620"/>
          </a:xfrm>
          <a:prstGeom prst="rect">
            <a:avLst/>
          </a:prstGeom>
        </p:spPr>
      </p:pic>
    </p:spTree>
    <p:extLst>
      <p:ext uri="{BB962C8B-B14F-4D97-AF65-F5344CB8AC3E}">
        <p14:creationId xmlns:p14="http://schemas.microsoft.com/office/powerpoint/2010/main" val="3231521853"/>
      </p:ext>
    </p:extLst>
  </p:cSld>
  <p:clrMapOvr>
    <a:masterClrMapping/>
  </p:clrMapOvr>
  <p:timing>
    <p:tnLst>
      <p:par>
        <p:cTn xmlns:p14="http://schemas.microsoft.com/office/powerpoint/2010/mai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テキスト ボックス 3"/>
          <p:cNvSpPr txBox="1"/>
          <p:nvPr/>
        </p:nvSpPr>
        <p:spPr>
          <a:xfrm>
            <a:off x="899592" y="1124744"/>
            <a:ext cx="3033102" cy="369332"/>
          </a:xfrm>
          <a:prstGeom prst="rect">
            <a:avLst/>
          </a:prstGeom>
          <a:noFill/>
        </p:spPr>
        <p:txBody>
          <a:bodyPr wrap="none" rtlCol="0">
            <a:spAutoFit/>
          </a:bodyPr>
          <a:lstStyle/>
          <a:p>
            <a:r>
              <a:rPr kumimoji="1" lang="en-US" altLang="ja-JP" dirty="0" smtClean="0">
                <a:latin typeface="メイリオ"/>
                <a:ea typeface="メイリオ"/>
                <a:cs typeface="メイリオ"/>
              </a:rPr>
              <a:t>◯</a:t>
            </a:r>
            <a:r>
              <a:rPr kumimoji="1" lang="ja-JP" altLang="en-US" dirty="0" smtClean="0">
                <a:latin typeface="メイリオ"/>
                <a:ea typeface="メイリオ"/>
                <a:cs typeface="メイリオ"/>
              </a:rPr>
              <a:t> 独自タグ追加時の注意点</a:t>
            </a:r>
            <a:endParaRPr kumimoji="1" lang="ja-JP" altLang="en-US" dirty="0">
              <a:latin typeface="メイリオ"/>
              <a:ea typeface="メイリオ"/>
              <a:cs typeface="メイリオ"/>
            </a:endParaRPr>
          </a:p>
        </p:txBody>
      </p:sp>
      <p:sp>
        <p:nvSpPr>
          <p:cNvPr id="13" name="テキスト ボックス 12"/>
          <p:cNvSpPr txBox="1"/>
          <p:nvPr/>
        </p:nvSpPr>
        <p:spPr>
          <a:xfrm>
            <a:off x="899592" y="1700808"/>
            <a:ext cx="8443337" cy="4185761"/>
          </a:xfrm>
          <a:prstGeom prst="rect">
            <a:avLst/>
          </a:prstGeom>
          <a:noFill/>
        </p:spPr>
        <p:txBody>
          <a:bodyPr wrap="none" rtlCol="0">
            <a:spAutoFit/>
          </a:bodyPr>
          <a:lstStyle/>
          <a:p>
            <a:r>
              <a:rPr kumimoji="1" lang="ja-JP" altLang="en-US" sz="1400" dirty="0" smtClean="0">
                <a:latin typeface="メイリオ"/>
                <a:ea typeface="メイリオ"/>
                <a:cs typeface="メイリオ"/>
              </a:rPr>
              <a:t>・同じテンプレート内で複数の独自タグを利用する場合は</a:t>
            </a:r>
            <a:endParaRPr kumimoji="1" lang="en-US" altLang="ja-JP" sz="1400" dirty="0" smtClean="0">
              <a:latin typeface="メイリオ"/>
              <a:ea typeface="メイリオ"/>
              <a:cs typeface="メイリオ"/>
            </a:endParaRPr>
          </a:p>
          <a:p>
            <a:r>
              <a:rPr lang="en-US" altLang="ja-JP" sz="1400" b="1" dirty="0" smtClean="0">
                <a:solidFill>
                  <a:srgbClr val="0000FF"/>
                </a:solidFill>
                <a:latin typeface="メイリオ"/>
                <a:ea typeface="メイリオ"/>
                <a:cs typeface="メイリオ"/>
              </a:rPr>
              <a:t>data-</a:t>
            </a:r>
            <a:r>
              <a:rPr lang="en-US" altLang="ja-JP" sz="1400" b="1" dirty="0" err="1" smtClean="0">
                <a:solidFill>
                  <a:srgbClr val="0000FF"/>
                </a:solidFill>
                <a:latin typeface="メイリオ"/>
                <a:ea typeface="メイリオ"/>
                <a:cs typeface="メイリオ"/>
              </a:rPr>
              <a:t>paneo</a:t>
            </a:r>
            <a:r>
              <a:rPr lang="en-US" altLang="ja-JP" sz="1400" b="1" dirty="0" smtClean="0">
                <a:solidFill>
                  <a:srgbClr val="0000FF"/>
                </a:solidFill>
                <a:latin typeface="メイリオ"/>
                <a:ea typeface="メイリオ"/>
                <a:cs typeface="メイリオ"/>
              </a:rPr>
              <a:t>-type</a:t>
            </a:r>
            <a:r>
              <a:rPr lang="ja-JP" altLang="en-US" sz="1400" dirty="0" smtClean="0">
                <a:latin typeface="メイリオ"/>
                <a:ea typeface="メイリオ"/>
                <a:cs typeface="メイリオ"/>
              </a:rPr>
              <a:t>で</a:t>
            </a:r>
            <a:r>
              <a:rPr lang="en-US" altLang="ja-JP" sz="1400" b="1" dirty="0" smtClean="0">
                <a:solidFill>
                  <a:srgbClr val="FF0000"/>
                </a:solidFill>
                <a:latin typeface="メイリオ"/>
                <a:ea typeface="メイリオ"/>
                <a:cs typeface="メイリオ"/>
              </a:rPr>
              <a:t>data</a:t>
            </a:r>
            <a:r>
              <a:rPr lang="en-US" altLang="ja-JP" sz="1400" b="1" dirty="0">
                <a:solidFill>
                  <a:srgbClr val="FF0000"/>
                </a:solidFill>
                <a:latin typeface="メイリオ"/>
                <a:ea typeface="メイリオ"/>
                <a:cs typeface="メイリオ"/>
              </a:rPr>
              <a:t>-</a:t>
            </a:r>
            <a:r>
              <a:rPr lang="en-US" altLang="ja-JP" sz="1400" b="1" dirty="0" err="1">
                <a:solidFill>
                  <a:srgbClr val="FF0000"/>
                </a:solidFill>
                <a:latin typeface="メイリオ"/>
                <a:ea typeface="メイリオ"/>
                <a:cs typeface="メイリオ"/>
              </a:rPr>
              <a:t>paneo</a:t>
            </a:r>
            <a:r>
              <a:rPr lang="en-US" altLang="ja-JP" sz="1400" b="1" dirty="0">
                <a:solidFill>
                  <a:srgbClr val="FF0000"/>
                </a:solidFill>
                <a:latin typeface="メイリオ"/>
                <a:ea typeface="メイリオ"/>
                <a:cs typeface="メイリオ"/>
              </a:rPr>
              <a:t>-</a:t>
            </a:r>
            <a:r>
              <a:rPr lang="en-US" altLang="ja-JP" sz="1400" b="1" dirty="0" smtClean="0">
                <a:solidFill>
                  <a:srgbClr val="FF0000"/>
                </a:solidFill>
                <a:latin typeface="メイリオ"/>
                <a:ea typeface="メイリオ"/>
                <a:cs typeface="メイリオ"/>
              </a:rPr>
              <a:t>name</a:t>
            </a:r>
            <a:r>
              <a:rPr lang="ja-JP" altLang="en-US" sz="1400" dirty="0" smtClean="0">
                <a:latin typeface="メイリオ"/>
                <a:ea typeface="メイリオ"/>
                <a:cs typeface="メイリオ"/>
              </a:rPr>
              <a:t>がダブらないようにして下さい。</a:t>
            </a:r>
            <a:endParaRPr lang="en-US" altLang="ja-JP" sz="1400" dirty="0" smtClean="0">
              <a:latin typeface="メイリオ"/>
              <a:ea typeface="メイリオ"/>
              <a:cs typeface="メイリオ"/>
            </a:endParaRPr>
          </a:p>
          <a:p>
            <a:endParaRPr lang="en-US" altLang="ja-JP" sz="1400" dirty="0" smtClean="0">
              <a:latin typeface="メイリオ"/>
              <a:ea typeface="メイリオ"/>
              <a:cs typeface="メイリオ"/>
            </a:endParaRPr>
          </a:p>
          <a:p>
            <a:r>
              <a:rPr lang="en-US" altLang="ja-JP" sz="1400" dirty="0">
                <a:latin typeface="メイリオ"/>
                <a:ea typeface="メイリオ"/>
                <a:cs typeface="メイリオ"/>
              </a:rPr>
              <a:t>&lt;</a:t>
            </a:r>
            <a:r>
              <a:rPr lang="en-US" altLang="ja-JP" sz="1400" dirty="0" err="1">
                <a:latin typeface="メイリオ"/>
                <a:ea typeface="メイリオ"/>
                <a:cs typeface="メイリオ"/>
              </a:rPr>
              <a:t>img</a:t>
            </a:r>
            <a:r>
              <a:rPr lang="en-US" altLang="ja-JP" sz="1400" dirty="0">
                <a:latin typeface="メイリオ"/>
                <a:ea typeface="メイリオ"/>
                <a:cs typeface="メイリオ"/>
              </a:rPr>
              <a:t> id</a:t>
            </a:r>
            <a:r>
              <a:rPr lang="en-US" altLang="ja-JP" sz="1400" dirty="0" smtClean="0">
                <a:latin typeface="メイリオ"/>
                <a:ea typeface="メイリオ"/>
                <a:cs typeface="メイリオ"/>
              </a:rPr>
              <a:t>=“</a:t>
            </a:r>
            <a:r>
              <a:rPr lang="en-US" altLang="ja-JP" sz="1400" dirty="0" smtClean="0">
                <a:solidFill>
                  <a:srgbClr val="FF0000"/>
                </a:solidFill>
                <a:latin typeface="メイリオ"/>
                <a:ea typeface="メイリオ"/>
                <a:cs typeface="メイリオ"/>
              </a:rPr>
              <a:t>img1</a:t>
            </a:r>
            <a:r>
              <a:rPr lang="en-US" altLang="ja-JP" sz="1400" dirty="0" smtClean="0">
                <a:latin typeface="メイリオ"/>
                <a:ea typeface="メイリオ"/>
                <a:cs typeface="メイリオ"/>
              </a:rPr>
              <a:t>” </a:t>
            </a:r>
            <a:r>
              <a:rPr lang="en-US" altLang="ja-JP" sz="1400" dirty="0">
                <a:latin typeface="メイリオ"/>
                <a:ea typeface="メイリオ"/>
                <a:cs typeface="メイリオ"/>
              </a:rPr>
              <a:t>data-</a:t>
            </a:r>
            <a:r>
              <a:rPr lang="en-US" altLang="ja-JP" sz="1400" dirty="0" err="1">
                <a:latin typeface="メイリオ"/>
                <a:ea typeface="メイリオ"/>
                <a:cs typeface="メイリオ"/>
              </a:rPr>
              <a:t>paneo</a:t>
            </a:r>
            <a:r>
              <a:rPr lang="en-US" altLang="ja-JP" sz="1400" dirty="0">
                <a:latin typeface="メイリオ"/>
                <a:ea typeface="メイリオ"/>
                <a:cs typeface="メイリオ"/>
              </a:rPr>
              <a:t>-type</a:t>
            </a:r>
            <a:r>
              <a:rPr lang="en-US" altLang="ja-JP" sz="1400" dirty="0" smtClean="0">
                <a:latin typeface="メイリオ"/>
                <a:ea typeface="メイリオ"/>
                <a:cs typeface="メイリオ"/>
              </a:rPr>
              <a:t>=“</a:t>
            </a:r>
            <a:r>
              <a:rPr lang="en-US" altLang="ja-JP" sz="1400" b="1" dirty="0" err="1" smtClean="0">
                <a:solidFill>
                  <a:srgbClr val="0000FF"/>
                </a:solidFill>
                <a:latin typeface="メイリオ"/>
                <a:ea typeface="メイリオ"/>
                <a:cs typeface="メイリオ"/>
              </a:rPr>
              <a:t>img</a:t>
            </a:r>
            <a:r>
              <a:rPr lang="en-US" altLang="ja-JP" sz="1400" dirty="0" smtClean="0">
                <a:latin typeface="メイリオ"/>
                <a:ea typeface="メイリオ"/>
                <a:cs typeface="メイリオ"/>
              </a:rPr>
              <a:t>” </a:t>
            </a:r>
            <a:r>
              <a:rPr lang="en-US" altLang="ja-JP" sz="1400" dirty="0">
                <a:latin typeface="メイリオ"/>
                <a:ea typeface="メイリオ"/>
                <a:cs typeface="メイリオ"/>
              </a:rPr>
              <a:t>data-</a:t>
            </a:r>
            <a:r>
              <a:rPr lang="en-US" altLang="ja-JP" sz="1400" dirty="0" err="1">
                <a:latin typeface="メイリオ"/>
                <a:ea typeface="メイリオ"/>
                <a:cs typeface="メイリオ"/>
              </a:rPr>
              <a:t>paneo</a:t>
            </a:r>
            <a:r>
              <a:rPr lang="en-US" altLang="ja-JP" sz="1400" dirty="0">
                <a:latin typeface="メイリオ"/>
                <a:ea typeface="メイリオ"/>
                <a:cs typeface="メイリオ"/>
              </a:rPr>
              <a:t>-name</a:t>
            </a:r>
            <a:r>
              <a:rPr lang="en-US" altLang="ja-JP" sz="1400" dirty="0" smtClean="0">
                <a:latin typeface="メイリオ"/>
                <a:ea typeface="メイリオ"/>
                <a:cs typeface="メイリオ"/>
              </a:rPr>
              <a:t>=”</a:t>
            </a:r>
            <a:r>
              <a:rPr lang="en-US" altLang="ja-JP" sz="1400" dirty="0" smtClean="0">
                <a:solidFill>
                  <a:srgbClr val="FF0000"/>
                </a:solidFill>
                <a:latin typeface="メイリオ"/>
                <a:ea typeface="メイリオ"/>
                <a:cs typeface="メイリオ"/>
              </a:rPr>
              <a:t>subimg01</a:t>
            </a:r>
            <a:r>
              <a:rPr lang="en-US" altLang="ja-JP" sz="1400" dirty="0" smtClean="0">
                <a:latin typeface="メイリオ"/>
                <a:ea typeface="メイリオ"/>
                <a:cs typeface="メイリオ"/>
              </a:rPr>
              <a:t>“ </a:t>
            </a:r>
            <a:r>
              <a:rPr lang="en-US" altLang="ja-JP" sz="1400" dirty="0">
                <a:latin typeface="メイリオ"/>
                <a:ea typeface="メイリオ"/>
                <a:cs typeface="メイリオ"/>
              </a:rPr>
              <a:t>title</a:t>
            </a:r>
            <a:r>
              <a:rPr lang="en-US" altLang="ja-JP" sz="1400" dirty="0" smtClean="0">
                <a:latin typeface="メイリオ"/>
                <a:ea typeface="メイリオ"/>
                <a:cs typeface="メイリオ"/>
              </a:rPr>
              <a:t>=”</a:t>
            </a:r>
            <a:r>
              <a:rPr lang="ja-JP" altLang="en-US" sz="1400" dirty="0" smtClean="0">
                <a:latin typeface="メイリオ"/>
                <a:ea typeface="メイリオ"/>
                <a:cs typeface="メイリオ"/>
              </a:rPr>
              <a:t>サブ画像１</a:t>
            </a:r>
            <a:r>
              <a:rPr lang="en-US" altLang="ja-JP" sz="1400" dirty="0" smtClean="0">
                <a:latin typeface="メイリオ"/>
                <a:ea typeface="メイリオ"/>
                <a:cs typeface="メイリオ"/>
              </a:rPr>
              <a:t>" </a:t>
            </a:r>
            <a:endParaRPr lang="en-US" altLang="ja-JP" sz="1400" dirty="0">
              <a:latin typeface="メイリオ"/>
              <a:ea typeface="メイリオ"/>
              <a:cs typeface="メイリオ"/>
            </a:endParaRPr>
          </a:p>
          <a:p>
            <a:r>
              <a:rPr lang="en-US" altLang="ja-JP" sz="1400" dirty="0" err="1">
                <a:latin typeface="メイリオ"/>
                <a:ea typeface="メイリオ"/>
                <a:cs typeface="メイリオ"/>
              </a:rPr>
              <a:t>src</a:t>
            </a:r>
            <a:r>
              <a:rPr lang="en-US" altLang="ja-JP" sz="1400" dirty="0">
                <a:latin typeface="メイリオ"/>
                <a:ea typeface="メイリオ"/>
                <a:cs typeface="メイリオ"/>
              </a:rPr>
              <a:t>=http://</a:t>
            </a:r>
            <a:r>
              <a:rPr lang="en-US" altLang="ja-JP" sz="1400" dirty="0" err="1">
                <a:latin typeface="メイリオ"/>
                <a:ea typeface="メイリオ"/>
                <a:cs typeface="メイリオ"/>
              </a:rPr>
              <a:t>placehold.it</a:t>
            </a:r>
            <a:r>
              <a:rPr lang="en-US" altLang="ja-JP" sz="1400" dirty="0">
                <a:latin typeface="メイリオ"/>
                <a:ea typeface="メイリオ"/>
                <a:cs typeface="メイリオ"/>
              </a:rPr>
              <a:t>/2894x1788 alt="</a:t>
            </a:r>
            <a:r>
              <a:rPr lang="ja-JP" altLang="en-US" sz="1400" dirty="0">
                <a:latin typeface="メイリオ"/>
                <a:ea typeface="メイリオ"/>
                <a:cs typeface="メイリオ"/>
              </a:rPr>
              <a:t>メイン画像</a:t>
            </a:r>
            <a:r>
              <a:rPr lang="en-US" altLang="ja-JP" sz="1400" dirty="0">
                <a:latin typeface="メイリオ"/>
                <a:ea typeface="メイリオ"/>
                <a:cs typeface="メイリオ"/>
              </a:rPr>
              <a:t>10"</a:t>
            </a:r>
            <a:r>
              <a:rPr lang="en-US" altLang="ja-JP" sz="1400" dirty="0" smtClean="0">
                <a:latin typeface="メイリオ"/>
                <a:ea typeface="メイリオ"/>
                <a:cs typeface="メイリオ"/>
              </a:rPr>
              <a:t>&gt;</a:t>
            </a:r>
          </a:p>
          <a:p>
            <a:endParaRPr lang="en-US" altLang="ja-JP" sz="1400" dirty="0">
              <a:latin typeface="メイリオ"/>
              <a:ea typeface="メイリオ"/>
              <a:cs typeface="メイリオ"/>
            </a:endParaRPr>
          </a:p>
          <a:p>
            <a:r>
              <a:rPr lang="en-US" altLang="ja-JP" sz="1400" dirty="0">
                <a:latin typeface="メイリオ"/>
                <a:ea typeface="メイリオ"/>
                <a:cs typeface="メイリオ"/>
              </a:rPr>
              <a:t>&lt;</a:t>
            </a:r>
            <a:r>
              <a:rPr lang="en-US" altLang="ja-JP" sz="1400" dirty="0" err="1">
                <a:latin typeface="メイリオ"/>
                <a:ea typeface="メイリオ"/>
                <a:cs typeface="メイリオ"/>
              </a:rPr>
              <a:t>img</a:t>
            </a:r>
            <a:r>
              <a:rPr lang="en-US" altLang="ja-JP" sz="1400" dirty="0">
                <a:latin typeface="メイリオ"/>
                <a:ea typeface="メイリオ"/>
                <a:cs typeface="メイリオ"/>
              </a:rPr>
              <a:t> id</a:t>
            </a:r>
            <a:r>
              <a:rPr lang="en-US" altLang="ja-JP" sz="1400" dirty="0" smtClean="0">
                <a:latin typeface="メイリオ"/>
                <a:ea typeface="メイリオ"/>
                <a:cs typeface="メイリオ"/>
              </a:rPr>
              <a:t>=“</a:t>
            </a:r>
            <a:r>
              <a:rPr lang="en-US" altLang="ja-JP" sz="1400" dirty="0" smtClean="0">
                <a:solidFill>
                  <a:srgbClr val="FF0000"/>
                </a:solidFill>
                <a:latin typeface="メイリオ"/>
                <a:ea typeface="メイリオ"/>
                <a:cs typeface="メイリオ"/>
              </a:rPr>
              <a:t>img2</a:t>
            </a:r>
            <a:r>
              <a:rPr lang="en-US" altLang="ja-JP" sz="1400" dirty="0" smtClean="0">
                <a:latin typeface="メイリオ"/>
                <a:ea typeface="メイリオ"/>
                <a:cs typeface="メイリオ"/>
              </a:rPr>
              <a:t>” </a:t>
            </a:r>
            <a:r>
              <a:rPr lang="en-US" altLang="ja-JP" sz="1400" dirty="0">
                <a:latin typeface="メイリオ"/>
                <a:ea typeface="メイリオ"/>
                <a:cs typeface="メイリオ"/>
              </a:rPr>
              <a:t>data-</a:t>
            </a:r>
            <a:r>
              <a:rPr lang="en-US" altLang="ja-JP" sz="1400" dirty="0" err="1">
                <a:latin typeface="メイリオ"/>
                <a:ea typeface="メイリオ"/>
                <a:cs typeface="メイリオ"/>
              </a:rPr>
              <a:t>paneo</a:t>
            </a:r>
            <a:r>
              <a:rPr lang="en-US" altLang="ja-JP" sz="1400" dirty="0">
                <a:latin typeface="メイリオ"/>
                <a:ea typeface="メイリオ"/>
                <a:cs typeface="メイリオ"/>
              </a:rPr>
              <a:t>-type</a:t>
            </a:r>
            <a:r>
              <a:rPr lang="en-US" altLang="ja-JP" sz="1400" dirty="0" smtClean="0">
                <a:latin typeface="メイリオ"/>
                <a:ea typeface="メイリオ"/>
                <a:cs typeface="メイリオ"/>
              </a:rPr>
              <a:t>=“</a:t>
            </a:r>
            <a:r>
              <a:rPr lang="en-US" altLang="ja-JP" sz="1400" b="1" dirty="0" err="1" smtClean="0">
                <a:solidFill>
                  <a:srgbClr val="0000FF"/>
                </a:solidFill>
                <a:latin typeface="メイリオ"/>
                <a:ea typeface="メイリオ"/>
                <a:cs typeface="メイリオ"/>
              </a:rPr>
              <a:t>img</a:t>
            </a:r>
            <a:r>
              <a:rPr lang="en-US" altLang="ja-JP" sz="1400" dirty="0" smtClean="0">
                <a:latin typeface="メイリオ"/>
                <a:ea typeface="メイリオ"/>
                <a:cs typeface="メイリオ"/>
              </a:rPr>
              <a:t>” </a:t>
            </a:r>
            <a:r>
              <a:rPr lang="en-US" altLang="ja-JP" sz="1400" dirty="0">
                <a:latin typeface="メイリオ"/>
                <a:ea typeface="メイリオ"/>
                <a:cs typeface="メイリオ"/>
              </a:rPr>
              <a:t>data-</a:t>
            </a:r>
            <a:r>
              <a:rPr lang="en-US" altLang="ja-JP" sz="1400" dirty="0" err="1">
                <a:latin typeface="メイリオ"/>
                <a:ea typeface="メイリオ"/>
                <a:cs typeface="メイリオ"/>
              </a:rPr>
              <a:t>paneo</a:t>
            </a:r>
            <a:r>
              <a:rPr lang="en-US" altLang="ja-JP" sz="1400" dirty="0">
                <a:latin typeface="メイリオ"/>
                <a:ea typeface="メイリオ"/>
                <a:cs typeface="メイリオ"/>
              </a:rPr>
              <a:t>-name</a:t>
            </a:r>
            <a:r>
              <a:rPr lang="en-US" altLang="ja-JP" sz="1400" dirty="0" smtClean="0">
                <a:latin typeface="メイリオ"/>
                <a:ea typeface="メイリオ"/>
                <a:cs typeface="メイリオ"/>
              </a:rPr>
              <a:t>=“</a:t>
            </a:r>
            <a:r>
              <a:rPr lang="en-US" altLang="ja-JP" sz="1400" dirty="0" smtClean="0">
                <a:solidFill>
                  <a:srgbClr val="FF0000"/>
                </a:solidFill>
                <a:latin typeface="メイリオ"/>
                <a:ea typeface="メイリオ"/>
                <a:cs typeface="メイリオ"/>
              </a:rPr>
              <a:t>subimg02</a:t>
            </a:r>
            <a:r>
              <a:rPr lang="en-US" altLang="ja-JP" sz="1400" dirty="0" smtClean="0">
                <a:latin typeface="メイリオ"/>
                <a:ea typeface="メイリオ"/>
                <a:cs typeface="メイリオ"/>
              </a:rPr>
              <a:t>” </a:t>
            </a:r>
            <a:r>
              <a:rPr lang="en-US" altLang="ja-JP" sz="1400" dirty="0">
                <a:latin typeface="メイリオ"/>
                <a:ea typeface="メイリオ"/>
                <a:cs typeface="メイリオ"/>
              </a:rPr>
              <a:t>title</a:t>
            </a:r>
            <a:r>
              <a:rPr lang="en-US" altLang="ja-JP" sz="1400" dirty="0" smtClean="0">
                <a:latin typeface="メイリオ"/>
                <a:ea typeface="メイリオ"/>
                <a:cs typeface="メイリオ"/>
              </a:rPr>
              <a:t>=“</a:t>
            </a:r>
            <a:r>
              <a:rPr lang="ja-JP" altLang="en-US" sz="1400" dirty="0" smtClean="0">
                <a:latin typeface="メイリオ"/>
                <a:ea typeface="メイリオ"/>
                <a:cs typeface="メイリオ"/>
              </a:rPr>
              <a:t>サブ画像２</a:t>
            </a:r>
            <a:r>
              <a:rPr lang="en-US" altLang="ja-JP" sz="1400" dirty="0" smtClean="0">
                <a:latin typeface="メイリオ"/>
                <a:ea typeface="メイリオ"/>
                <a:cs typeface="メイリオ"/>
              </a:rPr>
              <a:t>" </a:t>
            </a:r>
            <a:endParaRPr lang="en-US" altLang="ja-JP" sz="1400" dirty="0">
              <a:latin typeface="メイリオ"/>
              <a:ea typeface="メイリオ"/>
              <a:cs typeface="メイリオ"/>
            </a:endParaRPr>
          </a:p>
          <a:p>
            <a:r>
              <a:rPr lang="en-US" altLang="ja-JP" sz="1400" dirty="0" err="1">
                <a:latin typeface="メイリオ"/>
                <a:ea typeface="メイリオ"/>
                <a:cs typeface="メイリオ"/>
              </a:rPr>
              <a:t>src</a:t>
            </a:r>
            <a:r>
              <a:rPr lang="en-US" altLang="ja-JP" sz="1400" dirty="0">
                <a:latin typeface="メイリオ"/>
                <a:ea typeface="メイリオ"/>
                <a:cs typeface="メイリオ"/>
              </a:rPr>
              <a:t>=http://</a:t>
            </a:r>
            <a:r>
              <a:rPr lang="en-US" altLang="ja-JP" sz="1400" dirty="0" err="1">
                <a:latin typeface="メイリオ"/>
                <a:ea typeface="メイリオ"/>
                <a:cs typeface="メイリオ"/>
              </a:rPr>
              <a:t>placehold.it</a:t>
            </a:r>
            <a:r>
              <a:rPr lang="en-US" altLang="ja-JP" sz="1400" dirty="0">
                <a:latin typeface="メイリオ"/>
                <a:ea typeface="メイリオ"/>
                <a:cs typeface="メイリオ"/>
              </a:rPr>
              <a:t>/2894x1788 alt="</a:t>
            </a:r>
            <a:r>
              <a:rPr lang="ja-JP" altLang="en-US" sz="1400" dirty="0">
                <a:latin typeface="メイリオ"/>
                <a:ea typeface="メイリオ"/>
                <a:cs typeface="メイリオ"/>
              </a:rPr>
              <a:t>メイン画像</a:t>
            </a:r>
            <a:r>
              <a:rPr lang="en-US" altLang="ja-JP" sz="1400" dirty="0">
                <a:latin typeface="メイリオ"/>
                <a:ea typeface="メイリオ"/>
                <a:cs typeface="メイリオ"/>
              </a:rPr>
              <a:t>10"</a:t>
            </a:r>
            <a:r>
              <a:rPr lang="en-US" altLang="ja-JP" sz="1400" dirty="0" smtClean="0">
                <a:latin typeface="メイリオ"/>
                <a:ea typeface="メイリオ"/>
                <a:cs typeface="メイリオ"/>
              </a:rPr>
              <a:t>&gt;</a:t>
            </a:r>
          </a:p>
          <a:p>
            <a:endParaRPr lang="en-US" altLang="ja-JP" sz="1400" dirty="0">
              <a:latin typeface="メイリオ"/>
              <a:ea typeface="メイリオ"/>
              <a:cs typeface="メイリオ"/>
            </a:endParaRPr>
          </a:p>
          <a:p>
            <a:endParaRPr lang="en-US" altLang="ja-JP" sz="1400" dirty="0" smtClean="0">
              <a:latin typeface="メイリオ"/>
              <a:ea typeface="メイリオ"/>
              <a:cs typeface="メイリオ"/>
            </a:endParaRPr>
          </a:p>
          <a:p>
            <a:r>
              <a:rPr lang="ja-JP" altLang="en-US" sz="1400" dirty="0" smtClean="0">
                <a:latin typeface="メイリオ"/>
                <a:ea typeface="メイリオ"/>
                <a:cs typeface="メイリオ"/>
              </a:rPr>
              <a:t>・追加した独自タグ</a:t>
            </a:r>
            <a:r>
              <a:rPr lang="en-US" altLang="ja-JP" sz="1400" dirty="0" smtClean="0">
                <a:latin typeface="メイリオ"/>
                <a:ea typeface="メイリオ"/>
                <a:cs typeface="メイリオ"/>
              </a:rPr>
              <a:t>[</a:t>
            </a:r>
            <a:r>
              <a:rPr lang="en-US" altLang="ja-JP" sz="1400" dirty="0">
                <a:latin typeface="メイリオ"/>
                <a:ea typeface="メイリオ"/>
                <a:cs typeface="メイリオ"/>
              </a:rPr>
              <a:t>data-</a:t>
            </a:r>
            <a:r>
              <a:rPr lang="en-US" altLang="ja-JP" sz="1400" dirty="0" err="1">
                <a:latin typeface="メイリオ"/>
                <a:ea typeface="メイリオ"/>
                <a:cs typeface="メイリオ"/>
              </a:rPr>
              <a:t>paneo</a:t>
            </a:r>
            <a:r>
              <a:rPr lang="en-US" altLang="ja-JP" sz="1400" dirty="0">
                <a:latin typeface="メイリオ"/>
                <a:ea typeface="メイリオ"/>
                <a:cs typeface="メイリオ"/>
              </a:rPr>
              <a:t>-</a:t>
            </a:r>
            <a:r>
              <a:rPr lang="en-US" altLang="ja-JP" sz="1400" dirty="0" smtClean="0">
                <a:latin typeface="メイリオ"/>
                <a:ea typeface="メイリオ"/>
                <a:cs typeface="メイリオ"/>
              </a:rPr>
              <a:t>type]</a:t>
            </a:r>
            <a:r>
              <a:rPr lang="ja-JP" altLang="en-US" sz="1400" dirty="0" smtClean="0">
                <a:latin typeface="メイリオ"/>
                <a:ea typeface="メイリオ"/>
                <a:cs typeface="メイリオ"/>
              </a:rPr>
              <a:t>は　管理画面の</a:t>
            </a:r>
            <a:endParaRPr lang="en-US" altLang="ja-JP" sz="1400" dirty="0" smtClean="0">
              <a:latin typeface="メイリオ"/>
              <a:ea typeface="メイリオ"/>
              <a:cs typeface="メイリオ"/>
            </a:endParaRPr>
          </a:p>
          <a:p>
            <a:endParaRPr lang="en-US" altLang="ja-JP" sz="1400" b="1" dirty="0">
              <a:solidFill>
                <a:srgbClr val="0000FF"/>
              </a:solidFill>
              <a:latin typeface="メイリオ"/>
              <a:ea typeface="メイリオ"/>
              <a:cs typeface="メイリオ"/>
            </a:endParaRPr>
          </a:p>
          <a:p>
            <a:r>
              <a:rPr lang="en-US" altLang="ja-JP" sz="1400" b="1" dirty="0" smtClean="0">
                <a:solidFill>
                  <a:srgbClr val="0000FF"/>
                </a:solidFill>
                <a:latin typeface="メイリオ"/>
                <a:ea typeface="メイリオ"/>
                <a:cs typeface="メイリオ"/>
              </a:rPr>
              <a:t>	text </a:t>
            </a:r>
            <a:r>
              <a:rPr lang="en-US" altLang="ja-JP" sz="1400" b="1" dirty="0" err="1">
                <a:solidFill>
                  <a:srgbClr val="0000FF"/>
                </a:solidFill>
                <a:latin typeface="メイリオ"/>
                <a:ea typeface="メイリオ"/>
                <a:cs typeface="メイリオ"/>
              </a:rPr>
              <a:t>textarea</a:t>
            </a:r>
            <a:r>
              <a:rPr lang="en-US" altLang="ja-JP" sz="1400" b="1" dirty="0">
                <a:solidFill>
                  <a:srgbClr val="0000FF"/>
                </a:solidFill>
                <a:latin typeface="メイリオ"/>
                <a:ea typeface="メイリオ"/>
                <a:cs typeface="メイリオ"/>
              </a:rPr>
              <a:t> </a:t>
            </a:r>
            <a:r>
              <a:rPr lang="en-US" altLang="ja-JP" sz="1400" b="1" dirty="0" smtClean="0">
                <a:solidFill>
                  <a:srgbClr val="0000FF"/>
                </a:solidFill>
                <a:latin typeface="メイリオ"/>
                <a:ea typeface="メイリオ"/>
                <a:cs typeface="メイリオ"/>
              </a:rPr>
              <a:t> </a:t>
            </a:r>
            <a:r>
              <a:rPr lang="en-US" altLang="ja-JP" sz="1400" b="1" dirty="0">
                <a:solidFill>
                  <a:srgbClr val="0000FF"/>
                </a:solidFill>
                <a:latin typeface="メイリオ"/>
                <a:ea typeface="メイリオ"/>
                <a:cs typeface="メイリオ"/>
              </a:rPr>
              <a:t>text-</a:t>
            </a:r>
            <a:r>
              <a:rPr lang="en-US" altLang="ja-JP" sz="1400" b="1" dirty="0" smtClean="0">
                <a:solidFill>
                  <a:srgbClr val="0000FF"/>
                </a:solidFill>
                <a:latin typeface="メイリオ"/>
                <a:ea typeface="メイリオ"/>
                <a:cs typeface="メイリオ"/>
              </a:rPr>
              <a:t>link</a:t>
            </a:r>
            <a:r>
              <a:rPr lang="ja-JP" altLang="en-US" sz="1400" b="1" dirty="0" smtClean="0">
                <a:solidFill>
                  <a:srgbClr val="0000FF"/>
                </a:solidFill>
                <a:latin typeface="メイリオ"/>
                <a:ea typeface="メイリオ"/>
                <a:cs typeface="メイリオ"/>
              </a:rPr>
              <a:t>　</a:t>
            </a:r>
            <a:r>
              <a:rPr lang="ja-JP" altLang="en-US" sz="1400" b="1" dirty="0" smtClean="0">
                <a:latin typeface="メイリオ"/>
                <a:ea typeface="メイリオ"/>
                <a:cs typeface="メイリオ"/>
              </a:rPr>
              <a:t>・・・　</a:t>
            </a:r>
            <a:r>
              <a:rPr lang="en-US" altLang="ja-JP" sz="1400" b="1" dirty="0" smtClean="0">
                <a:latin typeface="メイリオ"/>
                <a:ea typeface="メイリオ"/>
                <a:cs typeface="メイリオ"/>
              </a:rPr>
              <a:t>CONTENTS</a:t>
            </a:r>
          </a:p>
          <a:p>
            <a:endParaRPr lang="en-US" altLang="ja-JP" sz="1400" b="1" dirty="0">
              <a:solidFill>
                <a:srgbClr val="0000FF"/>
              </a:solidFill>
              <a:latin typeface="メイリオ"/>
              <a:ea typeface="メイリオ"/>
              <a:cs typeface="メイリオ"/>
            </a:endParaRPr>
          </a:p>
          <a:p>
            <a:r>
              <a:rPr lang="en-US" altLang="ja-JP" sz="1400" b="1" dirty="0" smtClean="0">
                <a:solidFill>
                  <a:srgbClr val="0000FF"/>
                </a:solidFill>
                <a:latin typeface="メイリオ"/>
                <a:ea typeface="メイリオ"/>
                <a:cs typeface="メイリオ"/>
              </a:rPr>
              <a:t>	</a:t>
            </a:r>
            <a:r>
              <a:rPr lang="en-US" altLang="ja-JP" sz="1400" b="1" dirty="0" err="1" smtClean="0">
                <a:solidFill>
                  <a:srgbClr val="0000FF"/>
                </a:solidFill>
                <a:latin typeface="メイリオ"/>
                <a:ea typeface="メイリオ"/>
                <a:cs typeface="メイリオ"/>
              </a:rPr>
              <a:t>img</a:t>
            </a:r>
            <a:r>
              <a:rPr lang="en-US" altLang="ja-JP" sz="1400" b="1" dirty="0" smtClean="0">
                <a:solidFill>
                  <a:srgbClr val="0000FF"/>
                </a:solidFill>
                <a:latin typeface="メイリオ"/>
                <a:ea typeface="メイリオ"/>
                <a:cs typeface="メイリオ"/>
              </a:rPr>
              <a:t>  </a:t>
            </a:r>
            <a:r>
              <a:rPr lang="en-US" altLang="ja-JP" sz="1400" b="1" dirty="0">
                <a:solidFill>
                  <a:srgbClr val="0000FF"/>
                </a:solidFill>
                <a:latin typeface="メイリオ"/>
                <a:ea typeface="メイリオ"/>
                <a:cs typeface="メイリオ"/>
              </a:rPr>
              <a:t>link-</a:t>
            </a:r>
            <a:r>
              <a:rPr lang="en-US" altLang="ja-JP" sz="1400" b="1" dirty="0" smtClean="0">
                <a:solidFill>
                  <a:srgbClr val="0000FF"/>
                </a:solidFill>
                <a:latin typeface="メイリオ"/>
                <a:ea typeface="メイリオ"/>
                <a:cs typeface="メイリオ"/>
              </a:rPr>
              <a:t>image</a:t>
            </a:r>
            <a:r>
              <a:rPr lang="ja-JP" altLang="en-US" sz="1400" b="1" dirty="0">
                <a:solidFill>
                  <a:srgbClr val="0000FF"/>
                </a:solidFill>
                <a:latin typeface="メイリオ"/>
                <a:ea typeface="メイリオ"/>
                <a:cs typeface="メイリオ"/>
              </a:rPr>
              <a:t>　</a:t>
            </a:r>
            <a:r>
              <a:rPr lang="en-US" altLang="ja-JP" sz="1400" b="1" dirty="0" smtClean="0">
                <a:solidFill>
                  <a:srgbClr val="0000FF"/>
                </a:solidFill>
                <a:latin typeface="メイリオ"/>
                <a:ea typeface="メイリオ"/>
                <a:cs typeface="メイリオ"/>
              </a:rPr>
              <a:t>            </a:t>
            </a:r>
            <a:r>
              <a:rPr lang="ja-JP" altLang="en-US" sz="1400" b="1" dirty="0" smtClean="0">
                <a:latin typeface="メイリオ"/>
                <a:ea typeface="メイリオ"/>
                <a:cs typeface="メイリオ"/>
              </a:rPr>
              <a:t>・</a:t>
            </a:r>
            <a:r>
              <a:rPr lang="ja-JP" altLang="en-US" sz="1400" b="1" dirty="0">
                <a:latin typeface="メイリオ"/>
                <a:ea typeface="メイリオ"/>
                <a:cs typeface="メイリオ"/>
              </a:rPr>
              <a:t>・・　</a:t>
            </a:r>
            <a:r>
              <a:rPr lang="en-US" altLang="ja-JP" sz="1400" b="1" dirty="0" smtClean="0">
                <a:latin typeface="メイリオ"/>
                <a:ea typeface="メイリオ"/>
                <a:cs typeface="メイリオ"/>
              </a:rPr>
              <a:t>IMAGES</a:t>
            </a:r>
          </a:p>
          <a:p>
            <a:endParaRPr lang="en-US" altLang="ja-JP" sz="1400" b="1" dirty="0">
              <a:latin typeface="メイリオ"/>
              <a:ea typeface="メイリオ"/>
              <a:cs typeface="メイリオ"/>
            </a:endParaRPr>
          </a:p>
          <a:p>
            <a:r>
              <a:rPr lang="ja-JP" altLang="en-US" sz="1400" dirty="0" smtClean="0">
                <a:latin typeface="メイリオ"/>
                <a:ea typeface="メイリオ"/>
                <a:cs typeface="メイリオ"/>
              </a:rPr>
              <a:t>　に追加されます。</a:t>
            </a:r>
            <a:endParaRPr lang="en-US" altLang="ja-JP" sz="1400" dirty="0">
              <a:latin typeface="メイリオ"/>
              <a:ea typeface="メイリオ"/>
              <a:cs typeface="メイリオ"/>
            </a:endParaRPr>
          </a:p>
          <a:p>
            <a:endParaRPr lang="en-US" altLang="ja-JP" sz="1400" dirty="0" smtClean="0">
              <a:latin typeface="メイリオ"/>
              <a:ea typeface="メイリオ"/>
              <a:cs typeface="メイリオ"/>
            </a:endParaRPr>
          </a:p>
          <a:p>
            <a:r>
              <a:rPr lang="ja-JP" altLang="ja-JP" sz="1400" dirty="0">
                <a:latin typeface="メイリオ"/>
                <a:ea typeface="メイリオ"/>
                <a:cs typeface="メイリオ"/>
              </a:rPr>
              <a:t>　</a:t>
            </a:r>
            <a:r>
              <a:rPr lang="en-US" altLang="ja-JP" sz="1200" dirty="0" smtClean="0">
                <a:latin typeface="メイリオ"/>
                <a:ea typeface="メイリオ"/>
                <a:cs typeface="メイリオ"/>
              </a:rPr>
              <a:t>※</a:t>
            </a:r>
            <a:r>
              <a:rPr lang="ja-JP" altLang="en-US" sz="1200" dirty="0" smtClean="0">
                <a:latin typeface="メイリオ"/>
                <a:ea typeface="メイリオ"/>
                <a:cs typeface="メイリオ"/>
              </a:rPr>
              <a:t>独自タグが管理画面に追加されない場合は、記述方法が間違っていないか今一度ご確認ください。</a:t>
            </a:r>
            <a:endParaRPr lang="en-US" altLang="ja-JP" sz="1200" dirty="0">
              <a:latin typeface="メイリオ"/>
              <a:ea typeface="メイリオ"/>
              <a:cs typeface="メイリオ"/>
            </a:endParaRPr>
          </a:p>
        </p:txBody>
      </p:sp>
    </p:spTree>
    <p:extLst>
      <p:ext uri="{BB962C8B-B14F-4D97-AF65-F5344CB8AC3E}">
        <p14:creationId xmlns:p14="http://schemas.microsoft.com/office/powerpoint/2010/main" val="3292912716"/>
      </p:ext>
    </p:extLst>
  </p:cSld>
  <p:clrMapOvr>
    <a:masterClrMapping/>
  </p:clrMapOvr>
  <p:timing>
    <p:tnLst>
      <p:par>
        <p:cTn xmlns:p14="http://schemas.microsoft.com/office/powerpoint/2010/mai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1"/>
          <p:cNvGrpSpPr>
            <a:grpSpLocks/>
          </p:cNvGrpSpPr>
          <p:nvPr/>
        </p:nvGrpSpPr>
        <p:grpSpPr bwMode="auto">
          <a:xfrm>
            <a:off x="0" y="6629400"/>
            <a:ext cx="9144000" cy="0"/>
            <a:chOff x="0" y="5572140"/>
            <a:chExt cx="9144000" cy="0"/>
          </a:xfrm>
        </p:grpSpPr>
        <p:cxnSp>
          <p:nvCxnSpPr>
            <p:cNvPr id="9" name="直線コネクタ 8"/>
            <p:cNvCxnSpPr/>
            <p:nvPr/>
          </p:nvCxnSpPr>
          <p:spPr>
            <a:xfrm>
              <a:off x="0" y="5572140"/>
              <a:ext cx="85725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直線コネクタ 10"/>
            <p:cNvCxnSpPr/>
            <p:nvPr/>
          </p:nvCxnSpPr>
          <p:spPr>
            <a:xfrm>
              <a:off x="857250" y="5572140"/>
              <a:ext cx="828675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5" name="正方形/長方形 14"/>
          <p:cNvSpPr/>
          <p:nvPr/>
        </p:nvSpPr>
        <p:spPr>
          <a:xfrm>
            <a:off x="0" y="0"/>
            <a:ext cx="1643063" cy="142875"/>
          </a:xfrm>
          <a:prstGeom prst="rect">
            <a:avLst/>
          </a:prstGeom>
          <a:solidFill>
            <a:srgbClr val="B94441"/>
          </a:solidFill>
          <a:ln>
            <a:solidFill>
              <a:srgbClr val="B9444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6" name="正方形/長方形 15"/>
          <p:cNvSpPr/>
          <p:nvPr/>
        </p:nvSpPr>
        <p:spPr>
          <a:xfrm>
            <a:off x="1643063" y="0"/>
            <a:ext cx="7500937" cy="142875"/>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pic>
        <p:nvPicPr>
          <p:cNvPr id="14" name="図 9" descr="クラウドマネージメント協会ロゴ.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88640"/>
            <a:ext cx="2518544" cy="60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テキスト ボックス 3"/>
          <p:cNvSpPr txBox="1"/>
          <p:nvPr/>
        </p:nvSpPr>
        <p:spPr>
          <a:xfrm>
            <a:off x="899592" y="1124744"/>
            <a:ext cx="4755892" cy="369332"/>
          </a:xfrm>
          <a:prstGeom prst="rect">
            <a:avLst/>
          </a:prstGeom>
          <a:noFill/>
        </p:spPr>
        <p:txBody>
          <a:bodyPr wrap="none" rtlCol="0">
            <a:spAutoFit/>
          </a:bodyPr>
          <a:lstStyle/>
          <a:p>
            <a:r>
              <a:rPr kumimoji="1" lang="ja-JP" altLang="en-US" dirty="0" smtClean="0">
                <a:latin typeface="メイリオ"/>
                <a:ea typeface="メイリオ"/>
                <a:cs typeface="メイリオ"/>
              </a:rPr>
              <a:t>管理画面 </a:t>
            </a:r>
            <a:r>
              <a:rPr kumimoji="1" lang="en-US" altLang="ja-JP" dirty="0" smtClean="0">
                <a:latin typeface="メイリオ"/>
                <a:ea typeface="メイリオ"/>
                <a:cs typeface="メイリオ"/>
              </a:rPr>
              <a:t>FILES</a:t>
            </a:r>
            <a:r>
              <a:rPr kumimoji="1" lang="ja-JP" altLang="en-US" dirty="0" smtClean="0">
                <a:latin typeface="メイリオ"/>
                <a:ea typeface="メイリオ"/>
                <a:cs typeface="メイリオ"/>
              </a:rPr>
              <a:t> 内の テンプレートについて</a:t>
            </a:r>
            <a:endParaRPr kumimoji="1" lang="ja-JP" altLang="en-US" dirty="0">
              <a:latin typeface="メイリオ"/>
              <a:ea typeface="メイリオ"/>
              <a:cs typeface="メイリオ"/>
            </a:endParaRPr>
          </a:p>
        </p:txBody>
      </p:sp>
      <p:sp>
        <p:nvSpPr>
          <p:cNvPr id="13" name="テキスト ボックス 12"/>
          <p:cNvSpPr txBox="1"/>
          <p:nvPr/>
        </p:nvSpPr>
        <p:spPr>
          <a:xfrm>
            <a:off x="899592" y="1700808"/>
            <a:ext cx="8197351" cy="2189318"/>
          </a:xfrm>
          <a:prstGeom prst="rect">
            <a:avLst/>
          </a:prstGeom>
          <a:noFill/>
        </p:spPr>
        <p:txBody>
          <a:bodyPr wrap="none" rtlCol="0">
            <a:spAutoFit/>
          </a:bodyPr>
          <a:lstStyle/>
          <a:p>
            <a:pPr>
              <a:lnSpc>
                <a:spcPct val="140000"/>
              </a:lnSpc>
            </a:pPr>
            <a:r>
              <a:rPr lang="ja-JP" altLang="en-US" sz="1400" dirty="0" smtClean="0">
                <a:latin typeface="メイリオ"/>
                <a:ea typeface="メイリオ"/>
                <a:cs typeface="メイリオ"/>
              </a:rPr>
              <a:t>専門的</a:t>
            </a:r>
            <a:r>
              <a:rPr lang="ja-JP" altLang="en-US" sz="1400" dirty="0">
                <a:latin typeface="メイリオ"/>
                <a:ea typeface="メイリオ"/>
                <a:cs typeface="メイリオ"/>
              </a:rPr>
              <a:t>な技術を要しますが、現在一覧に表示されているもの以外のテンプレートを</a:t>
            </a:r>
            <a:endParaRPr lang="en-US" altLang="ja-JP" sz="1400" dirty="0">
              <a:latin typeface="メイリオ"/>
              <a:ea typeface="メイリオ"/>
              <a:cs typeface="メイリオ"/>
            </a:endParaRPr>
          </a:p>
          <a:p>
            <a:pPr>
              <a:lnSpc>
                <a:spcPct val="140000"/>
              </a:lnSpc>
            </a:pPr>
            <a:r>
              <a:rPr lang="ja-JP" altLang="en-US" sz="1400" dirty="0">
                <a:latin typeface="メイリオ"/>
                <a:ea typeface="メイリオ"/>
                <a:cs typeface="メイリオ"/>
              </a:rPr>
              <a:t>作成することも可能です。</a:t>
            </a:r>
            <a:endParaRPr lang="en-US" altLang="ja-JP" sz="1400" dirty="0">
              <a:latin typeface="メイリオ"/>
              <a:ea typeface="メイリオ"/>
              <a:cs typeface="メイリオ"/>
            </a:endParaRPr>
          </a:p>
          <a:p>
            <a:pPr>
              <a:lnSpc>
                <a:spcPct val="140000"/>
              </a:lnSpc>
            </a:pPr>
            <a:r>
              <a:rPr lang="en-US" altLang="ja-JP" sz="1400" dirty="0">
                <a:latin typeface="メイリオ"/>
                <a:ea typeface="メイリオ"/>
                <a:cs typeface="メイリオ"/>
              </a:rPr>
              <a:t>PANEO CMS</a:t>
            </a:r>
            <a:r>
              <a:rPr lang="ja-JP" altLang="en-US" sz="1400" dirty="0">
                <a:latin typeface="メイリオ"/>
                <a:ea typeface="メイリオ"/>
                <a:cs typeface="メイリオ"/>
              </a:rPr>
              <a:t>は、</a:t>
            </a:r>
            <a:r>
              <a:rPr lang="en-US" altLang="ja-JP" sz="1400" dirty="0" err="1">
                <a:latin typeface="メイリオ"/>
                <a:ea typeface="メイリオ"/>
                <a:cs typeface="メイリオ"/>
              </a:rPr>
              <a:t>mako</a:t>
            </a:r>
            <a:r>
              <a:rPr lang="en-US" altLang="ja-JP" sz="1400" dirty="0">
                <a:latin typeface="メイリオ"/>
                <a:ea typeface="メイリオ"/>
                <a:cs typeface="メイリオ"/>
              </a:rPr>
              <a:t> HTML</a:t>
            </a:r>
            <a:r>
              <a:rPr lang="ja-JP" altLang="en-US" sz="1400" dirty="0">
                <a:latin typeface="メイリオ"/>
                <a:ea typeface="メイリオ"/>
                <a:cs typeface="メイリオ"/>
              </a:rPr>
              <a:t>テンプレートエンジンを利用していますのでテンプレートを活用した</a:t>
            </a:r>
            <a:endParaRPr lang="en-US" altLang="ja-JP" sz="1400" dirty="0">
              <a:latin typeface="メイリオ"/>
              <a:ea typeface="メイリオ"/>
              <a:cs typeface="メイリオ"/>
            </a:endParaRPr>
          </a:p>
          <a:p>
            <a:pPr>
              <a:lnSpc>
                <a:spcPct val="140000"/>
              </a:lnSpc>
            </a:pPr>
            <a:r>
              <a:rPr lang="ja-JP" altLang="en-US" sz="1400" dirty="0">
                <a:latin typeface="メイリオ"/>
                <a:ea typeface="メイリオ"/>
                <a:cs typeface="メイリオ"/>
              </a:rPr>
              <a:t>独自の拡張も可能です</a:t>
            </a:r>
            <a:r>
              <a:rPr lang="ja-JP" altLang="en-US" sz="1400" dirty="0" smtClean="0">
                <a:latin typeface="メイリオ"/>
                <a:ea typeface="メイリオ"/>
                <a:cs typeface="メイリオ"/>
              </a:rPr>
              <a:t>。</a:t>
            </a:r>
            <a:endParaRPr lang="en-US" altLang="ja-JP" sz="1400" dirty="0">
              <a:latin typeface="メイリオ"/>
              <a:ea typeface="メイリオ"/>
              <a:cs typeface="メイリオ"/>
            </a:endParaRPr>
          </a:p>
          <a:p>
            <a:pPr>
              <a:lnSpc>
                <a:spcPct val="140000"/>
              </a:lnSpc>
            </a:pPr>
            <a:endParaRPr lang="ja-JP" altLang="en-US" sz="1400" dirty="0">
              <a:latin typeface="メイリオ"/>
              <a:ea typeface="メイリオ"/>
              <a:cs typeface="メイリオ"/>
            </a:endParaRPr>
          </a:p>
          <a:p>
            <a:pPr>
              <a:lnSpc>
                <a:spcPct val="140000"/>
              </a:lnSpc>
            </a:pPr>
            <a:r>
              <a:rPr lang="ja-JP" altLang="en-US" sz="1400" dirty="0">
                <a:latin typeface="メイリオ"/>
                <a:ea typeface="メイリオ"/>
                <a:cs typeface="メイリオ"/>
              </a:rPr>
              <a:t>詳細は下記</a:t>
            </a:r>
            <a:r>
              <a:rPr lang="en-US" altLang="ja-JP" sz="1400" dirty="0">
                <a:latin typeface="メイリオ"/>
                <a:ea typeface="メイリオ"/>
                <a:cs typeface="メイリオ"/>
              </a:rPr>
              <a:t>URL</a:t>
            </a:r>
            <a:r>
              <a:rPr lang="ja-JP" altLang="en-US" sz="1400" dirty="0">
                <a:latin typeface="メイリオ"/>
                <a:ea typeface="メイリオ"/>
                <a:cs typeface="メイリオ"/>
              </a:rPr>
              <a:t>を参照してください。</a:t>
            </a:r>
            <a:endParaRPr lang="en-US" altLang="ja-JP" sz="1400" dirty="0">
              <a:latin typeface="メイリオ"/>
              <a:ea typeface="メイリオ"/>
              <a:cs typeface="メイリオ"/>
            </a:endParaRPr>
          </a:p>
          <a:p>
            <a:pPr>
              <a:lnSpc>
                <a:spcPct val="140000"/>
              </a:lnSpc>
            </a:pPr>
            <a:r>
              <a:rPr lang="en-US" altLang="ja-JP" sz="1400" dirty="0">
                <a:latin typeface="メイリオ"/>
                <a:ea typeface="メイリオ"/>
                <a:cs typeface="メイリオ"/>
                <a:hlinkClick r:id="rId3"/>
              </a:rPr>
              <a:t>http://www.makotemplates.org/</a:t>
            </a:r>
            <a:endParaRPr lang="en-US" altLang="ja-JP" sz="1400" dirty="0">
              <a:latin typeface="メイリオ"/>
              <a:ea typeface="メイリオ"/>
              <a:cs typeface="メイリオ"/>
            </a:endParaRPr>
          </a:p>
        </p:txBody>
      </p:sp>
    </p:spTree>
    <p:extLst>
      <p:ext uri="{BB962C8B-B14F-4D97-AF65-F5344CB8AC3E}">
        <p14:creationId xmlns:p14="http://schemas.microsoft.com/office/powerpoint/2010/main" val="1061012500"/>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ホワイ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ホワイ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ホワイ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18197</TotalTime>
  <Words>5829</Words>
  <Application>Microsoft Macintosh PowerPoint</Application>
  <PresentationFormat>画面に合わせる (4:3)</PresentationFormat>
  <Paragraphs>851</Paragraphs>
  <Slides>74</Slides>
  <Notes>3</Notes>
  <HiddenSlides>0</HiddenSlides>
  <MMClips>0</MMClips>
  <ScaleCrop>false</ScaleCrop>
  <HeadingPairs>
    <vt:vector size="4" baseType="variant">
      <vt:variant>
        <vt:lpstr>テーマ</vt:lpstr>
      </vt:variant>
      <vt:variant>
        <vt:i4>1</vt:i4>
      </vt:variant>
      <vt:variant>
        <vt:lpstr>スライド タイトル</vt:lpstr>
      </vt:variant>
      <vt:variant>
        <vt:i4>74</vt:i4>
      </vt:variant>
    </vt:vector>
  </HeadingPairs>
  <TitlesOfParts>
    <vt:vector size="75" baseType="lpstr">
      <vt:lpstr>ホワイト</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Company>FJ-USER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ino</dc:creator>
  <cp:lastModifiedBy>fuka</cp:lastModifiedBy>
  <cp:revision>374</cp:revision>
  <cp:lastPrinted>2012-06-16T11:34:19Z</cp:lastPrinted>
  <dcterms:created xsi:type="dcterms:W3CDTF">2012-04-26T01:23:13Z</dcterms:created>
  <dcterms:modified xsi:type="dcterms:W3CDTF">2012-11-17T05:32:11Z</dcterms:modified>
</cp:coreProperties>
</file>